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71" r:id="rId3"/>
    <p:sldId id="274" r:id="rId4"/>
    <p:sldId id="275" r:id="rId5"/>
    <p:sldId id="276" r:id="rId6"/>
    <p:sldId id="277" r:id="rId7"/>
    <p:sldId id="272" r:id="rId8"/>
  </p:sldIdLst>
  <p:sldSz cx="9144000" cy="6858000" type="screen4x3"/>
  <p:notesSz cx="7102475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C1D65501-58B0-4C94-B206-5E9CA7D06FFA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A9DDA1B1-A873-404A-A5CE-7F7C4ECA25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7050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158F-6452-46EB-A372-A247424A2D0B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60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A946-776A-4FB9-A763-763FA88D2890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17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1077F-E762-4AF6-8E16-3AF1B629A2A1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0332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7342-B573-4F40-BAE3-C779F0FCBF27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639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FD38-C999-4915-8BCE-6F41EFFFD3AC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0035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9BCBA-DD3E-4DDD-ACDF-A0617EA139AB}" type="datetime1">
              <a:rPr lang="de-DE" smtClean="0"/>
              <a:t>27.04.2021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1076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DC33-0639-45FC-BEC9-91D673D534E2}" type="datetime1">
              <a:rPr lang="de-DE" smtClean="0"/>
              <a:t>27.04.2021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986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00A01-3C2C-4AA8-853E-F5351CD5F649}" type="datetime1">
              <a:rPr lang="de-DE" smtClean="0"/>
              <a:t>27.04.2021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7803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5B2D-C68C-4CF0-8EC8-1B5EBACA0DC0}" type="datetime1">
              <a:rPr lang="de-DE" smtClean="0"/>
              <a:t>27.04.2021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442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9D021-4E35-45AF-947D-5136D16DCC6A}" type="datetime1">
              <a:rPr lang="de-DE" smtClean="0"/>
              <a:t>27.04.2021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6499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CEA4-946A-4408-8899-E4A9C0D4D3CB}" type="datetime1">
              <a:rPr lang="de-DE" smtClean="0"/>
              <a:t>27.04.2021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594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33406-5FFA-4FA6-9FC4-BA0FDDCDEF7E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0952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eutsch-bw.de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kurzelinks.de/odcq" TargetMode="External"/><Relationship Id="rId2" Type="http://schemas.openxmlformats.org/officeDocument/2006/relationships/hyperlink" Target="https://upload.wikimedia.org/wikipedia/en/b/b9/MagrittePipe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ojekt-gutenberg.org/keller/kleider/kleid010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jekt-gutenberg.org/keller/kleider/kleid016.html" TargetMode="External"/><Relationship Id="rId2" Type="http://schemas.openxmlformats.org/officeDocument/2006/relationships/hyperlink" Target="https://www.projekt-gutenberg.org/keller/kleider/kleid005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s://www.youtube.com/watch?v=c9Xysfse4G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Gottfried Kellers</a:t>
            </a:r>
            <a:br>
              <a:rPr lang="de-DE" dirty="0" smtClean="0"/>
            </a:br>
            <a:r>
              <a:rPr lang="de-DE" dirty="0" smtClean="0"/>
              <a:t>„Kleider machen Leute“</a:t>
            </a:r>
            <a:br>
              <a:rPr lang="de-DE" dirty="0" smtClean="0"/>
            </a:br>
            <a:r>
              <a:rPr lang="de-DE" dirty="0" smtClean="0"/>
              <a:t>im Fernunterricht</a:t>
            </a:r>
            <a:br>
              <a:rPr lang="de-DE" dirty="0" smtClean="0"/>
            </a:br>
            <a:r>
              <a:rPr lang="de-DE" sz="3600" i="1" dirty="0" smtClean="0"/>
              <a:t>Präsentation 6</a:t>
            </a:r>
            <a:r>
              <a:rPr lang="de-DE" sz="3600" i="1" smtClean="0"/>
              <a:t>: Die Allegorie</a:t>
            </a:r>
            <a:endParaRPr lang="de-DE" i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59632" y="4581128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de-DE" sz="2400" dirty="0" smtClean="0"/>
              <a:t>Fachredaktion Deutsch</a:t>
            </a:r>
          </a:p>
          <a:p>
            <a:pPr algn="r"/>
            <a:r>
              <a:rPr lang="de-DE" sz="2400" smtClean="0">
                <a:hlinkClick r:id="rId2"/>
              </a:rPr>
              <a:t>www.deutsch-bw.de</a:t>
            </a:r>
            <a:r>
              <a:rPr lang="de-DE" sz="2400" smtClean="0"/>
              <a:t> </a:t>
            </a:r>
            <a:endParaRPr lang="de-DE" sz="24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316" y="4293096"/>
            <a:ext cx="2987824" cy="95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7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700808"/>
            <a:ext cx="7831869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200" dirty="0" smtClean="0"/>
              <a:t>Sieh dir auf der Seite</a:t>
            </a:r>
          </a:p>
          <a:p>
            <a:pPr marL="0" indent="0">
              <a:buNone/>
            </a:pPr>
            <a:r>
              <a:rPr lang="de-DE" sz="2200" dirty="0">
                <a:hlinkClick r:id="rId2"/>
              </a:rPr>
              <a:t>https://</a:t>
            </a:r>
            <a:r>
              <a:rPr lang="de-DE" sz="2200" dirty="0" smtClean="0">
                <a:hlinkClick r:id="rId2"/>
              </a:rPr>
              <a:t>upload.wikimedia.org/wikipedia/en/b/b9/MagrittePipe.jpg</a:t>
            </a:r>
            <a:r>
              <a:rPr lang="de-DE" sz="2200" dirty="0" smtClean="0"/>
              <a:t> </a:t>
            </a:r>
            <a:endParaRPr lang="de-DE" sz="2200" dirty="0"/>
          </a:p>
          <a:p>
            <a:pPr marL="0" indent="0">
              <a:buNone/>
            </a:pPr>
            <a:r>
              <a:rPr lang="de-DE" sz="2200" dirty="0" smtClean="0"/>
              <a:t>das Bild „La </a:t>
            </a:r>
            <a:r>
              <a:rPr lang="de-DE" sz="2200" dirty="0" err="1"/>
              <a:t>trahison</a:t>
            </a:r>
            <a:r>
              <a:rPr lang="de-DE" sz="2200" dirty="0"/>
              <a:t> des </a:t>
            </a:r>
            <a:r>
              <a:rPr lang="de-DE" sz="2200" dirty="0" err="1" smtClean="0"/>
              <a:t>images</a:t>
            </a:r>
            <a:r>
              <a:rPr lang="de-DE" sz="2200" dirty="0" smtClean="0"/>
              <a:t>“, was übersetzt</a:t>
            </a:r>
            <a:r>
              <a:rPr lang="de-DE" sz="2200" b="1" dirty="0" smtClean="0"/>
              <a:t> </a:t>
            </a:r>
            <a:r>
              <a:rPr lang="de-DE" sz="2200" dirty="0" smtClean="0"/>
              <a:t>„</a:t>
            </a:r>
            <a:r>
              <a:rPr lang="de-DE" sz="2200" dirty="0"/>
              <a:t>Der Verrat der Bilder</a:t>
            </a:r>
            <a:r>
              <a:rPr lang="de-DE" sz="2200" dirty="0" smtClean="0"/>
              <a:t>“ heißt, an.  Es ist </a:t>
            </a:r>
            <a:r>
              <a:rPr lang="de-DE" sz="2200" dirty="0"/>
              <a:t>eines der bekanntesten </a:t>
            </a:r>
            <a:r>
              <a:rPr lang="de-DE" sz="2200" dirty="0" smtClean="0"/>
              <a:t>Bilder des französischen Malers René Magrittes (1898-1967). Das Ölbild entstand 1929 und ist nur 59</a:t>
            </a:r>
            <a:r>
              <a:rPr lang="de-DE" sz="2200" dirty="0"/>
              <a:t> × 65 cm </a:t>
            </a:r>
            <a:r>
              <a:rPr lang="de-DE" sz="2200" dirty="0" smtClean="0"/>
              <a:t>groß. Es befindet </a:t>
            </a:r>
            <a:r>
              <a:rPr lang="de-DE" sz="2200" dirty="0"/>
              <a:t>sich heute im Los Angeles County Museum </a:t>
            </a:r>
            <a:r>
              <a:rPr lang="de-DE" sz="2200" dirty="0" err="1"/>
              <a:t>of</a:t>
            </a:r>
            <a:r>
              <a:rPr lang="de-DE" sz="2200" dirty="0"/>
              <a:t> Art</a:t>
            </a:r>
            <a:r>
              <a:rPr lang="de-DE" sz="2200" dirty="0" smtClean="0"/>
              <a:t>.</a:t>
            </a:r>
          </a:p>
          <a:p>
            <a:pPr marL="0" indent="0">
              <a:buNone/>
            </a:pPr>
            <a:endParaRPr lang="de-DE" sz="2200" dirty="0" smtClean="0"/>
          </a:p>
          <a:p>
            <a:pPr marL="0" indent="0">
              <a:buNone/>
            </a:pPr>
            <a:r>
              <a:rPr lang="de-DE" sz="2200" dirty="0" smtClean="0"/>
              <a:t>Der </a:t>
            </a:r>
            <a:r>
              <a:rPr lang="de-DE" sz="2200" dirty="0"/>
              <a:t>Schriftzug „</a:t>
            </a:r>
            <a:r>
              <a:rPr lang="de-DE" sz="2200" dirty="0" err="1"/>
              <a:t>Ceci</a:t>
            </a:r>
            <a:r>
              <a:rPr lang="de-DE" sz="2200" dirty="0"/>
              <a:t> </a:t>
            </a:r>
            <a:r>
              <a:rPr lang="de-DE" sz="2200" dirty="0" err="1"/>
              <a:t>n’est</a:t>
            </a:r>
            <a:r>
              <a:rPr lang="de-DE" sz="2200" dirty="0"/>
              <a:t> </a:t>
            </a:r>
            <a:r>
              <a:rPr lang="de-DE" sz="2200" dirty="0" err="1"/>
              <a:t>pas</a:t>
            </a:r>
            <a:r>
              <a:rPr lang="de-DE" sz="2200" dirty="0"/>
              <a:t> </a:t>
            </a:r>
            <a:r>
              <a:rPr lang="de-DE" sz="2200" dirty="0" err="1"/>
              <a:t>une</a:t>
            </a:r>
            <a:r>
              <a:rPr lang="de-DE" sz="2200" dirty="0"/>
              <a:t> </a:t>
            </a:r>
            <a:r>
              <a:rPr lang="de-DE" sz="2200" dirty="0" err="1" smtClean="0"/>
              <a:t>pipe</a:t>
            </a:r>
            <a:r>
              <a:rPr lang="de-DE" sz="2200" dirty="0" smtClean="0"/>
              <a:t>“ heißt übersetzt </a:t>
            </a:r>
            <a:r>
              <a:rPr lang="de-DE" sz="2200" dirty="0"/>
              <a:t>„Dies ist keine Pfeife.“</a:t>
            </a:r>
            <a:r>
              <a:rPr lang="de-DE" sz="2200" dirty="0" smtClean="0"/>
              <a:t>  </a:t>
            </a:r>
          </a:p>
          <a:p>
            <a:pPr marL="0" indent="0">
              <a:buNone/>
            </a:pPr>
            <a:r>
              <a:rPr lang="de-DE" sz="2200" dirty="0" smtClean="0"/>
              <a:t>Erkläre die Aussage des Bildes. Wenn du Hilfe brauchst, lies hier nach: </a:t>
            </a:r>
            <a:r>
              <a:rPr lang="de-DE" sz="2200" dirty="0">
                <a:hlinkClick r:id="rId3"/>
              </a:rPr>
              <a:t>https://kurzelinks.de/odcq</a:t>
            </a:r>
            <a:endParaRPr lang="de-DE" sz="2200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467544" y="260648"/>
            <a:ext cx="8229600" cy="1066130"/>
          </a:xfrm>
          <a:prstGeom prst="rect">
            <a:avLst/>
          </a:prstGeom>
          <a:solidFill>
            <a:srgbClr val="9933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solidFill>
                  <a:schemeClr val="bg1"/>
                </a:solidFill>
              </a:rPr>
              <a:t>Sicherung des Inhalts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1026" name="Picture 2" descr="Auge, Icon, Symbol, Flüge, Vision, Siehe, Piktogram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56206"/>
            <a:ext cx="864096" cy="44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462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DE" dirty="0" smtClean="0"/>
              <a:t>Lies noch einmal </a:t>
            </a:r>
            <a:r>
              <a:rPr lang="de-DE" dirty="0"/>
              <a:t>die Textstelle </a:t>
            </a:r>
            <a:r>
              <a:rPr lang="de-DE" dirty="0">
                <a:hlinkClick r:id="rId2"/>
              </a:rPr>
              <a:t>https://</a:t>
            </a:r>
            <a:r>
              <a:rPr lang="de-DE" dirty="0" smtClean="0">
                <a:hlinkClick r:id="rId2"/>
              </a:rPr>
              <a:t>www.projekt-gutenberg.org/keller/kleider/kleid010.html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Erkläre, </a:t>
            </a:r>
            <a:endParaRPr lang="de-DE" i="1" dirty="0"/>
          </a:p>
          <a:p>
            <a:pPr lvl="0"/>
            <a:r>
              <a:rPr lang="de-DE" dirty="0"/>
              <a:t>warum Melchior </a:t>
            </a:r>
            <a:r>
              <a:rPr lang="de-DE" dirty="0" err="1"/>
              <a:t>Böhni</a:t>
            </a:r>
            <a:r>
              <a:rPr lang="de-DE" dirty="0"/>
              <a:t> eine Figur am Schlitten hat, die fast 30 Jahre auf ihr Glück wartete.</a:t>
            </a:r>
            <a:endParaRPr lang="de-DE" i="1" dirty="0"/>
          </a:p>
          <a:p>
            <a:pPr lvl="0"/>
            <a:r>
              <a:rPr lang="de-DE" dirty="0"/>
              <a:t>warum und wie der </a:t>
            </a:r>
            <a:r>
              <a:rPr lang="de-DE" dirty="0" err="1"/>
              <a:t>Seldwyler</a:t>
            </a:r>
            <a:r>
              <a:rPr lang="de-DE" dirty="0"/>
              <a:t> Festzug den </a:t>
            </a:r>
            <a:r>
              <a:rPr lang="de-DE" dirty="0" err="1"/>
              <a:t>Goldacher</a:t>
            </a:r>
            <a:r>
              <a:rPr lang="de-DE" dirty="0"/>
              <a:t> lächerlich macht.</a:t>
            </a:r>
            <a:endParaRPr lang="de-DE" i="1" dirty="0"/>
          </a:p>
          <a:p>
            <a:pPr lvl="0"/>
            <a:r>
              <a:rPr lang="de-DE" dirty="0"/>
              <a:t>warum am Schlitten Wenzels und </a:t>
            </a:r>
            <a:r>
              <a:rPr lang="de-DE" dirty="0" err="1"/>
              <a:t>Nettchens</a:t>
            </a:r>
            <a:r>
              <a:rPr lang="de-DE" dirty="0"/>
              <a:t> die Fortuna angebracht ist.</a:t>
            </a:r>
            <a:endParaRPr lang="de-DE" i="1" dirty="0"/>
          </a:p>
          <a:p>
            <a:pPr lvl="0"/>
            <a:r>
              <a:rPr lang="de-DE" dirty="0"/>
              <a:t>welche Bedeutung der Tanz der Schneider hat.</a:t>
            </a:r>
            <a:endParaRPr lang="de-DE" i="1" dirty="0"/>
          </a:p>
          <a:p>
            <a:endParaRPr lang="de-DE" i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9933FF"/>
          </a:solidFill>
        </p:spPr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Schritt 1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828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Erkläre </a:t>
            </a:r>
            <a:endParaRPr lang="de-DE" i="1" dirty="0"/>
          </a:p>
          <a:p>
            <a:pPr lvl="0"/>
            <a:r>
              <a:rPr lang="de-DE" dirty="0"/>
              <a:t>die Bedeutung der Schlittenfiguren.</a:t>
            </a:r>
            <a:endParaRPr lang="de-DE" i="1" dirty="0"/>
          </a:p>
          <a:p>
            <a:pPr lvl="0"/>
            <a:r>
              <a:rPr lang="de-DE" dirty="0"/>
              <a:t>den Grund des Verhaltens der </a:t>
            </a:r>
            <a:r>
              <a:rPr lang="de-DE" dirty="0" err="1"/>
              <a:t>Seldwyler</a:t>
            </a:r>
            <a:r>
              <a:rPr lang="de-DE" dirty="0"/>
              <a:t> Festgesellschaft.</a:t>
            </a:r>
            <a:endParaRPr lang="de-DE" i="1" dirty="0"/>
          </a:p>
          <a:p>
            <a:pPr lvl="0"/>
            <a:r>
              <a:rPr lang="de-DE" dirty="0"/>
              <a:t>die Bedeutung des Tanzes.</a:t>
            </a:r>
            <a:endParaRPr lang="de-DE" i="1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solidFill>
            <a:srgbClr val="9933FF"/>
          </a:solidFill>
        </p:spPr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Schritt 2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284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873503" y="1556792"/>
            <a:ext cx="7802953" cy="2880320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 smtClean="0"/>
              <a:t>Der Begriff „Allegorie“ kommt aus dem Griechischen und bedeutet „bildlich </a:t>
            </a:r>
            <a:r>
              <a:rPr lang="de-DE" dirty="0"/>
              <a:t>reden, anders </a:t>
            </a:r>
            <a:r>
              <a:rPr lang="de-DE" dirty="0" smtClean="0"/>
              <a:t>sagen“. Es ist </a:t>
            </a:r>
            <a:r>
              <a:rPr lang="de-DE" dirty="0"/>
              <a:t>ein </a:t>
            </a:r>
            <a:r>
              <a:rPr lang="de-DE" dirty="0" smtClean="0"/>
              <a:t>sogenanntes „Sprachbild“, d.h. abstrakte </a:t>
            </a:r>
            <a:r>
              <a:rPr lang="de-DE" dirty="0"/>
              <a:t>Begriffe und </a:t>
            </a:r>
            <a:r>
              <a:rPr lang="de-DE" dirty="0" smtClean="0"/>
              <a:t>Gedankengänge, das Gemeinte, werden </a:t>
            </a:r>
            <a:r>
              <a:rPr lang="de-DE" dirty="0"/>
              <a:t>sinnbildlich </a:t>
            </a:r>
            <a:r>
              <a:rPr lang="de-DE" dirty="0" smtClean="0"/>
              <a:t>dargestellt, das ist das Gesagte. 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b="1" dirty="0" smtClean="0"/>
              <a:t>Schreibe die nächste Folie in dein Heft und ergänze die Tabelle mit eigenen Beispielen (Folie 7).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609600" y="260648"/>
            <a:ext cx="8229600" cy="1143000"/>
          </a:xfrm>
          <a:prstGeom prst="rect">
            <a:avLst/>
          </a:prstGeom>
          <a:solidFill>
            <a:srgbClr val="9933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solidFill>
                  <a:schemeClr val="bg1"/>
                </a:solidFill>
              </a:rPr>
              <a:t>Schritt 3: Die Allegorie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9" name="Picture 4" descr="Flach, Design, Symbol, Icon, Www, Internet, Gu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47" y="4941168"/>
            <a:ext cx="504056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6524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169120"/>
              </p:ext>
            </p:extLst>
          </p:nvPr>
        </p:nvGraphicFramePr>
        <p:xfrm>
          <a:off x="971600" y="3292989"/>
          <a:ext cx="4608512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1944216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Gesagtes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Gemeintes</a:t>
                      </a:r>
                      <a:endParaRPr lang="de-DE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Sensenmann 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Tod </a:t>
                      </a:r>
                      <a:endParaRPr lang="de-DE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/>
                        <a:t>Justitia mit Waage und Schwert </a:t>
                      </a:r>
                      <a:endParaRPr lang="de-DE" sz="20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Gerechtigkeit</a:t>
                      </a:r>
                      <a:endParaRPr lang="de-DE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feld 9"/>
          <p:cNvSpPr txBox="1"/>
          <p:nvPr/>
        </p:nvSpPr>
        <p:spPr>
          <a:xfrm>
            <a:off x="754093" y="5775460"/>
            <a:ext cx="5686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Ergänze die Tabelle mit eigenen Beispielen!</a:t>
            </a:r>
            <a:endParaRPr lang="de-DE" sz="2400" b="1" dirty="0"/>
          </a:p>
        </p:txBody>
      </p:sp>
      <p:sp>
        <p:nvSpPr>
          <p:cNvPr id="11" name="Rechteck 10"/>
          <p:cNvSpPr/>
          <p:nvPr/>
        </p:nvSpPr>
        <p:spPr>
          <a:xfrm>
            <a:off x="563396" y="548680"/>
            <a:ext cx="78488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u="sng" dirty="0" smtClean="0"/>
              <a:t>Die Allegorie in der Novelle</a:t>
            </a:r>
          </a:p>
          <a:p>
            <a:endParaRPr lang="de-DE" sz="2400" b="1" u="sng" dirty="0" smtClean="0"/>
          </a:p>
          <a:p>
            <a:r>
              <a:rPr lang="de-DE" sz="2400" dirty="0" smtClean="0"/>
              <a:t>Allegorie bedeutet „Sprachbild</a:t>
            </a:r>
            <a:r>
              <a:rPr lang="de-DE" sz="2400" dirty="0"/>
              <a:t>“, d.h. abstrakte Begriffe und Gedankengänge, das Gemeinte, werden sinnbildlich dargestellt, das ist das Gesagte. </a:t>
            </a:r>
            <a:endParaRPr lang="de-DE" sz="2400" dirty="0" smtClean="0"/>
          </a:p>
          <a:p>
            <a:endParaRPr lang="de-DE" sz="2400" dirty="0" smtClean="0"/>
          </a:p>
          <a:p>
            <a:r>
              <a:rPr lang="de-DE" sz="2400" dirty="0" smtClean="0"/>
              <a:t>Beispiele: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464392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9933FF"/>
          </a:solidFill>
        </p:spPr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Arbeitsauftrag zur nächsten Stunde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Landesbildungsserver Baden-Württemberg, Fachredaktion Deutsch, 2021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1403648" y="1600200"/>
            <a:ext cx="712879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Lies den Text </a:t>
            </a:r>
            <a:r>
              <a:rPr lang="de-DE" dirty="0" smtClean="0"/>
              <a:t>bis zum Ende:</a:t>
            </a:r>
            <a:endParaRPr lang="de-DE" dirty="0" smtClean="0">
              <a:hlinkClick r:id="rId2"/>
            </a:endParaRPr>
          </a:p>
          <a:p>
            <a:r>
              <a:rPr lang="de-DE" sz="2000" dirty="0">
                <a:hlinkClick r:id="rId3"/>
              </a:rPr>
              <a:t>https://</a:t>
            </a:r>
            <a:r>
              <a:rPr lang="de-DE" sz="2000" dirty="0" smtClean="0">
                <a:hlinkClick r:id="rId3"/>
              </a:rPr>
              <a:t>www.projekt-gutenberg.org/keller/kleider/kleid016.html</a:t>
            </a:r>
            <a:endParaRPr lang="de-DE" sz="2000" dirty="0" smtClean="0"/>
          </a:p>
          <a:p>
            <a:r>
              <a:rPr lang="de-DE" dirty="0" smtClean="0"/>
              <a:t>Du kannst parallel auf </a:t>
            </a:r>
            <a:r>
              <a:rPr lang="de-DE" dirty="0"/>
              <a:t>YouTube </a:t>
            </a:r>
            <a:r>
              <a:rPr lang="de-DE" dirty="0" smtClean="0"/>
              <a:t>mithören, beginne </a:t>
            </a:r>
            <a:r>
              <a:rPr lang="de-DE" dirty="0"/>
              <a:t>bei 1 Stunde, 23 Minuten, </a:t>
            </a:r>
            <a:r>
              <a:rPr lang="de-DE" dirty="0" smtClean="0"/>
              <a:t>47 </a:t>
            </a:r>
            <a:r>
              <a:rPr lang="de-DE" dirty="0"/>
              <a:t>Sekunden : </a:t>
            </a:r>
            <a:r>
              <a:rPr lang="de-DE" sz="1800" dirty="0">
                <a:hlinkClick r:id="rId4"/>
              </a:rPr>
              <a:t>https://</a:t>
            </a:r>
            <a:r>
              <a:rPr lang="de-DE" sz="1800" dirty="0" smtClean="0">
                <a:hlinkClick r:id="rId4"/>
              </a:rPr>
              <a:t>www.youtube.com/watch?v=c9Xysfse4Gw</a:t>
            </a:r>
            <a:r>
              <a:rPr lang="de-DE" sz="1800" dirty="0" smtClean="0"/>
              <a:t> 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Notiere, wie die Novelle endet.</a:t>
            </a:r>
          </a:p>
        </p:txBody>
      </p:sp>
      <p:pic>
        <p:nvPicPr>
          <p:cNvPr id="5" name="Picture 4" descr="Anhörung, Audio, Hören, Ohr, Symbol, Anmelden,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66" y="3939344"/>
            <a:ext cx="620061" cy="620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Lernen, Online, Buch, Silhouette, Icon, Konzept, Studi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259" y="1772816"/>
            <a:ext cx="697674" cy="777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96768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338</Words>
  <Application>Microsoft Office PowerPoint</Application>
  <PresentationFormat>Bildschirmpräsentation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</vt:lpstr>
      <vt:lpstr>Gottfried Kellers „Kleider machen Leute“ im Fernunterricht Präsentation 6: Die Allegorie</vt:lpstr>
      <vt:lpstr>PowerPoint-Präsentation</vt:lpstr>
      <vt:lpstr>Schritt 1</vt:lpstr>
      <vt:lpstr>Schritt 2</vt:lpstr>
      <vt:lpstr>PowerPoint-Präsentation</vt:lpstr>
      <vt:lpstr>PowerPoint-Präsentation</vt:lpstr>
      <vt:lpstr>Arbeitsauftrag zur nächsten Stunde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Gottfried Kellers „Kleider machen Leute“ im Fernunterricht</dc:title>
  <dc:creator>Schweigert</dc:creator>
  <cp:lastModifiedBy>Schweigert</cp:lastModifiedBy>
  <cp:revision>48</cp:revision>
  <cp:lastPrinted>2021-01-01T12:41:44Z</cp:lastPrinted>
  <dcterms:created xsi:type="dcterms:W3CDTF">2020-12-28T09:22:44Z</dcterms:created>
  <dcterms:modified xsi:type="dcterms:W3CDTF">2021-04-27T13:22:04Z</dcterms:modified>
</cp:coreProperties>
</file>