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1628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F86F5E-E70C-4C30-B988-94439ADBD515}" type="datetimeFigureOut">
              <a:rPr lang="de-DE" smtClean="0"/>
              <a:t>15.08.2023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789292B-8929-4EF3-890E-0510944A624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74891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89292B-8929-4EF3-890E-0510944A6243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106875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33933096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251520" y="6471764"/>
            <a:ext cx="1090464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Stand: 2021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8A2F280-2270-44CC-AFC0-E783CFB1CBA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601927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251520" y="6471764"/>
            <a:ext cx="1090464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Stand: 2021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8A2F280-2270-44CC-AFC0-E783CFB1CBA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033468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251520" y="6471764"/>
            <a:ext cx="1090464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Stand: 2021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8A2F280-2270-44CC-AFC0-E783CFB1CBA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8436409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251520" y="6471764"/>
            <a:ext cx="1090464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Stand: 2021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8A2F280-2270-44CC-AFC0-E783CFB1CBA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731447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251520" y="6471764"/>
            <a:ext cx="1090464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Stand: 2021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8A2F280-2270-44CC-AFC0-E783CFB1CBA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685934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>
          <a:xfrm>
            <a:off x="251520" y="6471764"/>
            <a:ext cx="1090464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Stand: 2021</a:t>
            </a:r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8A2F280-2270-44CC-AFC0-E783CFB1CBA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375628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>
          <a:xfrm>
            <a:off x="251520" y="6471764"/>
            <a:ext cx="1090464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Stand: 2021</a:t>
            </a:r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8A2F280-2270-44CC-AFC0-E783CFB1CBA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2950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>
          <a:xfrm>
            <a:off x="251520" y="6471764"/>
            <a:ext cx="1090464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Stand: 2021</a:t>
            </a:r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8A2F280-2270-44CC-AFC0-E783CFB1CBA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529626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251520" y="6471764"/>
            <a:ext cx="1090464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Stand: 2021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8A2F280-2270-44CC-AFC0-E783CFB1CBA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655816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251520" y="6471764"/>
            <a:ext cx="1090464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Stand: 2021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8A2F280-2270-44CC-AFC0-E783CFB1CBA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482575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5" name="Rechteck 4"/>
          <p:cNvSpPr/>
          <p:nvPr userDrawn="1"/>
        </p:nvSpPr>
        <p:spPr>
          <a:xfrm>
            <a:off x="179512" y="6525344"/>
            <a:ext cx="856895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900" kern="1200" dirty="0" smtClean="0">
                <a:solidFill>
                  <a:srgbClr val="C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Stand: 2022	Fachkraft Gastronomie, Fachmann/Fachfrau für Systemgastronomie,</a:t>
            </a:r>
            <a:r>
              <a:rPr lang="de-DE" sz="900" kern="1200" baseline="0" dirty="0" smtClean="0">
                <a:solidFill>
                  <a:srgbClr val="C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lang="de-DE" sz="900" kern="1200" dirty="0" smtClean="0">
                <a:solidFill>
                  <a:srgbClr val="C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Fachmann/Fachfrau für Restaurants und Veranstaltungsgastronomie, Fachkraft Küche, Koch/Köchin, Hotelfachmann/Hotelfachfrau, Kaufmann/Kauffrau für Hotelmanagement</a:t>
            </a:r>
            <a:endParaRPr lang="de-DE" sz="900" kern="1200" dirty="0">
              <a:solidFill>
                <a:srgbClr val="C00000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32396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276" Type="http://schemas.openxmlformats.org/officeDocument/2006/relationships/image" Target="../media/image7.png"/><Relationship Id="rId3" Type="http://schemas.openxmlformats.org/officeDocument/2006/relationships/image" Target="../media/image1.png"/><Relationship Id="rId1250" Type="http://schemas.openxmlformats.org/officeDocument/2006/relationships/image" Target="../media/image2.png"/><Relationship Id="rId1275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452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1249" Type="http://schemas.openxmlformats.org/officeDocument/2006/relationships/image" Target="../../word/media/image1246.svg"/><Relationship Id="rId631" Type="http://schemas.openxmlformats.org/officeDocument/2006/relationships/image" Target="../../word/media/image628.svg"/><Relationship Id="rId1274" Type="http://schemas.openxmlformats.org/officeDocument/2006/relationships/image" Target="../media/image5.png"/><Relationship Id="rId87" Type="http://schemas.openxmlformats.org/officeDocument/2006/relationships/image" Target="../../word/media/image84.svg"/><Relationship Id="rId1252" Type="http://schemas.openxmlformats.org/officeDocument/2006/relationships/image" Target="../media/image4.png"/><Relationship Id="rId1273" Type="http://schemas.openxmlformats.org/officeDocument/2006/relationships/image" Target="../../word/media/image1270.svg"/><Relationship Id="rId57" Type="http://schemas.openxmlformats.org/officeDocument/2006/relationships/image" Target="../../word/media/image54.svg"/><Relationship Id="rId1451" Type="http://schemas.openxmlformats.org/officeDocument/2006/relationships/image" Target="../../word/media/image1448.svg"/><Relationship Id="rId1007" Type="http://schemas.openxmlformats.org/officeDocument/2006/relationships/image" Target="../../word/media/image1004.svg"/><Relationship Id="rId1251" Type="http://schemas.openxmlformats.org/officeDocument/2006/relationships/image" Target="../media/image3.png"/><Relationship Id="rId1285" Type="http://schemas.openxmlformats.org/officeDocument/2006/relationships/image" Target="../../word/media/image1282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/>
          <p:cNvSpPr txBox="1"/>
          <p:nvPr/>
        </p:nvSpPr>
        <p:spPr>
          <a:xfrm>
            <a:off x="207580" y="205334"/>
            <a:ext cx="8703311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b="1" dirty="0" err="1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Advance</a:t>
            </a:r>
            <a:r>
              <a:rPr lang="de-DE" sz="16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Organizer: Lernfeld 4 – </a:t>
            </a:r>
            <a:r>
              <a:rPr lang="de-DE" sz="16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Einkommensteuererklärungen</a:t>
            </a:r>
            <a:r>
              <a:rPr lang="de-DE" dirty="0"/>
              <a:t> </a:t>
            </a:r>
            <a:r>
              <a:rPr lang="de-DE" sz="16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von Beschäftigten erstellen</a:t>
            </a:r>
          </a:p>
        </p:txBody>
      </p:sp>
      <p:sp>
        <p:nvSpPr>
          <p:cNvPr id="47" name="AutoShape 4" descr="Bildergebnis für buchungsstempel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112" name="Textfeld 111"/>
          <p:cNvSpPr txBox="1"/>
          <p:nvPr/>
        </p:nvSpPr>
        <p:spPr>
          <a:xfrm>
            <a:off x="207580" y="882425"/>
            <a:ext cx="8948783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05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„Die </a:t>
            </a:r>
            <a:r>
              <a:rPr lang="de-DE" sz="105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Schülerinnen und Schüler verfügen über die Kompetenz, die Einkommensteuer von Beschäftigten zu ermitteln und die </a:t>
            </a:r>
            <a:r>
              <a:rPr lang="de-DE" sz="105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Einkommensteuer-erklärungen </a:t>
            </a:r>
            <a:r>
              <a:rPr lang="de-DE" sz="105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zu erstellen</a:t>
            </a:r>
            <a:r>
              <a:rPr lang="de-DE" sz="105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.“</a:t>
            </a:r>
            <a:endParaRPr lang="de-DE" sz="1050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71" name="Grafik 170"/>
          <p:cNvPicPr/>
          <p:nvPr/>
        </p:nvPicPr>
        <p:blipFill>
          <a:blip r:embed="rId3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wpc="http://schemas.microsoft.com/office/word/2010/wordprocessingCanvas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mc="http://schemas.openxmlformats.org/markup-compatibility/2006" xmlns:aink="http://schemas.microsoft.com/office/drawing/2016/ink" xmlns:am3d="http://schemas.microsoft.com/office/drawing/2017/model3d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cex="http://schemas.microsoft.com/office/word/2018/wordml/cex" xmlns:w16cid="http://schemas.microsoft.com/office/word/2016/wordml/cid" xmlns:w16="http://schemas.microsoft.com/office/word/2018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pic="http://schemas.openxmlformats.org/drawingml/2006/picture" xmlns:asvg="http://schemas.microsoft.com/office/drawing/2016/SVG/main" xmlns:lc="http://schemas.openxmlformats.org/drawingml/2006/lockedCanvas" r:embed="rId1249"/>
              </a:ext>
            </a:extLst>
          </a:blip>
          <a:stretch>
            <a:fillRect/>
          </a:stretch>
        </p:blipFill>
        <p:spPr>
          <a:xfrm rot="7122306">
            <a:off x="1890598" y="1552263"/>
            <a:ext cx="310287" cy="353631"/>
          </a:xfrm>
          <a:prstGeom prst="rect">
            <a:avLst/>
          </a:prstGeom>
        </p:spPr>
      </p:pic>
      <p:sp>
        <p:nvSpPr>
          <p:cNvPr id="65" name="Inhaltsplatzhalter 2"/>
          <p:cNvSpPr txBox="1">
            <a:spLocks/>
          </p:cNvSpPr>
          <p:nvPr/>
        </p:nvSpPr>
        <p:spPr>
          <a:xfrm>
            <a:off x="104359" y="6502141"/>
            <a:ext cx="8712968" cy="221442"/>
          </a:xfrm>
          <a:prstGeom prst="rect">
            <a:avLst/>
          </a:prstGeom>
        </p:spPr>
        <p:txBody>
          <a:bodyPr/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tabLst>
                <a:tab pos="3138488" algn="l"/>
              </a:tabLst>
            </a:pPr>
            <a:r>
              <a:rPr lang="de-DE" sz="9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Stand 2023	Steuerfachangestellter/Steuerfachangestellte</a:t>
            </a:r>
            <a:endParaRPr lang="de-DE" sz="900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45" name="Gerade Verbindung mit Pfeil 44"/>
          <p:cNvCxnSpPr/>
          <p:nvPr/>
        </p:nvCxnSpPr>
        <p:spPr>
          <a:xfrm flipV="1">
            <a:off x="7705502" y="2905338"/>
            <a:ext cx="0" cy="328353"/>
          </a:xfrm>
          <a:prstGeom prst="straightConnector1">
            <a:avLst/>
          </a:prstGeom>
          <a:ln w="19050">
            <a:solidFill>
              <a:schemeClr val="bg1">
                <a:lumMod val="85000"/>
              </a:schemeClr>
            </a:solidFill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feld 29"/>
          <p:cNvSpPr txBox="1"/>
          <p:nvPr/>
        </p:nvSpPr>
        <p:spPr>
          <a:xfrm>
            <a:off x="1575093" y="2122756"/>
            <a:ext cx="3725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§</a:t>
            </a:r>
            <a:endParaRPr lang="de-DE" dirty="0">
              <a:solidFill>
                <a:schemeClr val="bg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7" name="Rechteck 66"/>
          <p:cNvSpPr/>
          <p:nvPr/>
        </p:nvSpPr>
        <p:spPr>
          <a:xfrm>
            <a:off x="1243206" y="2127324"/>
            <a:ext cx="47160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EStG</a:t>
            </a:r>
          </a:p>
          <a:p>
            <a:r>
              <a:rPr lang="de-DE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AO</a:t>
            </a:r>
          </a:p>
          <a:p>
            <a:r>
              <a:rPr lang="de-DE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AEAO</a:t>
            </a:r>
            <a:endParaRPr lang="de-DE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Rechteck 1"/>
          <p:cNvSpPr/>
          <p:nvPr/>
        </p:nvSpPr>
        <p:spPr>
          <a:xfrm>
            <a:off x="204063" y="1690827"/>
            <a:ext cx="1709936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900" b="1" dirty="0">
                <a:latin typeface="Arial" panose="020B0604020202020204" pitchFamily="34" charset="0"/>
                <a:cs typeface="Arial" panose="020B0604020202020204" pitchFamily="34" charset="0"/>
              </a:rPr>
              <a:t>Persönliche </a:t>
            </a:r>
            <a:r>
              <a:rPr lang="de-DE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Steuerpflicht </a:t>
            </a:r>
            <a:r>
              <a:rPr lang="de-DE" sz="900" b="1" dirty="0">
                <a:latin typeface="Arial" panose="020B0604020202020204" pitchFamily="34" charset="0"/>
                <a:cs typeface="Arial" panose="020B0604020202020204" pitchFamily="34" charset="0"/>
              </a:rPr>
              <a:t>der </a:t>
            </a:r>
            <a:r>
              <a:rPr lang="de-DE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Mandantinnen </a:t>
            </a:r>
            <a:r>
              <a:rPr lang="de-DE" sz="900" b="1" dirty="0">
                <a:latin typeface="Arial" panose="020B0604020202020204" pitchFamily="34" charset="0"/>
                <a:cs typeface="Arial" panose="020B0604020202020204" pitchFamily="34" charset="0"/>
              </a:rPr>
              <a:t>und </a:t>
            </a:r>
            <a:r>
              <a:rPr lang="de-DE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Mandanten </a:t>
            </a:r>
            <a:r>
              <a:rPr lang="de-DE" sz="900" b="1" dirty="0">
                <a:latin typeface="Arial" panose="020B0604020202020204" pitchFamily="34" charset="0"/>
                <a:cs typeface="Arial" panose="020B0604020202020204" pitchFamily="34" charset="0"/>
              </a:rPr>
              <a:t>feststellen</a:t>
            </a:r>
          </a:p>
        </p:txBody>
      </p:sp>
      <p:sp>
        <p:nvSpPr>
          <p:cNvPr id="3" name="Rechteck 2"/>
          <p:cNvSpPr/>
          <p:nvPr/>
        </p:nvSpPr>
        <p:spPr>
          <a:xfrm>
            <a:off x="284629" y="1466009"/>
            <a:ext cx="1447832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900" i="1" dirty="0">
                <a:latin typeface="Arial" panose="020B0604020202020204" pitchFamily="34" charset="0"/>
                <a:cs typeface="Arial" panose="020B0604020202020204" pitchFamily="34" charset="0"/>
              </a:rPr>
              <a:t>persönliche </a:t>
            </a:r>
            <a:r>
              <a:rPr lang="de-DE" sz="900" i="1" dirty="0" smtClean="0">
                <a:latin typeface="Arial" panose="020B0604020202020204" pitchFamily="34" charset="0"/>
                <a:cs typeface="Arial" panose="020B0604020202020204" pitchFamily="34" charset="0"/>
              </a:rPr>
              <a:t>Steuerpflicht</a:t>
            </a:r>
            <a:endParaRPr lang="de-DE" sz="9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Rechteck 5"/>
          <p:cNvSpPr/>
          <p:nvPr/>
        </p:nvSpPr>
        <p:spPr>
          <a:xfrm>
            <a:off x="2205283" y="1648853"/>
            <a:ext cx="2002269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900" b="1" dirty="0">
                <a:latin typeface="Arial" panose="020B0604020202020204" pitchFamily="34" charset="0"/>
                <a:cs typeface="Arial" panose="020B0604020202020204" pitchFamily="34" charset="0"/>
              </a:rPr>
              <a:t>Sachliche Steuerpflicht der Mandantinnen und Mandanten feststellen</a:t>
            </a:r>
          </a:p>
        </p:txBody>
      </p:sp>
      <p:sp>
        <p:nvSpPr>
          <p:cNvPr id="51" name="Rechteck 50"/>
          <p:cNvSpPr/>
          <p:nvPr/>
        </p:nvSpPr>
        <p:spPr>
          <a:xfrm>
            <a:off x="2349148" y="1442464"/>
            <a:ext cx="1338828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900" i="1" dirty="0" smtClean="0">
                <a:latin typeface="Arial" panose="020B0604020202020204" pitchFamily="34" charset="0"/>
                <a:cs typeface="Arial" panose="020B0604020202020204" pitchFamily="34" charset="0"/>
              </a:rPr>
              <a:t>sachliche </a:t>
            </a:r>
            <a:r>
              <a:rPr lang="de-DE" sz="900" i="1" dirty="0">
                <a:latin typeface="Arial" panose="020B0604020202020204" pitchFamily="34" charset="0"/>
                <a:cs typeface="Arial" panose="020B0604020202020204" pitchFamily="34" charset="0"/>
              </a:rPr>
              <a:t>Steuerpflicht</a:t>
            </a:r>
          </a:p>
        </p:txBody>
      </p:sp>
      <p:sp>
        <p:nvSpPr>
          <p:cNvPr id="7" name="Rechteck 6"/>
          <p:cNvSpPr/>
          <p:nvPr/>
        </p:nvSpPr>
        <p:spPr>
          <a:xfrm>
            <a:off x="4509388" y="1750570"/>
            <a:ext cx="130926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900" b="1" dirty="0">
                <a:latin typeface="Arial" panose="020B0604020202020204" pitchFamily="34" charset="0"/>
                <a:cs typeface="Arial" panose="020B0604020202020204" pitchFamily="34" charset="0"/>
              </a:rPr>
              <a:t>Veranlagungsart feststellen </a:t>
            </a:r>
          </a:p>
        </p:txBody>
      </p:sp>
      <p:sp>
        <p:nvSpPr>
          <p:cNvPr id="8" name="Rechteck 7"/>
          <p:cNvSpPr/>
          <p:nvPr/>
        </p:nvSpPr>
        <p:spPr>
          <a:xfrm>
            <a:off x="6093564" y="1763525"/>
            <a:ext cx="129600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900" b="1" dirty="0">
                <a:latin typeface="Arial" panose="020B0604020202020204" pitchFamily="34" charset="0"/>
                <a:cs typeface="Arial" panose="020B0604020202020204" pitchFamily="34" charset="0"/>
              </a:rPr>
              <a:t>Steuererklärung der Mandantinnen und Mandanten vorbereiten</a:t>
            </a:r>
          </a:p>
        </p:txBody>
      </p:sp>
      <p:sp>
        <p:nvSpPr>
          <p:cNvPr id="9" name="Rechteck 8"/>
          <p:cNvSpPr/>
          <p:nvPr/>
        </p:nvSpPr>
        <p:spPr>
          <a:xfrm>
            <a:off x="7518099" y="2297794"/>
            <a:ext cx="1562092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900" b="1" dirty="0">
                <a:latin typeface="Arial" panose="020B0604020202020204" pitchFamily="34" charset="0"/>
                <a:cs typeface="Arial" panose="020B0604020202020204" pitchFamily="34" charset="0"/>
              </a:rPr>
              <a:t>Einnahmen aus </a:t>
            </a:r>
            <a:r>
              <a:rPr lang="de-DE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nicht-selbstständiger </a:t>
            </a:r>
            <a:r>
              <a:rPr lang="de-DE" sz="900" b="1" dirty="0">
                <a:latin typeface="Arial" panose="020B0604020202020204" pitchFamily="34" charset="0"/>
                <a:cs typeface="Arial" panose="020B0604020202020204" pitchFamily="34" charset="0"/>
              </a:rPr>
              <a:t>Arbeit ermitteln</a:t>
            </a:r>
          </a:p>
        </p:txBody>
      </p:sp>
      <p:sp>
        <p:nvSpPr>
          <p:cNvPr id="10" name="Rechteck 9"/>
          <p:cNvSpPr/>
          <p:nvPr/>
        </p:nvSpPr>
        <p:spPr>
          <a:xfrm>
            <a:off x="6870980" y="3458720"/>
            <a:ext cx="2438765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900" b="1" dirty="0">
                <a:latin typeface="Arial" panose="020B0604020202020204" pitchFamily="34" charset="0"/>
                <a:cs typeface="Arial" panose="020B0604020202020204" pitchFamily="34" charset="0"/>
              </a:rPr>
              <a:t>Steuerfreie Einnahmen bestimmen</a:t>
            </a:r>
          </a:p>
        </p:txBody>
      </p:sp>
      <p:sp>
        <p:nvSpPr>
          <p:cNvPr id="11" name="Rechteck 10"/>
          <p:cNvSpPr/>
          <p:nvPr/>
        </p:nvSpPr>
        <p:spPr>
          <a:xfrm>
            <a:off x="6875717" y="4272959"/>
            <a:ext cx="228064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900" b="1" dirty="0">
                <a:latin typeface="Arial" panose="020B0604020202020204" pitchFamily="34" charset="0"/>
                <a:cs typeface="Arial" panose="020B0604020202020204" pitchFamily="34" charset="0"/>
              </a:rPr>
              <a:t>Werbungskosten bei Einkünften aus </a:t>
            </a:r>
            <a:r>
              <a:rPr lang="de-DE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nichtselbständiger </a:t>
            </a:r>
            <a:r>
              <a:rPr lang="de-DE" sz="900" b="1" dirty="0">
                <a:latin typeface="Arial" panose="020B0604020202020204" pitchFamily="34" charset="0"/>
                <a:cs typeface="Arial" panose="020B0604020202020204" pitchFamily="34" charset="0"/>
              </a:rPr>
              <a:t>Arbeit ermitteln</a:t>
            </a:r>
          </a:p>
        </p:txBody>
      </p:sp>
      <p:sp>
        <p:nvSpPr>
          <p:cNvPr id="12" name="Rechteck 11"/>
          <p:cNvSpPr/>
          <p:nvPr/>
        </p:nvSpPr>
        <p:spPr>
          <a:xfrm>
            <a:off x="7458112" y="5937734"/>
            <a:ext cx="158964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900" b="1" dirty="0">
                <a:latin typeface="Arial" panose="020B0604020202020204" pitchFamily="34" charset="0"/>
                <a:cs typeface="Arial" panose="020B0604020202020204" pitchFamily="34" charset="0"/>
              </a:rPr>
              <a:t>Gesamtbetrag der Einkünfte ermitteln</a:t>
            </a:r>
          </a:p>
        </p:txBody>
      </p:sp>
      <p:sp>
        <p:nvSpPr>
          <p:cNvPr id="13" name="Rechteck 12"/>
          <p:cNvSpPr/>
          <p:nvPr/>
        </p:nvSpPr>
        <p:spPr>
          <a:xfrm>
            <a:off x="5793089" y="5728607"/>
            <a:ext cx="146944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900" b="1" dirty="0">
                <a:latin typeface="Arial" panose="020B0604020202020204" pitchFamily="34" charset="0"/>
                <a:cs typeface="Arial" panose="020B0604020202020204" pitchFamily="34" charset="0"/>
              </a:rPr>
              <a:t>Sonderausgaben ermitteln</a:t>
            </a:r>
          </a:p>
        </p:txBody>
      </p:sp>
      <p:sp>
        <p:nvSpPr>
          <p:cNvPr id="17" name="Rechteck 16"/>
          <p:cNvSpPr/>
          <p:nvPr/>
        </p:nvSpPr>
        <p:spPr>
          <a:xfrm>
            <a:off x="4284199" y="5405542"/>
            <a:ext cx="163792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900" b="1" dirty="0">
                <a:latin typeface="Arial" panose="020B0604020202020204" pitchFamily="34" charset="0"/>
                <a:cs typeface="Arial" panose="020B0604020202020204" pitchFamily="34" charset="0"/>
              </a:rPr>
              <a:t>Außergewöhnliche Belastungen ermitteln </a:t>
            </a:r>
          </a:p>
        </p:txBody>
      </p:sp>
      <p:sp>
        <p:nvSpPr>
          <p:cNvPr id="20" name="Rechteck 19"/>
          <p:cNvSpPr/>
          <p:nvPr/>
        </p:nvSpPr>
        <p:spPr>
          <a:xfrm>
            <a:off x="4463087" y="4391398"/>
            <a:ext cx="158237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900" b="1" dirty="0">
                <a:latin typeface="Arial" panose="020B0604020202020204" pitchFamily="34" charset="0"/>
                <a:cs typeface="Arial" panose="020B0604020202020204" pitchFamily="34" charset="0"/>
              </a:rPr>
              <a:t>Zu versteuerndes Einkommen ermitteln</a:t>
            </a:r>
          </a:p>
        </p:txBody>
      </p:sp>
      <p:sp>
        <p:nvSpPr>
          <p:cNvPr id="21" name="Rechteck 20"/>
          <p:cNvSpPr/>
          <p:nvPr/>
        </p:nvSpPr>
        <p:spPr>
          <a:xfrm>
            <a:off x="4075882" y="3456133"/>
            <a:ext cx="187683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900" b="1" dirty="0">
                <a:latin typeface="Arial" panose="020B0604020202020204" pitchFamily="34" charset="0"/>
                <a:cs typeface="Arial" panose="020B0604020202020204" pitchFamily="34" charset="0"/>
              </a:rPr>
              <a:t>Einzel- und </a:t>
            </a:r>
            <a:r>
              <a:rPr lang="de-DE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Zusammen-veranlagung </a:t>
            </a:r>
            <a:r>
              <a:rPr lang="de-DE" sz="900" b="1" dirty="0">
                <a:latin typeface="Arial" panose="020B0604020202020204" pitchFamily="34" charset="0"/>
                <a:cs typeface="Arial" panose="020B0604020202020204" pitchFamily="34" charset="0"/>
              </a:rPr>
              <a:t>unterscheiden</a:t>
            </a:r>
          </a:p>
        </p:txBody>
      </p:sp>
      <p:sp>
        <p:nvSpPr>
          <p:cNvPr id="23" name="Rechteck 22"/>
          <p:cNvSpPr/>
          <p:nvPr/>
        </p:nvSpPr>
        <p:spPr>
          <a:xfrm>
            <a:off x="1333884" y="2990536"/>
            <a:ext cx="2099059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900" b="1" dirty="0">
                <a:latin typeface="Arial" panose="020B0604020202020204" pitchFamily="34" charset="0"/>
                <a:cs typeface="Arial" panose="020B0604020202020204" pitchFamily="34" charset="0"/>
              </a:rPr>
              <a:t>Steuerermäßigungen ermitteln und </a:t>
            </a:r>
            <a:r>
              <a:rPr lang="de-DE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Einkommensteuernachzahlung </a:t>
            </a:r>
            <a:r>
              <a:rPr lang="de-DE" sz="900" b="1" dirty="0">
                <a:latin typeface="Arial" panose="020B0604020202020204" pitchFamily="34" charset="0"/>
                <a:cs typeface="Arial" panose="020B0604020202020204" pitchFamily="34" charset="0"/>
              </a:rPr>
              <a:t>oder -erstattung berechnen </a:t>
            </a:r>
          </a:p>
        </p:txBody>
      </p:sp>
      <p:sp>
        <p:nvSpPr>
          <p:cNvPr id="24" name="Rechteck 23"/>
          <p:cNvSpPr/>
          <p:nvPr/>
        </p:nvSpPr>
        <p:spPr>
          <a:xfrm>
            <a:off x="233653" y="3820251"/>
            <a:ext cx="179437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900" b="1" dirty="0">
                <a:latin typeface="Arial" panose="020B0604020202020204" pitchFamily="34" charset="0"/>
                <a:cs typeface="Arial" panose="020B0604020202020204" pitchFamily="34" charset="0"/>
              </a:rPr>
              <a:t>Einkommensteuer unter Berücksichtigung des Progressionsvorbehalts berechnen</a:t>
            </a:r>
          </a:p>
        </p:txBody>
      </p:sp>
      <p:sp>
        <p:nvSpPr>
          <p:cNvPr id="25" name="Rechteck 24"/>
          <p:cNvSpPr/>
          <p:nvPr/>
        </p:nvSpPr>
        <p:spPr>
          <a:xfrm>
            <a:off x="263056" y="4891937"/>
            <a:ext cx="207560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900" b="1" dirty="0">
                <a:latin typeface="Arial" panose="020B0604020202020204" pitchFamily="34" charset="0"/>
                <a:cs typeface="Arial" panose="020B0604020202020204" pitchFamily="34" charset="0"/>
              </a:rPr>
              <a:t>Einkommensteuererklärung auf Plausibilität prüfen</a:t>
            </a:r>
          </a:p>
        </p:txBody>
      </p:sp>
      <p:sp>
        <p:nvSpPr>
          <p:cNvPr id="26" name="Rechteck 25"/>
          <p:cNvSpPr/>
          <p:nvPr/>
        </p:nvSpPr>
        <p:spPr>
          <a:xfrm>
            <a:off x="777019" y="5770070"/>
            <a:ext cx="250202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900" b="1" dirty="0">
                <a:latin typeface="Arial" panose="020B0604020202020204" pitchFamily="34" charset="0"/>
                <a:cs typeface="Arial" panose="020B0604020202020204" pitchFamily="34" charset="0"/>
              </a:rPr>
              <a:t>Einkommensteuererklärung der Mandantin bzw. dem Mandanten erläutern</a:t>
            </a:r>
          </a:p>
        </p:txBody>
      </p:sp>
      <p:sp>
        <p:nvSpPr>
          <p:cNvPr id="27" name="Rechteck 26"/>
          <p:cNvSpPr/>
          <p:nvPr/>
        </p:nvSpPr>
        <p:spPr>
          <a:xfrm>
            <a:off x="2535267" y="4509245"/>
            <a:ext cx="163792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900" b="1" dirty="0">
                <a:latin typeface="Arial" panose="020B0604020202020204" pitchFamily="34" charset="0"/>
                <a:cs typeface="Arial" panose="020B0604020202020204" pitchFamily="34" charset="0"/>
              </a:rPr>
              <a:t>Mandantengespräch reflektieren und </a:t>
            </a:r>
            <a:r>
              <a:rPr lang="de-DE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Verbesserungsmöglich-</a:t>
            </a:r>
            <a:r>
              <a:rPr lang="de-DE" sz="9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keiten</a:t>
            </a:r>
            <a:r>
              <a:rPr lang="de-DE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900" b="1" dirty="0">
                <a:latin typeface="Arial" panose="020B0604020202020204" pitchFamily="34" charset="0"/>
                <a:cs typeface="Arial" panose="020B0604020202020204" pitchFamily="34" charset="0"/>
              </a:rPr>
              <a:t>aufzeigen</a:t>
            </a:r>
          </a:p>
        </p:txBody>
      </p:sp>
      <p:sp>
        <p:nvSpPr>
          <p:cNvPr id="77" name="Rechteck 76"/>
          <p:cNvSpPr/>
          <p:nvPr/>
        </p:nvSpPr>
        <p:spPr>
          <a:xfrm>
            <a:off x="3468154" y="2052216"/>
            <a:ext cx="431528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EStG</a:t>
            </a:r>
          </a:p>
        </p:txBody>
      </p:sp>
      <p:sp>
        <p:nvSpPr>
          <p:cNvPr id="91" name="Textfeld 90"/>
          <p:cNvSpPr txBox="1"/>
          <p:nvPr/>
        </p:nvSpPr>
        <p:spPr>
          <a:xfrm>
            <a:off x="3796254" y="1942658"/>
            <a:ext cx="3725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§</a:t>
            </a:r>
            <a:endParaRPr lang="de-DE" dirty="0">
              <a:solidFill>
                <a:schemeClr val="bg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3" name="Grafik 92" descr="Fragen"/>
          <p:cNvPicPr>
            <a:picLocks noChangeAspect="1"/>
          </p:cNvPicPr>
          <p:nvPr/>
        </p:nvPicPr>
        <p:blipFill>
          <a:blip r:embed="rId1250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wpc="http://schemas.microsoft.com/office/word/2010/wordprocessingCanvas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mc="http://schemas.openxmlformats.org/markup-compatibility/2006" xmlns:aink="http://schemas.microsoft.com/office/drawing/2016/ink" xmlns:am3d="http://schemas.microsoft.com/office/drawing/2017/model3d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cex="http://schemas.microsoft.com/office/word/2018/wordml/cex" xmlns:w16cid="http://schemas.microsoft.com/office/word/2016/wordml/cid" xmlns:w16="http://schemas.microsoft.com/office/word/2018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pic="http://schemas.openxmlformats.org/drawingml/2006/picture" xmlns:asvg="http://schemas.microsoft.com/office/drawing/2016/SVG/main" xmlns:lc="http://schemas.openxmlformats.org/drawingml/2006/lockedCanvas" r:embed="rId631"/>
              </a:ext>
            </a:extLst>
          </a:blip>
          <a:stretch>
            <a:fillRect/>
          </a:stretch>
        </p:blipFill>
        <p:spPr>
          <a:xfrm>
            <a:off x="2764907" y="2041564"/>
            <a:ext cx="482926" cy="482926"/>
          </a:xfrm>
          <a:prstGeom prst="rect">
            <a:avLst/>
          </a:prstGeom>
        </p:spPr>
      </p:pic>
      <p:pic>
        <p:nvPicPr>
          <p:cNvPr id="94" name="Grafik 93" descr="Fragen"/>
          <p:cNvPicPr>
            <a:picLocks noChangeAspect="1"/>
          </p:cNvPicPr>
          <p:nvPr/>
        </p:nvPicPr>
        <p:blipFill>
          <a:blip r:embed="rId1250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wpc="http://schemas.microsoft.com/office/word/2010/wordprocessingCanvas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mc="http://schemas.openxmlformats.org/markup-compatibility/2006" xmlns:aink="http://schemas.microsoft.com/office/drawing/2016/ink" xmlns:am3d="http://schemas.microsoft.com/office/drawing/2017/model3d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cex="http://schemas.microsoft.com/office/word/2018/wordml/cex" xmlns:w16cid="http://schemas.microsoft.com/office/word/2016/wordml/cid" xmlns:w16="http://schemas.microsoft.com/office/word/2018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pic="http://schemas.openxmlformats.org/drawingml/2006/picture" xmlns:asvg="http://schemas.microsoft.com/office/drawing/2016/SVG/main" xmlns:lc="http://schemas.openxmlformats.org/drawingml/2006/lockedCanvas" r:embed="rId631"/>
              </a:ext>
            </a:extLst>
          </a:blip>
          <a:stretch>
            <a:fillRect/>
          </a:stretch>
        </p:blipFill>
        <p:spPr>
          <a:xfrm>
            <a:off x="4437134" y="2148915"/>
            <a:ext cx="482926" cy="482926"/>
          </a:xfrm>
          <a:prstGeom prst="rect">
            <a:avLst/>
          </a:prstGeom>
        </p:spPr>
      </p:pic>
      <p:sp>
        <p:nvSpPr>
          <p:cNvPr id="95" name="Rechteck 94"/>
          <p:cNvSpPr/>
          <p:nvPr/>
        </p:nvSpPr>
        <p:spPr>
          <a:xfrm>
            <a:off x="5194970" y="2023253"/>
            <a:ext cx="431528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EStG</a:t>
            </a:r>
          </a:p>
        </p:txBody>
      </p:sp>
      <p:sp>
        <p:nvSpPr>
          <p:cNvPr id="96" name="Textfeld 95"/>
          <p:cNvSpPr txBox="1"/>
          <p:nvPr/>
        </p:nvSpPr>
        <p:spPr>
          <a:xfrm>
            <a:off x="5523070" y="1913695"/>
            <a:ext cx="3725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§</a:t>
            </a:r>
            <a:endParaRPr lang="de-DE" dirty="0">
              <a:solidFill>
                <a:schemeClr val="bg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7" name="Rechteck 96"/>
          <p:cNvSpPr/>
          <p:nvPr/>
        </p:nvSpPr>
        <p:spPr>
          <a:xfrm>
            <a:off x="6623974" y="2353165"/>
            <a:ext cx="431528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EStG</a:t>
            </a:r>
          </a:p>
        </p:txBody>
      </p:sp>
      <p:sp>
        <p:nvSpPr>
          <p:cNvPr id="99" name="Textfeld 98"/>
          <p:cNvSpPr txBox="1"/>
          <p:nvPr/>
        </p:nvSpPr>
        <p:spPr>
          <a:xfrm>
            <a:off x="6940685" y="2250565"/>
            <a:ext cx="3725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§</a:t>
            </a:r>
            <a:endParaRPr lang="de-DE" dirty="0">
              <a:solidFill>
                <a:schemeClr val="bg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0" name="Grafik 99" descr="Fragen"/>
          <p:cNvPicPr>
            <a:picLocks noChangeAspect="1"/>
          </p:cNvPicPr>
          <p:nvPr/>
        </p:nvPicPr>
        <p:blipFill>
          <a:blip r:embed="rId1250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wpc="http://schemas.microsoft.com/office/word/2010/wordprocessingCanvas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mc="http://schemas.openxmlformats.org/markup-compatibility/2006" xmlns:aink="http://schemas.microsoft.com/office/drawing/2016/ink" xmlns:am3d="http://schemas.microsoft.com/office/drawing/2017/model3d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cex="http://schemas.microsoft.com/office/word/2018/wordml/cex" xmlns:w16cid="http://schemas.microsoft.com/office/word/2016/wordml/cid" xmlns:w16="http://schemas.microsoft.com/office/word/2018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pic="http://schemas.openxmlformats.org/drawingml/2006/picture" xmlns:asvg="http://schemas.microsoft.com/office/drawing/2016/SVG/main" xmlns:lc="http://schemas.openxmlformats.org/drawingml/2006/lockedCanvas" r:embed="rId631"/>
              </a:ext>
            </a:extLst>
          </a:blip>
          <a:stretch>
            <a:fillRect/>
          </a:stretch>
        </p:blipFill>
        <p:spPr>
          <a:xfrm>
            <a:off x="6121428" y="2392532"/>
            <a:ext cx="482926" cy="482926"/>
          </a:xfrm>
          <a:prstGeom prst="rect">
            <a:avLst/>
          </a:prstGeom>
        </p:spPr>
      </p:pic>
      <p:sp>
        <p:nvSpPr>
          <p:cNvPr id="102" name="Rechteck 101"/>
          <p:cNvSpPr/>
          <p:nvPr/>
        </p:nvSpPr>
        <p:spPr>
          <a:xfrm>
            <a:off x="8527997" y="2666341"/>
            <a:ext cx="431528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EStG</a:t>
            </a:r>
          </a:p>
        </p:txBody>
      </p:sp>
      <p:sp>
        <p:nvSpPr>
          <p:cNvPr id="103" name="Textfeld 102"/>
          <p:cNvSpPr txBox="1"/>
          <p:nvPr/>
        </p:nvSpPr>
        <p:spPr>
          <a:xfrm>
            <a:off x="8856097" y="2556783"/>
            <a:ext cx="3725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§</a:t>
            </a:r>
            <a:endParaRPr lang="de-DE" dirty="0">
              <a:solidFill>
                <a:schemeClr val="bg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4" name="Grafik 103" descr="Fragen"/>
          <p:cNvPicPr>
            <a:picLocks noChangeAspect="1"/>
          </p:cNvPicPr>
          <p:nvPr/>
        </p:nvPicPr>
        <p:blipFill>
          <a:blip r:embed="rId1250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wpc="http://schemas.microsoft.com/office/word/2010/wordprocessingCanvas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mc="http://schemas.openxmlformats.org/markup-compatibility/2006" xmlns:aink="http://schemas.microsoft.com/office/drawing/2016/ink" xmlns:am3d="http://schemas.microsoft.com/office/drawing/2017/model3d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cex="http://schemas.microsoft.com/office/word/2018/wordml/cex" xmlns:w16cid="http://schemas.microsoft.com/office/word/2016/wordml/cid" xmlns:w16="http://schemas.microsoft.com/office/word/2018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pic="http://schemas.openxmlformats.org/drawingml/2006/picture" xmlns:asvg="http://schemas.microsoft.com/office/drawing/2016/SVG/main" xmlns:lc="http://schemas.openxmlformats.org/drawingml/2006/lockedCanvas" r:embed="rId631"/>
              </a:ext>
            </a:extLst>
          </a:blip>
          <a:stretch>
            <a:fillRect/>
          </a:stretch>
        </p:blipFill>
        <p:spPr>
          <a:xfrm>
            <a:off x="7990925" y="2663875"/>
            <a:ext cx="482926" cy="482926"/>
          </a:xfrm>
          <a:prstGeom prst="rect">
            <a:avLst/>
          </a:prstGeom>
        </p:spPr>
      </p:pic>
      <p:sp>
        <p:nvSpPr>
          <p:cNvPr id="105" name="Rechteck 104"/>
          <p:cNvSpPr/>
          <p:nvPr/>
        </p:nvSpPr>
        <p:spPr>
          <a:xfrm>
            <a:off x="8504272" y="3651660"/>
            <a:ext cx="431528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EStG</a:t>
            </a:r>
          </a:p>
        </p:txBody>
      </p:sp>
      <p:sp>
        <p:nvSpPr>
          <p:cNvPr id="106" name="Textfeld 105"/>
          <p:cNvSpPr txBox="1"/>
          <p:nvPr/>
        </p:nvSpPr>
        <p:spPr>
          <a:xfrm>
            <a:off x="8832372" y="3542102"/>
            <a:ext cx="3725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§</a:t>
            </a:r>
            <a:endParaRPr lang="de-DE" dirty="0">
              <a:solidFill>
                <a:schemeClr val="bg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7" name="Rechteck 106"/>
          <p:cNvSpPr/>
          <p:nvPr/>
        </p:nvSpPr>
        <p:spPr>
          <a:xfrm>
            <a:off x="8519716" y="4605710"/>
            <a:ext cx="431528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EStG</a:t>
            </a:r>
          </a:p>
        </p:txBody>
      </p:sp>
      <p:sp>
        <p:nvSpPr>
          <p:cNvPr id="108" name="Textfeld 107"/>
          <p:cNvSpPr txBox="1"/>
          <p:nvPr/>
        </p:nvSpPr>
        <p:spPr>
          <a:xfrm>
            <a:off x="8847816" y="4496152"/>
            <a:ext cx="3725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§</a:t>
            </a:r>
            <a:endParaRPr lang="de-DE" dirty="0">
              <a:solidFill>
                <a:schemeClr val="bg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9" name="Rechteck 108"/>
          <p:cNvSpPr/>
          <p:nvPr/>
        </p:nvSpPr>
        <p:spPr>
          <a:xfrm>
            <a:off x="8381097" y="6276288"/>
            <a:ext cx="431528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EStG</a:t>
            </a:r>
          </a:p>
        </p:txBody>
      </p:sp>
      <p:sp>
        <p:nvSpPr>
          <p:cNvPr id="110" name="Textfeld 109"/>
          <p:cNvSpPr txBox="1"/>
          <p:nvPr/>
        </p:nvSpPr>
        <p:spPr>
          <a:xfrm>
            <a:off x="8709197" y="6166730"/>
            <a:ext cx="3725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§</a:t>
            </a:r>
            <a:endParaRPr lang="de-DE" dirty="0">
              <a:solidFill>
                <a:schemeClr val="bg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1" name="Rechteck 110"/>
          <p:cNvSpPr/>
          <p:nvPr/>
        </p:nvSpPr>
        <p:spPr>
          <a:xfrm>
            <a:off x="6188186" y="6078759"/>
            <a:ext cx="431528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EStG</a:t>
            </a:r>
          </a:p>
        </p:txBody>
      </p:sp>
      <p:sp>
        <p:nvSpPr>
          <p:cNvPr id="113" name="Textfeld 112"/>
          <p:cNvSpPr txBox="1"/>
          <p:nvPr/>
        </p:nvSpPr>
        <p:spPr>
          <a:xfrm>
            <a:off x="6493652" y="5973324"/>
            <a:ext cx="3725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§</a:t>
            </a:r>
            <a:endParaRPr lang="de-DE" dirty="0">
              <a:solidFill>
                <a:schemeClr val="bg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4" name="Rechteck 113"/>
          <p:cNvSpPr/>
          <p:nvPr/>
        </p:nvSpPr>
        <p:spPr>
          <a:xfrm>
            <a:off x="4789726" y="5780545"/>
            <a:ext cx="431528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EStG</a:t>
            </a:r>
          </a:p>
        </p:txBody>
      </p:sp>
      <p:sp>
        <p:nvSpPr>
          <p:cNvPr id="115" name="Textfeld 114"/>
          <p:cNvSpPr txBox="1"/>
          <p:nvPr/>
        </p:nvSpPr>
        <p:spPr>
          <a:xfrm>
            <a:off x="5117826" y="5670987"/>
            <a:ext cx="3725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§</a:t>
            </a:r>
            <a:endParaRPr lang="de-DE" dirty="0">
              <a:solidFill>
                <a:schemeClr val="bg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6" name="Rechteck 115"/>
          <p:cNvSpPr/>
          <p:nvPr/>
        </p:nvSpPr>
        <p:spPr>
          <a:xfrm>
            <a:off x="5392903" y="4725759"/>
            <a:ext cx="431528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EStG</a:t>
            </a:r>
          </a:p>
        </p:txBody>
      </p:sp>
      <p:sp>
        <p:nvSpPr>
          <p:cNvPr id="117" name="Textfeld 116"/>
          <p:cNvSpPr txBox="1"/>
          <p:nvPr/>
        </p:nvSpPr>
        <p:spPr>
          <a:xfrm>
            <a:off x="5721003" y="4616201"/>
            <a:ext cx="3725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§</a:t>
            </a:r>
            <a:endParaRPr lang="de-DE" dirty="0">
              <a:solidFill>
                <a:schemeClr val="bg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8" name="Rechteck 117"/>
          <p:cNvSpPr/>
          <p:nvPr/>
        </p:nvSpPr>
        <p:spPr>
          <a:xfrm>
            <a:off x="5429617" y="3804511"/>
            <a:ext cx="431528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EStG</a:t>
            </a:r>
          </a:p>
        </p:txBody>
      </p:sp>
      <p:sp>
        <p:nvSpPr>
          <p:cNvPr id="119" name="Textfeld 118"/>
          <p:cNvSpPr txBox="1"/>
          <p:nvPr/>
        </p:nvSpPr>
        <p:spPr>
          <a:xfrm>
            <a:off x="5757717" y="3694953"/>
            <a:ext cx="3725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§</a:t>
            </a:r>
            <a:endParaRPr lang="de-DE" dirty="0">
              <a:solidFill>
                <a:schemeClr val="bg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0" name="Rechteck 119"/>
          <p:cNvSpPr/>
          <p:nvPr/>
        </p:nvSpPr>
        <p:spPr>
          <a:xfrm>
            <a:off x="2775232" y="3457717"/>
            <a:ext cx="431528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EStG</a:t>
            </a:r>
          </a:p>
        </p:txBody>
      </p:sp>
      <p:sp>
        <p:nvSpPr>
          <p:cNvPr id="121" name="Textfeld 120"/>
          <p:cNvSpPr txBox="1"/>
          <p:nvPr/>
        </p:nvSpPr>
        <p:spPr>
          <a:xfrm>
            <a:off x="3103332" y="3348159"/>
            <a:ext cx="3725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§</a:t>
            </a:r>
            <a:endParaRPr lang="de-DE" dirty="0">
              <a:solidFill>
                <a:schemeClr val="bg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2" name="Rechteck 121"/>
          <p:cNvSpPr/>
          <p:nvPr/>
        </p:nvSpPr>
        <p:spPr>
          <a:xfrm>
            <a:off x="1283282" y="4320359"/>
            <a:ext cx="431528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EStG</a:t>
            </a:r>
          </a:p>
        </p:txBody>
      </p:sp>
      <p:sp>
        <p:nvSpPr>
          <p:cNvPr id="123" name="Textfeld 122"/>
          <p:cNvSpPr txBox="1"/>
          <p:nvPr/>
        </p:nvSpPr>
        <p:spPr>
          <a:xfrm>
            <a:off x="1611382" y="4210801"/>
            <a:ext cx="3725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§</a:t>
            </a:r>
            <a:endParaRPr lang="de-DE" dirty="0">
              <a:solidFill>
                <a:schemeClr val="bg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4" name="Rechteck 123"/>
          <p:cNvSpPr/>
          <p:nvPr/>
        </p:nvSpPr>
        <p:spPr>
          <a:xfrm>
            <a:off x="1395654" y="5189799"/>
            <a:ext cx="431528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EStG</a:t>
            </a:r>
          </a:p>
        </p:txBody>
      </p:sp>
      <p:sp>
        <p:nvSpPr>
          <p:cNvPr id="125" name="Textfeld 124"/>
          <p:cNvSpPr txBox="1"/>
          <p:nvPr/>
        </p:nvSpPr>
        <p:spPr>
          <a:xfrm>
            <a:off x="1723754" y="5080241"/>
            <a:ext cx="3725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§</a:t>
            </a:r>
            <a:endParaRPr lang="de-DE" dirty="0">
              <a:solidFill>
                <a:schemeClr val="bg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6" name="Rechteck 125"/>
          <p:cNvSpPr/>
          <p:nvPr/>
        </p:nvSpPr>
        <p:spPr>
          <a:xfrm>
            <a:off x="2466564" y="6149877"/>
            <a:ext cx="431528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EStG</a:t>
            </a:r>
          </a:p>
        </p:txBody>
      </p:sp>
      <p:sp>
        <p:nvSpPr>
          <p:cNvPr id="127" name="Textfeld 126"/>
          <p:cNvSpPr txBox="1"/>
          <p:nvPr/>
        </p:nvSpPr>
        <p:spPr>
          <a:xfrm>
            <a:off x="2794664" y="6040319"/>
            <a:ext cx="3725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§</a:t>
            </a:r>
            <a:endParaRPr lang="de-DE" dirty="0">
              <a:solidFill>
                <a:schemeClr val="bg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8" name="Rechteck 127"/>
          <p:cNvSpPr/>
          <p:nvPr/>
        </p:nvSpPr>
        <p:spPr>
          <a:xfrm>
            <a:off x="3338665" y="5134431"/>
            <a:ext cx="431528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EStG</a:t>
            </a:r>
          </a:p>
        </p:txBody>
      </p:sp>
      <p:sp>
        <p:nvSpPr>
          <p:cNvPr id="129" name="Textfeld 128"/>
          <p:cNvSpPr txBox="1"/>
          <p:nvPr/>
        </p:nvSpPr>
        <p:spPr>
          <a:xfrm>
            <a:off x="3666765" y="5024873"/>
            <a:ext cx="3725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§</a:t>
            </a:r>
            <a:endParaRPr lang="de-DE" dirty="0">
              <a:solidFill>
                <a:schemeClr val="bg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0" name="Rechteck 129"/>
          <p:cNvSpPr/>
          <p:nvPr/>
        </p:nvSpPr>
        <p:spPr>
          <a:xfrm>
            <a:off x="4826943" y="2340881"/>
            <a:ext cx="98616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700" dirty="0" smtClean="0">
                <a:latin typeface="Arial" panose="020B0604020202020204" pitchFamily="34" charset="0"/>
                <a:cs typeface="Arial" panose="020B0604020202020204" pitchFamily="34" charset="0"/>
              </a:rPr>
              <a:t>Antragsveranlagung</a:t>
            </a:r>
          </a:p>
          <a:p>
            <a:r>
              <a:rPr lang="de-DE" sz="700" dirty="0" smtClean="0">
                <a:latin typeface="Arial" panose="020B0604020202020204" pitchFamily="34" charset="0"/>
                <a:cs typeface="Arial" panose="020B0604020202020204" pitchFamily="34" charset="0"/>
              </a:rPr>
              <a:t>Pflichtveranlagung</a:t>
            </a:r>
          </a:p>
        </p:txBody>
      </p:sp>
      <p:sp>
        <p:nvSpPr>
          <p:cNvPr id="131" name="Rechteck 130"/>
          <p:cNvSpPr/>
          <p:nvPr/>
        </p:nvSpPr>
        <p:spPr>
          <a:xfrm>
            <a:off x="7423222" y="1553215"/>
            <a:ext cx="1633781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900" i="1" dirty="0" smtClean="0">
                <a:latin typeface="Arial" panose="020B0604020202020204" pitchFamily="34" charset="0"/>
                <a:cs typeface="Arial" panose="020B0604020202020204" pitchFamily="34" charset="0"/>
              </a:rPr>
              <a:t>Lohnsteuerbescheinigungen</a:t>
            </a:r>
            <a:endParaRPr lang="de-DE" sz="9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Rechteck 27"/>
          <p:cNvSpPr/>
          <p:nvPr/>
        </p:nvSpPr>
        <p:spPr>
          <a:xfrm>
            <a:off x="7421862" y="1789347"/>
            <a:ext cx="1625895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900" i="1" dirty="0">
                <a:latin typeface="Arial" panose="020B0604020202020204" pitchFamily="34" charset="0"/>
                <a:cs typeface="Arial" panose="020B0604020202020204" pitchFamily="34" charset="0"/>
              </a:rPr>
              <a:t>Geld und geldwerte Vorteile, Steuerbefreiungen, Versorgungsbezüge</a:t>
            </a:r>
          </a:p>
        </p:txBody>
      </p:sp>
      <p:sp>
        <p:nvSpPr>
          <p:cNvPr id="132" name="Rechteck 131"/>
          <p:cNvSpPr/>
          <p:nvPr/>
        </p:nvSpPr>
        <p:spPr>
          <a:xfrm>
            <a:off x="7358885" y="5731177"/>
            <a:ext cx="1396536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900" i="1" dirty="0" smtClean="0">
                <a:latin typeface="Arial" panose="020B0604020202020204" pitchFamily="34" charset="0"/>
                <a:cs typeface="Arial" panose="020B0604020202020204" pitchFamily="34" charset="0"/>
              </a:rPr>
              <a:t>Altersentlastungsbetrag</a:t>
            </a:r>
            <a:endParaRPr lang="de-DE" sz="9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Rechteck 28"/>
          <p:cNvSpPr/>
          <p:nvPr/>
        </p:nvSpPr>
        <p:spPr>
          <a:xfrm>
            <a:off x="6974164" y="5519034"/>
            <a:ext cx="2165978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900" i="1" dirty="0">
                <a:latin typeface="Arial" panose="020B0604020202020204" pitchFamily="34" charset="0"/>
                <a:cs typeface="Arial" panose="020B0604020202020204" pitchFamily="34" charset="0"/>
              </a:rPr>
              <a:t>Entlastungsbetrag für Alleinerziehende</a:t>
            </a:r>
          </a:p>
        </p:txBody>
      </p:sp>
      <p:sp>
        <p:nvSpPr>
          <p:cNvPr id="31" name="Rechteck 30"/>
          <p:cNvSpPr/>
          <p:nvPr/>
        </p:nvSpPr>
        <p:spPr>
          <a:xfrm>
            <a:off x="5858850" y="5521070"/>
            <a:ext cx="1229721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900" i="1" dirty="0" smtClean="0">
                <a:latin typeface="Arial" panose="020B0604020202020204" pitchFamily="34" charset="0"/>
                <a:cs typeface="Arial" panose="020B0604020202020204" pitchFamily="34" charset="0"/>
              </a:rPr>
              <a:t>Sonderausgaben</a:t>
            </a:r>
            <a:endParaRPr lang="de-DE" sz="9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33" name="Grafik 132" descr="Fragen"/>
          <p:cNvPicPr>
            <a:picLocks noChangeAspect="1"/>
          </p:cNvPicPr>
          <p:nvPr/>
        </p:nvPicPr>
        <p:blipFill>
          <a:blip r:embed="rId1250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wpc="http://schemas.microsoft.com/office/word/2010/wordprocessingCanvas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mc="http://schemas.openxmlformats.org/markup-compatibility/2006" xmlns:aink="http://schemas.microsoft.com/office/drawing/2016/ink" xmlns:am3d="http://schemas.microsoft.com/office/drawing/2017/model3d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cex="http://schemas.microsoft.com/office/word/2018/wordml/cex" xmlns:w16cid="http://schemas.microsoft.com/office/word/2016/wordml/cid" xmlns:w16="http://schemas.microsoft.com/office/word/2018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pic="http://schemas.openxmlformats.org/drawingml/2006/picture" xmlns:asvg="http://schemas.microsoft.com/office/drawing/2016/SVG/main" xmlns:lc="http://schemas.openxmlformats.org/drawingml/2006/lockedCanvas" r:embed="rId631"/>
              </a:ext>
            </a:extLst>
          </a:blip>
          <a:stretch>
            <a:fillRect/>
          </a:stretch>
        </p:blipFill>
        <p:spPr>
          <a:xfrm>
            <a:off x="7291039" y="4612829"/>
            <a:ext cx="482926" cy="482926"/>
          </a:xfrm>
          <a:prstGeom prst="rect">
            <a:avLst/>
          </a:prstGeom>
        </p:spPr>
      </p:pic>
      <p:sp>
        <p:nvSpPr>
          <p:cNvPr id="32" name="Rechteck 31"/>
          <p:cNvSpPr/>
          <p:nvPr/>
        </p:nvSpPr>
        <p:spPr>
          <a:xfrm>
            <a:off x="4056887" y="5176806"/>
            <a:ext cx="2151134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900" i="1" dirty="0">
                <a:latin typeface="Arial" panose="020B0604020202020204" pitchFamily="34" charset="0"/>
                <a:cs typeface="Arial" panose="020B0604020202020204" pitchFamily="34" charset="0"/>
              </a:rPr>
              <a:t>außergewöhnliche Belastungen </a:t>
            </a:r>
          </a:p>
        </p:txBody>
      </p:sp>
      <p:sp>
        <p:nvSpPr>
          <p:cNvPr id="34" name="Rechteck 33"/>
          <p:cNvSpPr/>
          <p:nvPr/>
        </p:nvSpPr>
        <p:spPr>
          <a:xfrm>
            <a:off x="3841047" y="3208685"/>
            <a:ext cx="1947969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900" i="1" dirty="0">
                <a:latin typeface="Arial" panose="020B0604020202020204" pitchFamily="34" charset="0"/>
                <a:cs typeface="Arial" panose="020B0604020202020204" pitchFamily="34" charset="0"/>
              </a:rPr>
              <a:t>Veranlagungsarten und Steuertarif</a:t>
            </a:r>
          </a:p>
        </p:txBody>
      </p:sp>
      <p:sp>
        <p:nvSpPr>
          <p:cNvPr id="134" name="Rechteck 133"/>
          <p:cNvSpPr/>
          <p:nvPr/>
        </p:nvSpPr>
        <p:spPr>
          <a:xfrm>
            <a:off x="1697366" y="2781933"/>
            <a:ext cx="1268296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900" i="1" dirty="0" smtClean="0">
                <a:latin typeface="Arial" panose="020B0604020202020204" pitchFamily="34" charset="0"/>
                <a:cs typeface="Arial" panose="020B0604020202020204" pitchFamily="34" charset="0"/>
              </a:rPr>
              <a:t>Steuerermäßigungen</a:t>
            </a:r>
            <a:endParaRPr lang="de-DE" sz="9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5" name="Rechteck 134"/>
          <p:cNvSpPr/>
          <p:nvPr/>
        </p:nvSpPr>
        <p:spPr>
          <a:xfrm>
            <a:off x="260297" y="3609892"/>
            <a:ext cx="1332416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900" i="1" dirty="0" smtClean="0">
                <a:latin typeface="Arial" panose="020B0604020202020204" pitchFamily="34" charset="0"/>
                <a:cs typeface="Arial" panose="020B0604020202020204" pitchFamily="34" charset="0"/>
              </a:rPr>
              <a:t>Progressionsvorbehalt</a:t>
            </a:r>
            <a:endParaRPr lang="de-DE" sz="9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36" name="Grafik 135" descr="Fragen"/>
          <p:cNvPicPr>
            <a:picLocks noChangeAspect="1"/>
          </p:cNvPicPr>
          <p:nvPr/>
        </p:nvPicPr>
        <p:blipFill>
          <a:blip r:embed="rId1250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wpc="http://schemas.microsoft.com/office/word/2010/wordprocessingCanvas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mc="http://schemas.openxmlformats.org/markup-compatibility/2006" xmlns:aink="http://schemas.microsoft.com/office/drawing/2016/ink" xmlns:am3d="http://schemas.microsoft.com/office/drawing/2017/model3d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cex="http://schemas.microsoft.com/office/word/2018/wordml/cex" xmlns:w16cid="http://schemas.microsoft.com/office/word/2016/wordml/cid" xmlns:w16="http://schemas.microsoft.com/office/word/2018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pic="http://schemas.openxmlformats.org/drawingml/2006/picture" xmlns:asvg="http://schemas.microsoft.com/office/drawing/2016/SVG/main" xmlns:lc="http://schemas.openxmlformats.org/drawingml/2006/lockedCanvas" r:embed="rId631"/>
              </a:ext>
            </a:extLst>
          </a:blip>
          <a:stretch>
            <a:fillRect/>
          </a:stretch>
        </p:blipFill>
        <p:spPr>
          <a:xfrm>
            <a:off x="1389550" y="6158420"/>
            <a:ext cx="482926" cy="482926"/>
          </a:xfrm>
          <a:prstGeom prst="rect">
            <a:avLst/>
          </a:prstGeom>
        </p:spPr>
      </p:pic>
      <p:pic>
        <p:nvPicPr>
          <p:cNvPr id="137" name="Grafik 136"/>
          <p:cNvPicPr/>
          <p:nvPr/>
        </p:nvPicPr>
        <p:blipFill>
          <a:blip r:embed="rId3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wpc="http://schemas.microsoft.com/office/word/2010/wordprocessingCanvas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mc="http://schemas.openxmlformats.org/markup-compatibility/2006" xmlns:aink="http://schemas.microsoft.com/office/drawing/2016/ink" xmlns:am3d="http://schemas.microsoft.com/office/drawing/2017/model3d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cex="http://schemas.microsoft.com/office/word/2018/wordml/cex" xmlns:w16cid="http://schemas.microsoft.com/office/word/2016/wordml/cid" xmlns:w16="http://schemas.microsoft.com/office/word/2018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pic="http://schemas.openxmlformats.org/drawingml/2006/picture" xmlns:asvg="http://schemas.microsoft.com/office/drawing/2016/SVG/main" xmlns:lc="http://schemas.openxmlformats.org/drawingml/2006/lockedCanvas" r:embed="rId1249"/>
              </a:ext>
            </a:extLst>
          </a:blip>
          <a:stretch>
            <a:fillRect/>
          </a:stretch>
        </p:blipFill>
        <p:spPr>
          <a:xfrm rot="7818558">
            <a:off x="4108494" y="1527802"/>
            <a:ext cx="310287" cy="353631"/>
          </a:xfrm>
          <a:prstGeom prst="rect">
            <a:avLst/>
          </a:prstGeom>
        </p:spPr>
      </p:pic>
      <p:pic>
        <p:nvPicPr>
          <p:cNvPr id="138" name="Grafik 137"/>
          <p:cNvPicPr/>
          <p:nvPr/>
        </p:nvPicPr>
        <p:blipFill>
          <a:blip r:embed="rId3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wpc="http://schemas.microsoft.com/office/word/2010/wordprocessingCanvas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mc="http://schemas.openxmlformats.org/markup-compatibility/2006" xmlns:aink="http://schemas.microsoft.com/office/drawing/2016/ink" xmlns:am3d="http://schemas.microsoft.com/office/drawing/2017/model3d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cex="http://schemas.microsoft.com/office/word/2018/wordml/cex" xmlns:w16cid="http://schemas.microsoft.com/office/word/2016/wordml/cid" xmlns:w16="http://schemas.microsoft.com/office/word/2018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pic="http://schemas.openxmlformats.org/drawingml/2006/picture" xmlns:asvg="http://schemas.microsoft.com/office/drawing/2016/SVG/main" xmlns:lc="http://schemas.openxmlformats.org/drawingml/2006/lockedCanvas" r:embed="rId1249"/>
              </a:ext>
            </a:extLst>
          </a:blip>
          <a:stretch>
            <a:fillRect/>
          </a:stretch>
        </p:blipFill>
        <p:spPr>
          <a:xfrm rot="8356009">
            <a:off x="5732407" y="1711833"/>
            <a:ext cx="310287" cy="353631"/>
          </a:xfrm>
          <a:prstGeom prst="rect">
            <a:avLst/>
          </a:prstGeom>
        </p:spPr>
      </p:pic>
      <p:pic>
        <p:nvPicPr>
          <p:cNvPr id="139" name="Grafik 138"/>
          <p:cNvPicPr/>
          <p:nvPr/>
        </p:nvPicPr>
        <p:blipFill>
          <a:blip r:embed="rId3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wpc="http://schemas.microsoft.com/office/word/2010/wordprocessingCanvas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mc="http://schemas.openxmlformats.org/markup-compatibility/2006" xmlns:aink="http://schemas.microsoft.com/office/drawing/2016/ink" xmlns:am3d="http://schemas.microsoft.com/office/drawing/2017/model3d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cex="http://schemas.microsoft.com/office/word/2018/wordml/cex" xmlns:w16cid="http://schemas.microsoft.com/office/word/2016/wordml/cid" xmlns:w16="http://schemas.microsoft.com/office/word/2018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pic="http://schemas.openxmlformats.org/drawingml/2006/picture" xmlns:asvg="http://schemas.microsoft.com/office/drawing/2016/SVG/main" xmlns:lc="http://schemas.openxmlformats.org/drawingml/2006/lockedCanvas" r:embed="rId1249"/>
              </a:ext>
            </a:extLst>
          </a:blip>
          <a:stretch>
            <a:fillRect/>
          </a:stretch>
        </p:blipFill>
        <p:spPr>
          <a:xfrm rot="10445801">
            <a:off x="7181481" y="2161389"/>
            <a:ext cx="310287" cy="353631"/>
          </a:xfrm>
          <a:prstGeom prst="rect">
            <a:avLst/>
          </a:prstGeom>
        </p:spPr>
      </p:pic>
      <p:pic>
        <p:nvPicPr>
          <p:cNvPr id="140" name="Grafik 139"/>
          <p:cNvPicPr/>
          <p:nvPr/>
        </p:nvPicPr>
        <p:blipFill>
          <a:blip r:embed="rId3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wpc="http://schemas.microsoft.com/office/word/2010/wordprocessingCanvas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mc="http://schemas.openxmlformats.org/markup-compatibility/2006" xmlns:aink="http://schemas.microsoft.com/office/drawing/2016/ink" xmlns:am3d="http://schemas.microsoft.com/office/drawing/2017/model3d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cex="http://schemas.microsoft.com/office/word/2018/wordml/cex" xmlns:w16cid="http://schemas.microsoft.com/office/word/2016/wordml/cid" xmlns:w16="http://schemas.microsoft.com/office/word/2018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pic="http://schemas.openxmlformats.org/drawingml/2006/picture" xmlns:asvg="http://schemas.microsoft.com/office/drawing/2016/SVG/main" xmlns:lc="http://schemas.openxmlformats.org/drawingml/2006/lockedCanvas" r:embed="rId1249"/>
              </a:ext>
            </a:extLst>
          </a:blip>
          <a:stretch>
            <a:fillRect/>
          </a:stretch>
        </p:blipFill>
        <p:spPr>
          <a:xfrm rot="14342730">
            <a:off x="7986996" y="5063790"/>
            <a:ext cx="310287" cy="353631"/>
          </a:xfrm>
          <a:prstGeom prst="rect">
            <a:avLst/>
          </a:prstGeom>
        </p:spPr>
      </p:pic>
      <p:pic>
        <p:nvPicPr>
          <p:cNvPr id="141" name="Grafik 140"/>
          <p:cNvPicPr/>
          <p:nvPr/>
        </p:nvPicPr>
        <p:blipFill>
          <a:blip r:embed="rId3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wpc="http://schemas.microsoft.com/office/word/2010/wordprocessingCanvas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mc="http://schemas.openxmlformats.org/markup-compatibility/2006" xmlns:aink="http://schemas.microsoft.com/office/drawing/2016/ink" xmlns:am3d="http://schemas.microsoft.com/office/drawing/2017/model3d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cex="http://schemas.microsoft.com/office/word/2018/wordml/cex" xmlns:w16cid="http://schemas.microsoft.com/office/word/2016/wordml/cid" xmlns:w16="http://schemas.microsoft.com/office/word/2018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pic="http://schemas.openxmlformats.org/drawingml/2006/picture" xmlns:asvg="http://schemas.microsoft.com/office/drawing/2016/SVG/main" xmlns:lc="http://schemas.openxmlformats.org/drawingml/2006/lockedCanvas" r:embed="rId1249"/>
              </a:ext>
            </a:extLst>
          </a:blip>
          <a:stretch>
            <a:fillRect/>
          </a:stretch>
        </p:blipFill>
        <p:spPr>
          <a:xfrm rot="18531524">
            <a:off x="6962922" y="6036416"/>
            <a:ext cx="310287" cy="353631"/>
          </a:xfrm>
          <a:prstGeom prst="rect">
            <a:avLst/>
          </a:prstGeom>
        </p:spPr>
      </p:pic>
      <p:pic>
        <p:nvPicPr>
          <p:cNvPr id="142" name="Grafik 141"/>
          <p:cNvPicPr/>
          <p:nvPr/>
        </p:nvPicPr>
        <p:blipFill>
          <a:blip r:embed="rId3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wpc="http://schemas.microsoft.com/office/word/2010/wordprocessingCanvas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mc="http://schemas.openxmlformats.org/markup-compatibility/2006" xmlns:aink="http://schemas.microsoft.com/office/drawing/2016/ink" xmlns:am3d="http://schemas.microsoft.com/office/drawing/2017/model3d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cex="http://schemas.microsoft.com/office/word/2018/wordml/cex" xmlns:w16cid="http://schemas.microsoft.com/office/word/2016/wordml/cid" xmlns:w16="http://schemas.microsoft.com/office/word/2018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pic="http://schemas.openxmlformats.org/drawingml/2006/picture" xmlns:asvg="http://schemas.microsoft.com/office/drawing/2016/SVG/main" xmlns:lc="http://schemas.openxmlformats.org/drawingml/2006/lockedCanvas" r:embed="rId1249"/>
              </a:ext>
            </a:extLst>
          </a:blip>
          <a:stretch>
            <a:fillRect/>
          </a:stretch>
        </p:blipFill>
        <p:spPr>
          <a:xfrm rot="19425671">
            <a:off x="5494624" y="5698530"/>
            <a:ext cx="310287" cy="353631"/>
          </a:xfrm>
          <a:prstGeom prst="rect">
            <a:avLst/>
          </a:prstGeom>
        </p:spPr>
      </p:pic>
      <p:cxnSp>
        <p:nvCxnSpPr>
          <p:cNvPr id="143" name="Gerade Verbindung mit Pfeil 142"/>
          <p:cNvCxnSpPr/>
          <p:nvPr/>
        </p:nvCxnSpPr>
        <p:spPr>
          <a:xfrm flipV="1">
            <a:off x="7666897" y="3776221"/>
            <a:ext cx="0" cy="328353"/>
          </a:xfrm>
          <a:prstGeom prst="straightConnector1">
            <a:avLst/>
          </a:prstGeom>
          <a:ln w="19050">
            <a:solidFill>
              <a:schemeClr val="bg1">
                <a:lumMod val="85000"/>
              </a:schemeClr>
            </a:solidFill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4" name="Gerade Verbindung mit Pfeil 143"/>
          <p:cNvCxnSpPr/>
          <p:nvPr/>
        </p:nvCxnSpPr>
        <p:spPr>
          <a:xfrm>
            <a:off x="4964289" y="4785655"/>
            <a:ext cx="7669" cy="325231"/>
          </a:xfrm>
          <a:prstGeom prst="straightConnector1">
            <a:avLst/>
          </a:prstGeom>
          <a:ln w="19050">
            <a:solidFill>
              <a:schemeClr val="bg1">
                <a:lumMod val="85000"/>
              </a:schemeClr>
            </a:solidFill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5" name="Gerade Verbindung mit Pfeil 144"/>
          <p:cNvCxnSpPr/>
          <p:nvPr/>
        </p:nvCxnSpPr>
        <p:spPr>
          <a:xfrm>
            <a:off x="4713507" y="3896600"/>
            <a:ext cx="76873" cy="370338"/>
          </a:xfrm>
          <a:prstGeom prst="straightConnector1">
            <a:avLst/>
          </a:prstGeom>
          <a:ln w="19050">
            <a:solidFill>
              <a:schemeClr val="bg1">
                <a:lumMod val="85000"/>
              </a:schemeClr>
            </a:solidFill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7" name="Grafik 146"/>
          <p:cNvPicPr/>
          <p:nvPr/>
        </p:nvPicPr>
        <p:blipFill>
          <a:blip r:embed="rId3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wpc="http://schemas.microsoft.com/office/word/2010/wordprocessingCanvas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mc="http://schemas.openxmlformats.org/markup-compatibility/2006" xmlns:aink="http://schemas.microsoft.com/office/drawing/2016/ink" xmlns:am3d="http://schemas.microsoft.com/office/drawing/2017/model3d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cex="http://schemas.microsoft.com/office/word/2018/wordml/cex" xmlns:w16cid="http://schemas.microsoft.com/office/word/2016/wordml/cid" xmlns:w16="http://schemas.microsoft.com/office/word/2018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pic="http://schemas.openxmlformats.org/drawingml/2006/picture" xmlns:asvg="http://schemas.microsoft.com/office/drawing/2016/SVG/main" xmlns:lc="http://schemas.openxmlformats.org/drawingml/2006/lockedCanvas" r:embed="rId1249"/>
              </a:ext>
            </a:extLst>
          </a:blip>
          <a:stretch>
            <a:fillRect/>
          </a:stretch>
        </p:blipFill>
        <p:spPr>
          <a:xfrm rot="15930539" flipH="1">
            <a:off x="3440205" y="2797831"/>
            <a:ext cx="338886" cy="358484"/>
          </a:xfrm>
          <a:prstGeom prst="rect">
            <a:avLst/>
          </a:prstGeom>
        </p:spPr>
      </p:pic>
      <p:pic>
        <p:nvPicPr>
          <p:cNvPr id="149" name="Grafik 148"/>
          <p:cNvPicPr/>
          <p:nvPr/>
        </p:nvPicPr>
        <p:blipFill>
          <a:blip r:embed="rId3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wpc="http://schemas.microsoft.com/office/word/2010/wordprocessingCanvas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mc="http://schemas.openxmlformats.org/markup-compatibility/2006" xmlns:aink="http://schemas.microsoft.com/office/drawing/2016/ink" xmlns:am3d="http://schemas.microsoft.com/office/drawing/2017/model3d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cex="http://schemas.microsoft.com/office/word/2018/wordml/cex" xmlns:w16cid="http://schemas.microsoft.com/office/word/2016/wordml/cid" xmlns:w16="http://schemas.microsoft.com/office/word/2018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pic="http://schemas.openxmlformats.org/drawingml/2006/picture" xmlns:asvg="http://schemas.microsoft.com/office/drawing/2016/SVG/main" xmlns:lc="http://schemas.openxmlformats.org/drawingml/2006/lockedCanvas" r:embed="rId1249"/>
              </a:ext>
            </a:extLst>
          </a:blip>
          <a:stretch>
            <a:fillRect/>
          </a:stretch>
        </p:blipFill>
        <p:spPr>
          <a:xfrm rot="11993252" flipH="1">
            <a:off x="845634" y="3166377"/>
            <a:ext cx="338886" cy="358484"/>
          </a:xfrm>
          <a:prstGeom prst="rect">
            <a:avLst/>
          </a:prstGeom>
        </p:spPr>
      </p:pic>
      <p:cxnSp>
        <p:nvCxnSpPr>
          <p:cNvPr id="150" name="Gerade Verbindung mit Pfeil 149"/>
          <p:cNvCxnSpPr/>
          <p:nvPr/>
        </p:nvCxnSpPr>
        <p:spPr>
          <a:xfrm flipH="1" flipV="1">
            <a:off x="693426" y="4507412"/>
            <a:ext cx="93451" cy="290383"/>
          </a:xfrm>
          <a:prstGeom prst="straightConnector1">
            <a:avLst/>
          </a:prstGeom>
          <a:ln w="19050">
            <a:solidFill>
              <a:schemeClr val="bg1">
                <a:lumMod val="85000"/>
              </a:schemeClr>
            </a:solidFill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1" name="Gerade Verbindung mit Pfeil 150"/>
          <p:cNvCxnSpPr/>
          <p:nvPr/>
        </p:nvCxnSpPr>
        <p:spPr>
          <a:xfrm flipH="1" flipV="1">
            <a:off x="802318" y="5338173"/>
            <a:ext cx="170858" cy="263233"/>
          </a:xfrm>
          <a:prstGeom prst="straightConnector1">
            <a:avLst/>
          </a:prstGeom>
          <a:ln w="19050">
            <a:solidFill>
              <a:schemeClr val="bg1">
                <a:lumMod val="85000"/>
              </a:schemeClr>
            </a:solidFill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2" name="Grafik 151"/>
          <p:cNvPicPr/>
          <p:nvPr/>
        </p:nvPicPr>
        <p:blipFill>
          <a:blip r:embed="rId3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wpc="http://schemas.microsoft.com/office/word/2010/wordprocessingCanvas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mc="http://schemas.openxmlformats.org/markup-compatibility/2006" xmlns:aink="http://schemas.microsoft.com/office/drawing/2016/ink" xmlns:am3d="http://schemas.microsoft.com/office/drawing/2017/model3d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cex="http://schemas.microsoft.com/office/word/2018/wordml/cex" xmlns:w16cid="http://schemas.microsoft.com/office/word/2016/wordml/cid" xmlns:w16="http://schemas.microsoft.com/office/word/2018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pic="http://schemas.openxmlformats.org/drawingml/2006/picture" xmlns:asvg="http://schemas.microsoft.com/office/drawing/2016/SVG/main" xmlns:lc="http://schemas.openxmlformats.org/drawingml/2006/lockedCanvas" r:embed="rId1249"/>
              </a:ext>
            </a:extLst>
          </a:blip>
          <a:stretch>
            <a:fillRect/>
          </a:stretch>
        </p:blipFill>
        <p:spPr>
          <a:xfrm rot="654350" flipH="1">
            <a:off x="2834639" y="5586019"/>
            <a:ext cx="338886" cy="358484"/>
          </a:xfrm>
          <a:prstGeom prst="rect">
            <a:avLst/>
          </a:prstGeom>
        </p:spPr>
      </p:pic>
      <p:pic>
        <p:nvPicPr>
          <p:cNvPr id="153" name="Grafik 152" descr="Stethoskop"/>
          <p:cNvPicPr>
            <a:picLocks noChangeAspect="1"/>
          </p:cNvPicPr>
          <p:nvPr/>
        </p:nvPicPr>
        <p:blipFill>
          <a:blip r:embed="rId1251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wpc="http://schemas.microsoft.com/office/word/2010/wordprocessingCanvas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mc="http://schemas.openxmlformats.org/markup-compatibility/2006" xmlns:aink="http://schemas.microsoft.com/office/drawing/2016/ink" xmlns:am3d="http://schemas.microsoft.com/office/drawing/2017/model3d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cex="http://schemas.microsoft.com/office/word/2018/wordml/cex" xmlns:w16cid="http://schemas.microsoft.com/office/word/2016/wordml/cid" xmlns:w16="http://schemas.microsoft.com/office/word/2018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pic="http://schemas.openxmlformats.org/drawingml/2006/picture" xmlns:asvg="http://schemas.microsoft.com/office/drawing/2016/SVG/main" xmlns:lc="http://schemas.openxmlformats.org/drawingml/2006/lockedCanvas" r:embed="rId1007"/>
              </a:ext>
            </a:extLst>
          </a:blip>
          <a:stretch>
            <a:fillRect/>
          </a:stretch>
        </p:blipFill>
        <p:spPr>
          <a:xfrm>
            <a:off x="4445153" y="5795937"/>
            <a:ext cx="479707" cy="479707"/>
          </a:xfrm>
          <a:prstGeom prst="rect">
            <a:avLst/>
          </a:prstGeom>
        </p:spPr>
      </p:pic>
      <p:pic>
        <p:nvPicPr>
          <p:cNvPr id="156" name="Grafik 155" descr="Glühbirne und Zahnrad"/>
          <p:cNvPicPr>
            <a:picLocks noChangeAspect="1"/>
          </p:cNvPicPr>
          <p:nvPr/>
        </p:nvPicPr>
        <p:blipFill>
          <a:blip r:embed="rId1252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wpc="http://schemas.microsoft.com/office/word/2010/wordprocessingCanvas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mc="http://schemas.openxmlformats.org/markup-compatibility/2006" xmlns:aink="http://schemas.microsoft.com/office/drawing/2016/ink" xmlns:am3d="http://schemas.microsoft.com/office/drawing/2017/model3d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cex="http://schemas.microsoft.com/office/word/2018/wordml/cex" xmlns:w16cid="http://schemas.microsoft.com/office/word/2016/wordml/cid" xmlns:w16="http://schemas.microsoft.com/office/word/2018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pic="http://schemas.openxmlformats.org/drawingml/2006/picture" xmlns:asvg="http://schemas.microsoft.com/office/drawing/2016/SVG/main" xmlns:lc="http://schemas.openxmlformats.org/drawingml/2006/lockedCanvas" r:embed="rId1273"/>
              </a:ext>
            </a:extLst>
          </a:blip>
          <a:stretch>
            <a:fillRect/>
          </a:stretch>
        </p:blipFill>
        <p:spPr>
          <a:xfrm>
            <a:off x="2724717" y="5141845"/>
            <a:ext cx="401856" cy="401856"/>
          </a:xfrm>
          <a:prstGeom prst="rect">
            <a:avLst/>
          </a:prstGeom>
        </p:spPr>
      </p:pic>
      <p:pic>
        <p:nvPicPr>
          <p:cNvPr id="157" name="Grafik 156" descr="Lupe"/>
          <p:cNvPicPr>
            <a:picLocks noChangeAspect="1"/>
          </p:cNvPicPr>
          <p:nvPr/>
        </p:nvPicPr>
        <p:blipFill>
          <a:blip r:embed="rId1274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wpc="http://schemas.microsoft.com/office/word/2010/wordprocessingCanvas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mc="http://schemas.openxmlformats.org/markup-compatibility/2006" xmlns:aink="http://schemas.microsoft.com/office/drawing/2016/ink" xmlns:am3d="http://schemas.microsoft.com/office/drawing/2017/model3d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cex="http://schemas.microsoft.com/office/word/2018/wordml/cex" xmlns:w16cid="http://schemas.microsoft.com/office/word/2016/wordml/cid" xmlns:w16="http://schemas.microsoft.com/office/word/2018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pic="http://schemas.openxmlformats.org/drawingml/2006/picture" xmlns:asvg="http://schemas.microsoft.com/office/drawing/2016/SVG/main" xmlns:lc="http://schemas.openxmlformats.org/drawingml/2006/lockedCanvas" r:embed="rId57"/>
              </a:ext>
            </a:extLst>
          </a:blip>
          <a:stretch>
            <a:fillRect/>
          </a:stretch>
        </p:blipFill>
        <p:spPr>
          <a:xfrm>
            <a:off x="1067385" y="5227578"/>
            <a:ext cx="357717" cy="357717"/>
          </a:xfrm>
          <a:prstGeom prst="rect">
            <a:avLst/>
          </a:prstGeom>
        </p:spPr>
      </p:pic>
      <p:pic>
        <p:nvPicPr>
          <p:cNvPr id="158" name="Grafik 157" descr="Bücher"/>
          <p:cNvPicPr>
            <a:picLocks noChangeAspect="1"/>
          </p:cNvPicPr>
          <p:nvPr/>
        </p:nvPicPr>
        <p:blipFill>
          <a:blip r:embed="rId1275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wpc="http://schemas.microsoft.com/office/word/2010/wordprocessingCanvas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mc="http://schemas.openxmlformats.org/markup-compatibility/2006" xmlns:aink="http://schemas.microsoft.com/office/drawing/2016/ink" xmlns:am3d="http://schemas.microsoft.com/office/drawing/2017/model3d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cex="http://schemas.microsoft.com/office/word/2018/wordml/cex" xmlns:w16cid="http://schemas.microsoft.com/office/word/2016/wordml/cid" xmlns:w16="http://schemas.microsoft.com/office/word/2018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pic="http://schemas.openxmlformats.org/drawingml/2006/picture" xmlns:asvg="http://schemas.microsoft.com/office/drawing/2016/SVG/main" xmlns:lc="http://schemas.openxmlformats.org/drawingml/2006/lockedCanvas" r:embed="rId87"/>
              </a:ext>
            </a:extLst>
          </a:blip>
          <a:stretch>
            <a:fillRect/>
          </a:stretch>
        </p:blipFill>
        <p:spPr>
          <a:xfrm>
            <a:off x="5861145" y="6098808"/>
            <a:ext cx="373603" cy="373603"/>
          </a:xfrm>
          <a:prstGeom prst="rect">
            <a:avLst/>
          </a:prstGeom>
        </p:spPr>
      </p:pic>
      <p:pic>
        <p:nvPicPr>
          <p:cNvPr id="159" name="Grafik 158" descr="Taschenrechner"/>
          <p:cNvPicPr>
            <a:picLocks noChangeAspect="1"/>
          </p:cNvPicPr>
          <p:nvPr/>
        </p:nvPicPr>
        <p:blipFill>
          <a:blip r:embed="rId1276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wpc="http://schemas.microsoft.com/office/word/2010/wordprocessingCanvas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mc="http://schemas.openxmlformats.org/markup-compatibility/2006" xmlns:aink="http://schemas.microsoft.com/office/drawing/2016/ink" xmlns:am3d="http://schemas.microsoft.com/office/drawing/2017/model3d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cex="http://schemas.microsoft.com/office/word/2018/wordml/cex" xmlns:w16cid="http://schemas.microsoft.com/office/word/2016/wordml/cid" xmlns:w16="http://schemas.microsoft.com/office/word/2018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pic="http://schemas.openxmlformats.org/drawingml/2006/picture" xmlns:asvg="http://schemas.microsoft.com/office/drawing/2016/SVG/main" xmlns:lc="http://schemas.openxmlformats.org/drawingml/2006/lockedCanvas" r:embed="rId1451"/>
              </a:ext>
            </a:extLst>
          </a:blip>
          <a:stretch>
            <a:fillRect/>
          </a:stretch>
        </p:blipFill>
        <p:spPr>
          <a:xfrm>
            <a:off x="7771328" y="6281873"/>
            <a:ext cx="348441" cy="348441"/>
          </a:xfrm>
          <a:prstGeom prst="rect">
            <a:avLst/>
          </a:prstGeom>
        </p:spPr>
      </p:pic>
      <p:pic>
        <p:nvPicPr>
          <p:cNvPr id="160" name="Grafik 159" descr="Taschenrechner"/>
          <p:cNvPicPr>
            <a:picLocks noChangeAspect="1"/>
          </p:cNvPicPr>
          <p:nvPr/>
        </p:nvPicPr>
        <p:blipFill>
          <a:blip r:embed="rId1276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wpc="http://schemas.microsoft.com/office/word/2010/wordprocessingCanvas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mc="http://schemas.openxmlformats.org/markup-compatibility/2006" xmlns:aink="http://schemas.microsoft.com/office/drawing/2016/ink" xmlns:am3d="http://schemas.microsoft.com/office/drawing/2017/model3d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cex="http://schemas.microsoft.com/office/word/2018/wordml/cex" xmlns:w16cid="http://schemas.microsoft.com/office/word/2016/wordml/cid" xmlns:w16="http://schemas.microsoft.com/office/word/2018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pic="http://schemas.openxmlformats.org/drawingml/2006/picture" xmlns:asvg="http://schemas.microsoft.com/office/drawing/2016/SVG/main" xmlns:lc="http://schemas.openxmlformats.org/drawingml/2006/lockedCanvas" r:embed="rId1451"/>
              </a:ext>
            </a:extLst>
          </a:blip>
          <a:stretch>
            <a:fillRect/>
          </a:stretch>
        </p:blipFill>
        <p:spPr>
          <a:xfrm>
            <a:off x="5040911" y="4748042"/>
            <a:ext cx="348441" cy="348441"/>
          </a:xfrm>
          <a:prstGeom prst="rect">
            <a:avLst/>
          </a:prstGeom>
        </p:spPr>
      </p:pic>
      <p:pic>
        <p:nvPicPr>
          <p:cNvPr id="161" name="Grafik 160" descr="Taschenrechner"/>
          <p:cNvPicPr>
            <a:picLocks noChangeAspect="1"/>
          </p:cNvPicPr>
          <p:nvPr/>
        </p:nvPicPr>
        <p:blipFill>
          <a:blip r:embed="rId1276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wpc="http://schemas.microsoft.com/office/word/2010/wordprocessingCanvas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mc="http://schemas.openxmlformats.org/markup-compatibility/2006" xmlns:aink="http://schemas.microsoft.com/office/drawing/2016/ink" xmlns:am3d="http://schemas.microsoft.com/office/drawing/2017/model3d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cex="http://schemas.microsoft.com/office/word/2018/wordml/cex" xmlns:w16cid="http://schemas.microsoft.com/office/word/2016/wordml/cid" xmlns:w16="http://schemas.microsoft.com/office/word/2018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pic="http://schemas.openxmlformats.org/drawingml/2006/picture" xmlns:asvg="http://schemas.microsoft.com/office/drawing/2016/SVG/main" xmlns:lc="http://schemas.openxmlformats.org/drawingml/2006/lockedCanvas" r:embed="rId1451"/>
              </a:ext>
            </a:extLst>
          </a:blip>
          <a:stretch>
            <a:fillRect/>
          </a:stretch>
        </p:blipFill>
        <p:spPr>
          <a:xfrm>
            <a:off x="2285802" y="3492810"/>
            <a:ext cx="348441" cy="348441"/>
          </a:xfrm>
          <a:prstGeom prst="rect">
            <a:avLst/>
          </a:prstGeom>
        </p:spPr>
      </p:pic>
      <p:pic>
        <p:nvPicPr>
          <p:cNvPr id="162" name="Grafik 161" descr="Taschenrechner"/>
          <p:cNvPicPr>
            <a:picLocks noChangeAspect="1"/>
          </p:cNvPicPr>
          <p:nvPr/>
        </p:nvPicPr>
        <p:blipFill>
          <a:blip r:embed="rId1276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wpc="http://schemas.microsoft.com/office/word/2010/wordprocessingCanvas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mc="http://schemas.openxmlformats.org/markup-compatibility/2006" xmlns:aink="http://schemas.microsoft.com/office/drawing/2016/ink" xmlns:am3d="http://schemas.microsoft.com/office/drawing/2017/model3d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cex="http://schemas.microsoft.com/office/word/2018/wordml/cex" xmlns:w16cid="http://schemas.microsoft.com/office/word/2016/wordml/cid" xmlns:w16="http://schemas.microsoft.com/office/word/2018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pic="http://schemas.openxmlformats.org/drawingml/2006/picture" xmlns:asvg="http://schemas.microsoft.com/office/drawing/2016/SVG/main" xmlns:lc="http://schemas.openxmlformats.org/drawingml/2006/lockedCanvas" r:embed="rId1451"/>
              </a:ext>
            </a:extLst>
          </a:blip>
          <a:stretch>
            <a:fillRect/>
          </a:stretch>
        </p:blipFill>
        <p:spPr>
          <a:xfrm>
            <a:off x="907624" y="4330140"/>
            <a:ext cx="348441" cy="348441"/>
          </a:xfrm>
          <a:prstGeom prst="rect">
            <a:avLst/>
          </a:prstGeom>
        </p:spPr>
      </p:pic>
      <p:pic>
        <p:nvPicPr>
          <p:cNvPr id="163" name="Grafik 162" descr="Übertragen"/>
          <p:cNvPicPr>
            <a:picLocks noChangeAspect="1"/>
          </p:cNvPicPr>
          <p:nvPr/>
        </p:nvPicPr>
        <p:blipFill>
          <a:blip r:embed="rId1452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wpc="http://schemas.microsoft.com/office/word/2010/wordprocessingCanvas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mc="http://schemas.openxmlformats.org/markup-compatibility/2006" xmlns:aink="http://schemas.microsoft.com/office/drawing/2016/ink" xmlns:am3d="http://schemas.microsoft.com/office/drawing/2017/model3d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cex="http://schemas.microsoft.com/office/word/2018/wordml/cex" xmlns:w16cid="http://schemas.microsoft.com/office/word/2016/wordml/cid" xmlns:w16="http://schemas.microsoft.com/office/word/2018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pic="http://schemas.openxmlformats.org/drawingml/2006/picture" xmlns:asvg="http://schemas.microsoft.com/office/drawing/2016/SVG/main" xmlns:lc="http://schemas.openxmlformats.org/drawingml/2006/lockedCanvas" r:embed="rId1285"/>
              </a:ext>
            </a:extLst>
          </a:blip>
          <a:stretch>
            <a:fillRect/>
          </a:stretch>
        </p:blipFill>
        <p:spPr>
          <a:xfrm>
            <a:off x="5077796" y="3788100"/>
            <a:ext cx="319193" cy="3191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9649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185</Words>
  <PresentationFormat>Bildschirmpräsentation (4:3)</PresentationFormat>
  <Paragraphs>70</Paragraphs>
  <Slides>1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2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4" baseType="lpstr">
      <vt:lpstr>Arial</vt:lpstr>
      <vt:lpstr>Calibri</vt:lpstr>
      <vt:lpstr>Larissa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2017-10-01T16:54:20Z</dcterms:created>
  <dcterms:modified xsi:type="dcterms:W3CDTF">2023-08-15T10:22:07Z</dcterms:modified>
</cp:coreProperties>
</file>