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B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68" autoAdjust="0"/>
    <p:restoredTop sz="94657"/>
  </p:normalViewPr>
  <p:slideViewPr>
    <p:cSldViewPr snapToGrid="0" showGuides="1">
      <p:cViewPr>
        <p:scale>
          <a:sx n="100" d="100"/>
          <a:sy n="100" d="100"/>
        </p:scale>
        <p:origin x="-248" y="-5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C3A70-94C7-481F-962E-BEE131C5D4FD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84B841-8C39-413D-B1C4-ADD40F82E59B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8614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4B841-8C39-413D-B1C4-ADD40F82E59B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8180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3CC69B-6EF2-1A35-7B71-977B46C56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B5AACF-6942-FFDF-1488-EE8C93AF31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13884B-E46C-8684-1570-B7D9233C4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214486-7375-E57B-79DE-89DE2EAD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878F79-8E38-3100-D19E-9E0A0B3CE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213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D5CC73-B719-0657-D4D5-0A157051CE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60BF99E-44C5-C55B-6EB7-95E793A5ED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6B724C7-89E3-CAED-6F9D-76FFD088C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EF3756-2A79-166F-8257-8B254F301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DCFC5-D478-9C74-9892-5C8A5B7D4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843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9FC857B-4A88-0981-B703-885A02AF52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4E9BFA0-2F89-394A-6F24-377902929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BCE335-12F8-81A1-DE96-44EEF215B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CA44B2-DC48-8099-3E05-1016F8739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890177-243B-FAE5-A2F5-DD7CDB37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2452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00858F-D911-AD20-62A5-C1B464A13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64B8D1-B3B7-8EA9-9BBE-9C0D44590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024B51-6011-35B6-1BC7-02E8D2471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C06F30-86F8-6748-93A6-780D56FCB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2917F8-3719-4658-8CD0-B2EF25690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132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CD9D3-D1F4-4A95-7DC3-5CA01CB84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2299471-E0F2-F440-6D92-397FCC219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F6A7E3-8D84-6F1E-1C96-176215346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D4E7B4-DAB7-85CF-2BF7-C97918BF1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7E67C2-FD55-5C7A-66DC-C2B6408D2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302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0DBA0-F845-2D5F-6586-62595ED2A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3EBAEA-0875-A3C6-C3F4-BFBE03DCC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C56B78-F46A-E5B5-8A7D-9C0E9FA51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3844F97-20FB-5EF8-22A6-83F98167D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65165F-8DEE-1C2C-994B-D196D87D1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771DE0-DCE3-4565-D21F-4C9A86F5F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3952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EC6D4-8B12-BCD5-9A9B-E398A64FC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C274B4-88B8-53D1-793E-D23B493FA4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AA4DA1-B607-490B-15C7-81151D1BC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E6BC4ED-A5FB-3F43-DA21-BCCC070E43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603F2A1-EB53-BF5F-F55F-8828746F24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1ABB667-2E41-7B81-326D-996E5F2B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C5A352A-4684-CBB8-BFA4-E8501C884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8D07AB-F826-34BD-9B70-D33623390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5955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8DD500-BA1A-B629-7A8D-97AB6C641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5E4D306-E17F-686E-B4CB-AC286F37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4AA0659-44CB-D20F-C4C1-C2A8A0F3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BB73B0-6C34-CD04-60BB-B128FC70E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65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4AF060-A679-F19D-AD6D-979AC6693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5B3C048-B6AF-253F-A592-8DA7EB82A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6B71386-9E59-59E7-ABC3-11ED42E72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080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E80A7-8CD0-8BBD-4B8C-99A5EE90A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607C1F-775B-8592-4386-A74215D024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D0D72EC-03EF-A48F-3017-156612551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02285A5-DCB0-79AE-E5A9-C0978FD38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0796BD-8E56-77FA-113D-798AAAF51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EB7FAB-5219-6C23-691F-4C418620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6340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7D90D0-9449-FF82-4184-54C25688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98FBB3D-AEF4-E8BF-C35C-228B6F034E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C1CBE4-6B32-3F2F-2854-719F90F5D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E490C9F-392A-80EA-15D9-657279A93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897FD6F-1AD5-C563-F71E-060EA0B9B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46EEE35-0890-B30F-857F-3F33DDED7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525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63D5EF7-3795-EE65-8BC0-3677B554B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D2DC15-FF4A-DC70-775D-E7272C58BE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E2059A-AB2A-673E-63B5-77778E0333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A3559-5EE8-D742-AE99-5622E76EE6BC}" type="datetimeFigureOut">
              <a:rPr lang="de-DE" smtClean="0"/>
              <a:t>03.12.2024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010D58-BA4B-237E-2BB1-EDA828FA2C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A5A997-EE7E-107C-FAA7-1846E720A9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E8B5A9-50AC-AF4E-A60A-42E9C25A782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4109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5.png"/><Relationship Id="rId18" Type="http://schemas.openxmlformats.org/officeDocument/2006/relationships/image" Target="../media/image17.svg"/><Relationship Id="rId26" Type="http://schemas.openxmlformats.org/officeDocument/2006/relationships/image" Target="../media/image10.png"/><Relationship Id="rId3" Type="http://schemas.openxmlformats.org/officeDocument/2006/relationships/image" Target="../media/image1.png"/><Relationship Id="rId21" Type="http://schemas.openxmlformats.org/officeDocument/2006/relationships/image" Target="../media/image8.png"/><Relationship Id="rId34" Type="http://schemas.openxmlformats.org/officeDocument/2006/relationships/image" Target="../media/image14.png"/><Relationship Id="rId7" Type="http://schemas.openxmlformats.org/officeDocument/2006/relationships/image" Target="../media/image3.png"/><Relationship Id="rId12" Type="http://schemas.openxmlformats.org/officeDocument/2006/relationships/image" Target="../media/image10.svg"/><Relationship Id="rId25" Type="http://schemas.openxmlformats.org/officeDocument/2006/relationships/image" Target="../media/image24.svg"/><Relationship Id="rId33" Type="http://schemas.openxmlformats.org/officeDocument/2006/relationships/image" Target="../../word/media/image2.svg"/><Relationship Id="rId2" Type="http://schemas.openxmlformats.org/officeDocument/2006/relationships/notesSlide" Target="../notesSlides/notesSlide1.xml"/><Relationship Id="rId20" Type="http://schemas.openxmlformats.org/officeDocument/2006/relationships/image" Target="../media/image19.svg"/><Relationship Id="rId29" Type="http://schemas.openxmlformats.org/officeDocument/2006/relationships/image" Target="../media/image2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32" Type="http://schemas.openxmlformats.org/officeDocument/2006/relationships/image" Target="../media/image13.png"/><Relationship Id="rId5" Type="http://schemas.openxmlformats.org/officeDocument/2006/relationships/image" Target="../media/image2.png"/><Relationship Id="rId15" Type="http://schemas.openxmlformats.org/officeDocument/2006/relationships/image" Target="../media/image6.png"/><Relationship Id="rId23" Type="http://schemas.openxmlformats.org/officeDocument/2006/relationships/image" Target="../media/image9.png"/><Relationship Id="rId28" Type="http://schemas.openxmlformats.org/officeDocument/2006/relationships/image" Target="../media/image11.png"/><Relationship Id="rId19" Type="http://schemas.openxmlformats.org/officeDocument/2006/relationships/image" Target="../media/image7.png"/><Relationship Id="rId31" Type="http://schemas.openxmlformats.org/officeDocument/2006/relationships/image" Target="../media/image30.svg"/><Relationship Id="rId4" Type="http://schemas.openxmlformats.org/officeDocument/2006/relationships/image" Target="../media/image2.svg"/><Relationship Id="rId9" Type="http://schemas.openxmlformats.org/officeDocument/2006/relationships/image" Target="../media/image4.png"/><Relationship Id="rId14" Type="http://schemas.openxmlformats.org/officeDocument/2006/relationships/image" Target="../media/image13.svg"/><Relationship Id="rId22" Type="http://schemas.openxmlformats.org/officeDocument/2006/relationships/image" Target="../media/image21.svg"/><Relationship Id="rId27" Type="http://schemas.openxmlformats.org/officeDocument/2006/relationships/image" Target="../media/image26.svg"/><Relationship Id="rId30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>
            <a:extLst>
              <a:ext uri="{FF2B5EF4-FFF2-40B4-BE49-F238E27FC236}">
                <a16:creationId xmlns:a16="http://schemas.microsoft.com/office/drawing/2014/main" id="{0DB95D89-ECF0-3309-BDE8-A1FC62FE3E0D}"/>
              </a:ext>
            </a:extLst>
          </p:cNvPr>
          <p:cNvSpPr/>
          <p:nvPr/>
        </p:nvSpPr>
        <p:spPr>
          <a:xfrm>
            <a:off x="191078" y="1405290"/>
            <a:ext cx="504000" cy="45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Lieferantinnen und Lieferanten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5" name="Grafik 74" descr="Männliches Profil mit einfarbiger Füllung">
            <a:extLst>
              <a:ext uri="{FF2B5EF4-FFF2-40B4-BE49-F238E27FC236}">
                <a16:creationId xmlns:a16="http://schemas.microsoft.com/office/drawing/2014/main" id="{A79A5E71-BB25-D47E-11C9-0B8353E6FB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65621" y="5282992"/>
            <a:ext cx="672270" cy="672270"/>
          </a:xfrm>
          <a:prstGeom prst="rect">
            <a:avLst/>
          </a:prstGeom>
        </p:spPr>
      </p:pic>
      <p:pic>
        <p:nvPicPr>
          <p:cNvPr id="9" name="Grafik 8" descr="LKW Silhouette">
            <a:extLst>
              <a:ext uri="{FF2B5EF4-FFF2-40B4-BE49-F238E27FC236}">
                <a16:creationId xmlns:a16="http://schemas.microsoft.com/office/drawing/2014/main" id="{E6D810D2-8CCB-FFD5-719D-C276DDFF1C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252766" y="2939113"/>
            <a:ext cx="914400" cy="914400"/>
          </a:xfrm>
          <a:prstGeom prst="rect">
            <a:avLst/>
          </a:prstGeom>
        </p:spPr>
      </p:pic>
      <p:pic>
        <p:nvPicPr>
          <p:cNvPr id="11" name="Grafik 10" descr="Produktion mit einfarbiger Füllung">
            <a:extLst>
              <a:ext uri="{FF2B5EF4-FFF2-40B4-BE49-F238E27FC236}">
                <a16:creationId xmlns:a16="http://schemas.microsoft.com/office/drawing/2014/main" id="{A512B714-8DDF-444E-6673-1C28A07FC0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5107137" y="2270556"/>
            <a:ext cx="2251514" cy="2251514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B71463D0-8FE0-1824-B0E7-6D1B4B59F499}"/>
              </a:ext>
            </a:extLst>
          </p:cNvPr>
          <p:cNvSpPr txBox="1"/>
          <p:nvPr/>
        </p:nvSpPr>
        <p:spPr>
          <a:xfrm>
            <a:off x="5145894" y="4256596"/>
            <a:ext cx="2182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VeloTech Dynamics GmbH </a:t>
            </a:r>
            <a:endParaRPr lang="de-DE" sz="1200" b="1" dirty="0"/>
          </a:p>
        </p:txBody>
      </p:sp>
      <p:cxnSp>
        <p:nvCxnSpPr>
          <p:cNvPr id="17" name="Gerade Verbindung mit Pfeil 16" descr="Horizontaler Pfeil">
            <a:extLst>
              <a:ext uri="{FF2B5EF4-FFF2-40B4-BE49-F238E27FC236}">
                <a16:creationId xmlns:a16="http://schemas.microsoft.com/office/drawing/2014/main" id="{7968FD1E-5DD2-871B-FB09-28B362B208F3}"/>
              </a:ext>
            </a:extLst>
          </p:cNvPr>
          <p:cNvCxnSpPr>
            <a:cxnSpLocks/>
          </p:cNvCxnSpPr>
          <p:nvPr/>
        </p:nvCxnSpPr>
        <p:spPr>
          <a:xfrm>
            <a:off x="685408" y="3652002"/>
            <a:ext cx="4402070" cy="84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 descr="Horizontaler Pfeil">
            <a:extLst>
              <a:ext uri="{FF2B5EF4-FFF2-40B4-BE49-F238E27FC236}">
                <a16:creationId xmlns:a16="http://schemas.microsoft.com/office/drawing/2014/main" id="{AE901D62-A355-B610-586B-C676A5A8FE2D}"/>
              </a:ext>
            </a:extLst>
          </p:cNvPr>
          <p:cNvCxnSpPr>
            <a:cxnSpLocks/>
          </p:cNvCxnSpPr>
          <p:nvPr/>
        </p:nvCxnSpPr>
        <p:spPr>
          <a:xfrm flipV="1">
            <a:off x="7358651" y="3660330"/>
            <a:ext cx="4104487" cy="92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0" name="Grafik 19" descr="LKW Silhouette">
            <a:extLst>
              <a:ext uri="{FF2B5EF4-FFF2-40B4-BE49-F238E27FC236}">
                <a16:creationId xmlns:a16="http://schemas.microsoft.com/office/drawing/2014/main" id="{F1501AF4-54C5-E778-B631-68AD9E2B58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32125" y="3580888"/>
            <a:ext cx="914400" cy="914400"/>
          </a:xfrm>
          <a:prstGeom prst="rect">
            <a:avLst/>
          </a:prstGeom>
        </p:spPr>
      </p:pic>
      <p:sp>
        <p:nvSpPr>
          <p:cNvPr id="21" name="Rechteck 20" descr="hellgraues Rechteck">
            <a:extLst>
              <a:ext uri="{FF2B5EF4-FFF2-40B4-BE49-F238E27FC236}">
                <a16:creationId xmlns:a16="http://schemas.microsoft.com/office/drawing/2014/main" id="{339FCCF2-7335-EE3A-29D7-F01D6B36AB84}"/>
              </a:ext>
            </a:extLst>
          </p:cNvPr>
          <p:cNvSpPr/>
          <p:nvPr/>
        </p:nvSpPr>
        <p:spPr>
          <a:xfrm>
            <a:off x="4971925" y="4966330"/>
            <a:ext cx="539812" cy="391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2" name="Rechteck 21" descr="hellgraues Rechteck">
            <a:extLst>
              <a:ext uri="{FF2B5EF4-FFF2-40B4-BE49-F238E27FC236}">
                <a16:creationId xmlns:a16="http://schemas.microsoft.com/office/drawing/2014/main" id="{7A716DB6-F7C1-8B23-F561-44C9EA518E8A}"/>
              </a:ext>
            </a:extLst>
          </p:cNvPr>
          <p:cNvSpPr/>
          <p:nvPr/>
        </p:nvSpPr>
        <p:spPr>
          <a:xfrm>
            <a:off x="5525431" y="4966330"/>
            <a:ext cx="539812" cy="391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3" name="Rechteck 22" descr="hellgraues Rechteck">
            <a:extLst>
              <a:ext uri="{FF2B5EF4-FFF2-40B4-BE49-F238E27FC236}">
                <a16:creationId xmlns:a16="http://schemas.microsoft.com/office/drawing/2014/main" id="{1CA639D9-7D0E-8AC2-9D7B-950E7BC34968}"/>
              </a:ext>
            </a:extLst>
          </p:cNvPr>
          <p:cNvSpPr/>
          <p:nvPr/>
        </p:nvSpPr>
        <p:spPr>
          <a:xfrm>
            <a:off x="6065243" y="4966330"/>
            <a:ext cx="539812" cy="39188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4" name="Rechteck 23" descr="hellgraues Rechteck">
            <a:extLst>
              <a:ext uri="{FF2B5EF4-FFF2-40B4-BE49-F238E27FC236}">
                <a16:creationId xmlns:a16="http://schemas.microsoft.com/office/drawing/2014/main" id="{9D705F8D-4B49-058E-EC9B-992C6A0B2B8E}"/>
              </a:ext>
            </a:extLst>
          </p:cNvPr>
          <p:cNvSpPr/>
          <p:nvPr/>
        </p:nvSpPr>
        <p:spPr>
          <a:xfrm>
            <a:off x="6605055" y="4966330"/>
            <a:ext cx="539812" cy="39188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Pfeil nach rechts 24" descr="Pfeil nach rechts">
            <a:extLst>
              <a:ext uri="{FF2B5EF4-FFF2-40B4-BE49-F238E27FC236}">
                <a16:creationId xmlns:a16="http://schemas.microsoft.com/office/drawing/2014/main" id="{6B7E069B-1177-313F-6B96-43CE0AAABAEC}"/>
              </a:ext>
            </a:extLst>
          </p:cNvPr>
          <p:cNvSpPr/>
          <p:nvPr/>
        </p:nvSpPr>
        <p:spPr>
          <a:xfrm>
            <a:off x="4395444" y="5015598"/>
            <a:ext cx="550016" cy="31400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A85610BD-7034-248E-2FF2-2293F53F7569}"/>
              </a:ext>
            </a:extLst>
          </p:cNvPr>
          <p:cNvSpPr/>
          <p:nvPr/>
        </p:nvSpPr>
        <p:spPr>
          <a:xfrm>
            <a:off x="7169940" y="4966330"/>
            <a:ext cx="539812" cy="3918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Fertig-produkt</a:t>
            </a:r>
          </a:p>
        </p:txBody>
      </p:sp>
      <p:sp>
        <p:nvSpPr>
          <p:cNvPr id="27" name="Rechteck 26" descr="Rechteck">
            <a:extLst>
              <a:ext uri="{FF2B5EF4-FFF2-40B4-BE49-F238E27FC236}">
                <a16:creationId xmlns:a16="http://schemas.microsoft.com/office/drawing/2014/main" id="{DC774A3A-5B75-37AB-1271-961D6B191C7A}"/>
              </a:ext>
            </a:extLst>
          </p:cNvPr>
          <p:cNvSpPr/>
          <p:nvPr/>
        </p:nvSpPr>
        <p:spPr>
          <a:xfrm>
            <a:off x="4955085" y="4764694"/>
            <a:ext cx="2199407" cy="73051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F0AE79F3-C06E-FF5D-CFF0-5EE452BE3FB6}"/>
              </a:ext>
            </a:extLst>
          </p:cNvPr>
          <p:cNvSpPr txBox="1"/>
          <p:nvPr/>
        </p:nvSpPr>
        <p:spPr>
          <a:xfrm>
            <a:off x="4301977" y="5548560"/>
            <a:ext cx="120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Steuerung: hohe Auslastung der Produktions-maschinen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EF5B05DC-1A3E-0942-08CD-4F7B0347C81B}"/>
              </a:ext>
            </a:extLst>
          </p:cNvPr>
          <p:cNvSpPr txBox="1"/>
          <p:nvPr/>
        </p:nvSpPr>
        <p:spPr>
          <a:xfrm>
            <a:off x="7053197" y="5548560"/>
            <a:ext cx="1511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Lagerung der Fertigprodukte; Warten auf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Käuferinnen und Käufer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E5A27CC4-13C3-3AD7-E0D5-3F373069DC9A}"/>
              </a:ext>
            </a:extLst>
          </p:cNvPr>
          <p:cNvSpPr txBox="1"/>
          <p:nvPr/>
        </p:nvSpPr>
        <p:spPr>
          <a:xfrm>
            <a:off x="5795337" y="4751546"/>
            <a:ext cx="6207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50" dirty="0">
                <a:latin typeface="Arial" panose="020B0604020202020204" pitchFamily="34" charset="0"/>
                <a:cs typeface="Arial" panose="020B0604020202020204" pitchFamily="34" charset="0"/>
              </a:rPr>
              <a:t>PUSH</a:t>
            </a:r>
          </a:p>
        </p:txBody>
      </p:sp>
      <p:sp>
        <p:nvSpPr>
          <p:cNvPr id="36" name="Abgerundetes Rechteck 35">
            <a:extLst>
              <a:ext uri="{FF2B5EF4-FFF2-40B4-BE49-F238E27FC236}">
                <a16:creationId xmlns:a16="http://schemas.microsoft.com/office/drawing/2014/main" id="{6A959748-9A87-4912-56A6-2D4511FF548B}"/>
              </a:ext>
            </a:extLst>
          </p:cNvPr>
          <p:cNvSpPr/>
          <p:nvPr/>
        </p:nvSpPr>
        <p:spPr>
          <a:xfrm>
            <a:off x="11496885" y="1392101"/>
            <a:ext cx="504000" cy="45000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r>
              <a:rPr lang="de-DE" dirty="0" smtClean="0">
                <a:solidFill>
                  <a:schemeClr val="tx1"/>
                </a:solidFill>
              </a:rPr>
              <a:t>     Kundinnen und Kunden     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7" name="Grafik 6" descr="Warenkorb Silhouette">
            <a:extLst>
              <a:ext uri="{FF2B5EF4-FFF2-40B4-BE49-F238E27FC236}">
                <a16:creationId xmlns:a16="http://schemas.microsoft.com/office/drawing/2014/main" id="{814386A4-B17F-9E8D-A960-F1B78C6E0F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11506556" y="5100553"/>
            <a:ext cx="494329" cy="494329"/>
          </a:xfrm>
          <a:prstGeom prst="rect">
            <a:avLst/>
          </a:prstGeom>
        </p:spPr>
      </p:pic>
      <p:sp>
        <p:nvSpPr>
          <p:cNvPr id="39" name="Textfeld 38">
            <a:extLst>
              <a:ext uri="{FF2B5EF4-FFF2-40B4-BE49-F238E27FC236}">
                <a16:creationId xmlns:a16="http://schemas.microsoft.com/office/drawing/2014/main" id="{E1BE914B-89A3-3455-177E-DD004C885291}"/>
              </a:ext>
            </a:extLst>
          </p:cNvPr>
          <p:cNvSpPr txBox="1"/>
          <p:nvPr/>
        </p:nvSpPr>
        <p:spPr>
          <a:xfrm>
            <a:off x="726191" y="1212028"/>
            <a:ext cx="19549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Chaotische Lagerhaltung: Kleinteile</a:t>
            </a: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C7EFE5E8-53A6-A150-6BF4-8EB2529BA91D}"/>
              </a:ext>
            </a:extLst>
          </p:cNvPr>
          <p:cNvSpPr txBox="1"/>
          <p:nvPr/>
        </p:nvSpPr>
        <p:spPr>
          <a:xfrm>
            <a:off x="745272" y="2247017"/>
            <a:ext cx="20632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Festplatzlager: Rohstoffe, Fremdbauteile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4B89ACF0-3E11-37F7-70EF-412BC3367CD4}"/>
              </a:ext>
            </a:extLst>
          </p:cNvPr>
          <p:cNvSpPr txBox="1"/>
          <p:nvPr/>
        </p:nvSpPr>
        <p:spPr>
          <a:xfrm>
            <a:off x="781633" y="3288072"/>
            <a:ext cx="1954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Bestellpunktverfahren: A- und B-Teile</a:t>
            </a:r>
          </a:p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Bestellrhythmusverfahren: C-Teile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7CE89C60-5F8F-EAA0-F479-6D54656EC335}"/>
              </a:ext>
            </a:extLst>
          </p:cNvPr>
          <p:cNvSpPr txBox="1"/>
          <p:nvPr/>
        </p:nvSpPr>
        <p:spPr>
          <a:xfrm>
            <a:off x="9408726" y="4245071"/>
            <a:ext cx="1516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Lagerung der Fertigprodukte im Palettenlager im zentralen Lager 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in Esslingen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A5519F8-6DF3-8343-AAC5-90692B554092}"/>
              </a:ext>
            </a:extLst>
          </p:cNvPr>
          <p:cNvSpPr txBox="1"/>
          <p:nvPr/>
        </p:nvSpPr>
        <p:spPr>
          <a:xfrm>
            <a:off x="9210300" y="2735690"/>
            <a:ext cx="17758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Auslieferung an Kundschaft via 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unternehmenseigenem Lkw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252765" y="3136873"/>
            <a:ext cx="450454" cy="450454"/>
          </a:xfrm>
          <a:prstGeom prst="rect">
            <a:avLst/>
          </a:prstGeom>
        </p:spPr>
      </p:pic>
      <p:sp>
        <p:nvSpPr>
          <p:cNvPr id="57" name="Textfeld 56">
            <a:extLst>
              <a:ext uri="{FF2B5EF4-FFF2-40B4-BE49-F238E27FC236}">
                <a16:creationId xmlns:a16="http://schemas.microsoft.com/office/drawing/2014/main" id="{B1F0D19B-4A62-9736-A42A-DFE7EC841177}"/>
              </a:ext>
            </a:extLst>
          </p:cNvPr>
          <p:cNvSpPr txBox="1"/>
          <p:nvPr/>
        </p:nvSpPr>
        <p:spPr>
          <a:xfrm>
            <a:off x="2969105" y="2218788"/>
            <a:ext cx="2315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manuelles Kommissionieren: 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pick-by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paper </a:t>
            </a: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auf Kommissionierwagen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64058FD8-37F5-1B09-A5E8-EE6DA7C786B6}"/>
              </a:ext>
            </a:extLst>
          </p:cNvPr>
          <p:cNvSpPr txBox="1"/>
          <p:nvPr/>
        </p:nvSpPr>
        <p:spPr>
          <a:xfrm>
            <a:off x="9405203" y="3948009"/>
            <a:ext cx="19549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Absatz-/Fertigwarenlager</a:t>
            </a: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AA6239F4-3C2F-2386-7490-2AF64661733B}"/>
              </a:ext>
            </a:extLst>
          </p:cNvPr>
          <p:cNvSpPr txBox="1"/>
          <p:nvPr/>
        </p:nvSpPr>
        <p:spPr>
          <a:xfrm>
            <a:off x="717614" y="885120"/>
            <a:ext cx="19549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b="1" dirty="0">
                <a:latin typeface="Arial" panose="020B0604020202020204" pitchFamily="34" charset="0"/>
                <a:cs typeface="Arial" panose="020B0604020202020204" pitchFamily="34" charset="0"/>
              </a:rPr>
              <a:t>Beschaffungs-/</a:t>
            </a:r>
            <a:r>
              <a:rPr lang="de-DE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Teilelager</a:t>
            </a:r>
            <a:endParaRPr lang="de-DE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B9ED5A3F-BC6E-F5AD-9E57-961E0DBE4C3F}"/>
              </a:ext>
            </a:extLst>
          </p:cNvPr>
          <p:cNvSpPr txBox="1"/>
          <p:nvPr/>
        </p:nvSpPr>
        <p:spPr>
          <a:xfrm>
            <a:off x="1545601" y="5503048"/>
            <a:ext cx="1443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Lieferantenauswahl: </a:t>
            </a: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Nutzwertanalyse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9FD76D9-C21A-10A9-B0D8-A011B0BB6513}"/>
              </a:ext>
            </a:extLst>
          </p:cNvPr>
          <p:cNvSpPr txBox="1"/>
          <p:nvPr/>
        </p:nvSpPr>
        <p:spPr>
          <a:xfrm>
            <a:off x="1735383" y="3863971"/>
            <a:ext cx="1577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Belieferung mit Teilen, Rohstoffen, Fremdbauteilen durch Lkw</a:t>
            </a:r>
          </a:p>
        </p:txBody>
      </p:sp>
      <p:grpSp>
        <p:nvGrpSpPr>
          <p:cNvPr id="85" name="Gruppieren 84" descr="ein Clipboard">
            <a:extLst>
              <a:ext uri="{FF2B5EF4-FFF2-40B4-BE49-F238E27FC236}">
                <a16:creationId xmlns:a16="http://schemas.microsoft.com/office/drawing/2014/main" id="{EFE5D3F9-31D8-0C98-33C0-EC16B65CBD84}"/>
              </a:ext>
            </a:extLst>
          </p:cNvPr>
          <p:cNvGrpSpPr/>
          <p:nvPr/>
        </p:nvGrpSpPr>
        <p:grpSpPr>
          <a:xfrm>
            <a:off x="3542436" y="1499345"/>
            <a:ext cx="468847" cy="468000"/>
            <a:chOff x="3525872" y="2451264"/>
            <a:chExt cx="468847" cy="468000"/>
          </a:xfrm>
        </p:grpSpPr>
        <p:pic>
          <p:nvPicPr>
            <p:cNvPr id="69" name="Grafik 68" descr="Klemmbrett abgehakt Silhouette">
              <a:extLst>
                <a:ext uri="{FF2B5EF4-FFF2-40B4-BE49-F238E27FC236}">
                  <a16:creationId xmlns:a16="http://schemas.microsoft.com/office/drawing/2014/main" id="{D4516C7C-FB71-9BA2-7694-800CFDBB3C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xmlns="" r:embed="rId18"/>
                </a:ext>
              </a:extLst>
            </a:blip>
            <a:stretch>
              <a:fillRect/>
            </a:stretch>
          </p:blipFill>
          <p:spPr>
            <a:xfrm>
              <a:off x="3591065" y="2513281"/>
              <a:ext cx="338555" cy="338555"/>
            </a:xfrm>
            <a:prstGeom prst="rect">
              <a:avLst/>
            </a:prstGeom>
          </p:spPr>
        </p:pic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FA02C1F-7800-8246-5388-9B1F0A14903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25872" y="2451264"/>
              <a:ext cx="468847" cy="468000"/>
            </a:xfrm>
            <a:prstGeom prst="ellipse">
              <a:avLst/>
            </a:prstGeom>
            <a:noFill/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pic>
        <p:nvPicPr>
          <p:cNvPr id="73" name="Grafik 72" descr="Weibliches Profil Silhouette">
            <a:extLst>
              <a:ext uri="{FF2B5EF4-FFF2-40B4-BE49-F238E27FC236}">
                <a16:creationId xmlns:a16="http://schemas.microsoft.com/office/drawing/2014/main" id="{0437AB76-371B-5CB0-4468-4D9D6DB2288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xmlns="" r:embed="rId20"/>
              </a:ext>
            </a:extLst>
          </a:blip>
          <a:stretch>
            <a:fillRect/>
          </a:stretch>
        </p:blipFill>
        <p:spPr>
          <a:xfrm>
            <a:off x="538462" y="5180142"/>
            <a:ext cx="672270" cy="672270"/>
          </a:xfrm>
          <a:prstGeom prst="rect">
            <a:avLst/>
          </a:prstGeom>
        </p:spPr>
      </p:pic>
      <p:pic>
        <p:nvPicPr>
          <p:cNvPr id="77" name="Grafik 76" descr="Benutzer Silhouette">
            <a:extLst>
              <a:ext uri="{FF2B5EF4-FFF2-40B4-BE49-F238E27FC236}">
                <a16:creationId xmlns:a16="http://schemas.microsoft.com/office/drawing/2014/main" id="{158DECC8-8E64-1434-01F0-F6D3C09BA85C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xmlns="" r:embed="rId22"/>
              </a:ext>
            </a:extLst>
          </a:blip>
          <a:stretch>
            <a:fillRect/>
          </a:stretch>
        </p:blipFill>
        <p:spPr>
          <a:xfrm>
            <a:off x="1016303" y="5393605"/>
            <a:ext cx="672270" cy="672270"/>
          </a:xfrm>
          <a:prstGeom prst="rect">
            <a:avLst/>
          </a:prstGeom>
        </p:spPr>
      </p:pic>
      <p:pic>
        <p:nvPicPr>
          <p:cNvPr id="86" name="Grafik 85" descr="Bauarbeiter Silhouette">
            <a:extLst>
              <a:ext uri="{FF2B5EF4-FFF2-40B4-BE49-F238E27FC236}">
                <a16:creationId xmlns:a16="http://schemas.microsoft.com/office/drawing/2014/main" id="{E2872BE4-CC54-1F06-0E21-9C2F6B2F85EB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4211283" y="3172328"/>
            <a:ext cx="406637" cy="406637"/>
          </a:xfrm>
          <a:prstGeom prst="rect">
            <a:avLst/>
          </a:prstGeom>
        </p:spPr>
      </p:pic>
      <p:sp>
        <p:nvSpPr>
          <p:cNvPr id="87" name="Abgerundetes Rechteck 86">
            <a:extLst>
              <a:ext uri="{FF2B5EF4-FFF2-40B4-BE49-F238E27FC236}">
                <a16:creationId xmlns:a16="http://schemas.microsoft.com/office/drawing/2014/main" id="{CE885326-4F0C-DE60-B0C0-7DB7E1E6B336}"/>
              </a:ext>
            </a:extLst>
          </p:cNvPr>
          <p:cNvSpPr/>
          <p:nvPr/>
        </p:nvSpPr>
        <p:spPr>
          <a:xfrm>
            <a:off x="4572339" y="3179492"/>
            <a:ext cx="619233" cy="42303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Arbeits-platz 2</a:t>
            </a:r>
          </a:p>
        </p:txBody>
      </p:sp>
      <p:pic>
        <p:nvPicPr>
          <p:cNvPr id="88" name="Grafik 87" descr="Bauarbeiter Silhouette">
            <a:extLst>
              <a:ext uri="{FF2B5EF4-FFF2-40B4-BE49-F238E27FC236}">
                <a16:creationId xmlns:a16="http://schemas.microsoft.com/office/drawing/2014/main" id="{C0292EC7-9303-564C-DFA2-A9884A88835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4211283" y="2716100"/>
            <a:ext cx="406637" cy="406637"/>
          </a:xfrm>
          <a:prstGeom prst="rect">
            <a:avLst/>
          </a:prstGeom>
        </p:spPr>
      </p:pic>
      <p:sp>
        <p:nvSpPr>
          <p:cNvPr id="89" name="Abgerundetes Rechteck 88">
            <a:extLst>
              <a:ext uri="{FF2B5EF4-FFF2-40B4-BE49-F238E27FC236}">
                <a16:creationId xmlns:a16="http://schemas.microsoft.com/office/drawing/2014/main" id="{F528B75F-FDDC-87A7-BCF5-8C8883086A5A}"/>
              </a:ext>
            </a:extLst>
          </p:cNvPr>
          <p:cNvSpPr/>
          <p:nvPr/>
        </p:nvSpPr>
        <p:spPr>
          <a:xfrm>
            <a:off x="4572339" y="2726441"/>
            <a:ext cx="619233" cy="42303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Arbeits-platz 1</a:t>
            </a:r>
          </a:p>
        </p:txBody>
      </p:sp>
      <p:sp>
        <p:nvSpPr>
          <p:cNvPr id="90" name="Abgerundetes Rechteck 89">
            <a:extLst>
              <a:ext uri="{FF2B5EF4-FFF2-40B4-BE49-F238E27FC236}">
                <a16:creationId xmlns:a16="http://schemas.microsoft.com/office/drawing/2014/main" id="{D0662BBF-1994-0AF3-DE64-E2BB5222D053}"/>
              </a:ext>
            </a:extLst>
          </p:cNvPr>
          <p:cNvSpPr/>
          <p:nvPr/>
        </p:nvSpPr>
        <p:spPr>
          <a:xfrm>
            <a:off x="4572339" y="3750699"/>
            <a:ext cx="619233" cy="42303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Arbeits-platz 3</a:t>
            </a:r>
          </a:p>
        </p:txBody>
      </p:sp>
      <p:pic>
        <p:nvPicPr>
          <p:cNvPr id="91" name="Grafik 90" descr="Bauarbeiter Silhouette">
            <a:extLst>
              <a:ext uri="{FF2B5EF4-FFF2-40B4-BE49-F238E27FC236}">
                <a16:creationId xmlns:a16="http://schemas.microsoft.com/office/drawing/2014/main" id="{253BBFFE-54A7-8593-DACF-91FB0CE99A6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4211283" y="3767095"/>
            <a:ext cx="406637" cy="406637"/>
          </a:xfrm>
          <a:prstGeom prst="rect">
            <a:avLst/>
          </a:prstGeom>
        </p:spPr>
      </p:pic>
      <p:pic>
        <p:nvPicPr>
          <p:cNvPr id="95" name="Grafik 94" descr="Schachtel Silhouette">
            <a:extLst>
              <a:ext uri="{FF2B5EF4-FFF2-40B4-BE49-F238E27FC236}">
                <a16:creationId xmlns:a16="http://schemas.microsoft.com/office/drawing/2014/main" id="{8B26A2D3-88ED-9333-496C-9D7C09033C75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xmlns="" r:embed="rId31"/>
              </a:ext>
            </a:extLst>
          </a:blip>
          <a:stretch>
            <a:fillRect/>
          </a:stretch>
        </p:blipFill>
        <p:spPr>
          <a:xfrm>
            <a:off x="833543" y="3788163"/>
            <a:ext cx="450454" cy="450454"/>
          </a:xfrm>
          <a:prstGeom prst="rect">
            <a:avLst/>
          </a:prstGeom>
        </p:spPr>
      </p:pic>
      <p:pic>
        <p:nvPicPr>
          <p:cNvPr id="55" name="Grafik 54" descr="Mann mit einfarbiger Füllung"/>
          <p:cNvPicPr/>
          <p:nvPr/>
        </p:nvPicPr>
        <p:blipFill>
          <a:blip r:embed="rId32">
            <a:extLs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sdtdh="http://schemas.microsoft.com/office/word/2020/wordml/sdtdatahash" xmlns:w16du="http://schemas.microsoft.com/office/word/2023/wordml/word16du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el="http://schemas.microsoft.com/office/2019/extlst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33"/>
              </a:ext>
            </a:extLst>
          </a:blip>
          <a:stretch>
            <a:fillRect/>
          </a:stretch>
        </p:blipFill>
        <p:spPr>
          <a:xfrm>
            <a:off x="2869562" y="1344026"/>
            <a:ext cx="720000" cy="720000"/>
          </a:xfrm>
          <a:prstGeom prst="rect">
            <a:avLst/>
          </a:prstGeom>
        </p:spPr>
      </p:pic>
      <p:pic>
        <p:nvPicPr>
          <p:cNvPr id="56" name="Picture 2" descr="mencapai"/>
          <p:cNvPicPr/>
          <p:nvPr/>
        </p:nvPicPr>
        <p:blipFill>
          <a:blip r:embed="rId3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374120" y="4785674"/>
            <a:ext cx="720000" cy="720000"/>
          </a:xfrm>
          <a:prstGeom prst="rect">
            <a:avLst/>
          </a:prstGeom>
          <a:noFill/>
          <a:extLst/>
        </p:spPr>
      </p:pic>
      <p:sp>
        <p:nvSpPr>
          <p:cNvPr id="3" name="Rechteck 2" descr="Darstellung eines Kommissionierwagen"/>
          <p:cNvSpPr/>
          <p:nvPr/>
        </p:nvSpPr>
        <p:spPr>
          <a:xfrm>
            <a:off x="4211283" y="1500850"/>
            <a:ext cx="895854" cy="4213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Kommissionier-wagen</a:t>
            </a:r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Ellipse 52" descr="Ein Rad des Kommissionierwagen"/>
          <p:cNvSpPr/>
          <p:nvPr/>
        </p:nvSpPr>
        <p:spPr>
          <a:xfrm>
            <a:off x="4324235" y="192663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6" name="Tabelle 5" descr="Lagerregal zur Veranschaulichung einer chaotischen Lagerhaltung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2716671"/>
              </p:ext>
            </p:extLst>
          </p:nvPr>
        </p:nvGraphicFramePr>
        <p:xfrm>
          <a:off x="826354" y="1470239"/>
          <a:ext cx="1874520" cy="685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477579391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74036667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16287536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57120689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740947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0315991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226369233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870268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640655586"/>
                    </a:ext>
                  </a:extLst>
                </a:gridCol>
              </a:tblGrid>
              <a:tr h="19769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114215"/>
                  </a:ext>
                </a:extLst>
              </a:tr>
              <a:tr h="19769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550096"/>
                  </a:ext>
                </a:extLst>
              </a:tr>
              <a:tr h="19769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491792"/>
                  </a:ext>
                </a:extLst>
              </a:tr>
            </a:tbl>
          </a:graphicData>
        </a:graphic>
      </p:graphicFrame>
      <p:sp>
        <p:nvSpPr>
          <p:cNvPr id="8" name="Gleichschenkliges Dreieck 7" descr="Element in einem Lagerregal zur Veranschaulichung einer chaotischen Lagerhaltung"/>
          <p:cNvSpPr/>
          <p:nvPr/>
        </p:nvSpPr>
        <p:spPr>
          <a:xfrm>
            <a:off x="840223" y="1975064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0" name="Gleichschenkliges Dreieck 59" descr="Element in einem Lagerregal zur Veranschaulichung einer chaotischen Lagerhaltung"/>
          <p:cNvSpPr/>
          <p:nvPr/>
        </p:nvSpPr>
        <p:spPr>
          <a:xfrm>
            <a:off x="1465420" y="1747615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1" name="Gleichschenkliges Dreieck 60" descr="Element in einem Lagerregal zur Veranschaulichung einer chaotischen Lagerhaltung"/>
          <p:cNvSpPr/>
          <p:nvPr/>
        </p:nvSpPr>
        <p:spPr>
          <a:xfrm>
            <a:off x="2089629" y="1518822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2" name="Gleichschenkliges Dreieck 61" descr="Element in einem Lagerregal zur Veranschaulichung einer chaotischen Lagerhaltung"/>
          <p:cNvSpPr/>
          <p:nvPr/>
        </p:nvSpPr>
        <p:spPr>
          <a:xfrm>
            <a:off x="1880279" y="1984679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Ellipse 9" descr="Element in einem Lagerregal zur Veranschaulichung einer chaotischen Lagerhaltung"/>
          <p:cNvSpPr/>
          <p:nvPr/>
        </p:nvSpPr>
        <p:spPr>
          <a:xfrm>
            <a:off x="1254282" y="150619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3" name="Ellipse 62" descr="Element in einem Lagerregal zur Veranschaulichung einer chaotischen Lagerhaltung"/>
          <p:cNvSpPr/>
          <p:nvPr/>
        </p:nvSpPr>
        <p:spPr>
          <a:xfrm>
            <a:off x="2296472" y="1737712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4" name="Ellipse 63" descr="Element in einem Lagerregal zur Veranschaulichung einer chaotischen Lagerhaltung"/>
          <p:cNvSpPr/>
          <p:nvPr/>
        </p:nvSpPr>
        <p:spPr>
          <a:xfrm>
            <a:off x="841868" y="1735526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5" name="Ellipse 64" descr="Element in einem Lagerregal zur Veranschaulichung einer chaotischen Lagerhaltung"/>
          <p:cNvSpPr/>
          <p:nvPr/>
        </p:nvSpPr>
        <p:spPr>
          <a:xfrm>
            <a:off x="1671122" y="1967919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Trapezoid 15" descr="Element in einem Lagerregal zur Veranschaulichung einer chaotischen Lagerhaltung"/>
          <p:cNvSpPr/>
          <p:nvPr/>
        </p:nvSpPr>
        <p:spPr>
          <a:xfrm>
            <a:off x="1049199" y="1968572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8" name="Trapezoid 67" descr="Element in einem Lagerregal zur Veranschaulichung einer chaotischen Lagerhaltung"/>
          <p:cNvSpPr/>
          <p:nvPr/>
        </p:nvSpPr>
        <p:spPr>
          <a:xfrm>
            <a:off x="1677671" y="1736865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1" name="Trapezoid 70" descr="Element in einem Lagerregal zur Veranschaulichung einer chaotischen Lagerhaltung"/>
          <p:cNvSpPr/>
          <p:nvPr/>
        </p:nvSpPr>
        <p:spPr>
          <a:xfrm>
            <a:off x="2291590" y="1967919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2" name="Trapezoid 71" descr="Element in einem Lagerregal zur Veranschaulichung einer chaotischen Lagerhaltung"/>
          <p:cNvSpPr/>
          <p:nvPr/>
        </p:nvSpPr>
        <p:spPr>
          <a:xfrm>
            <a:off x="2512408" y="1967919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Stern mit 8 Zacken 17" descr="Element in einem Lagerregal zur Veranschaulichung einer chaotischen Lagerhaltung"/>
          <p:cNvSpPr/>
          <p:nvPr/>
        </p:nvSpPr>
        <p:spPr>
          <a:xfrm>
            <a:off x="1459277" y="1967919"/>
            <a:ext cx="180000" cy="180000"/>
          </a:xfrm>
          <a:prstGeom prst="star8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4" name="Stern mit 8 Zacken 73" descr="Element in einem Lagerregal zur Veranschaulichung einer chaotischen Lagerhaltung"/>
          <p:cNvSpPr/>
          <p:nvPr/>
        </p:nvSpPr>
        <p:spPr>
          <a:xfrm>
            <a:off x="1881988" y="1737986"/>
            <a:ext cx="180000" cy="180000"/>
          </a:xfrm>
          <a:prstGeom prst="star8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6" name="Stern mit 8 Zacken 75" descr="Element in einem Lagerregal zur Veranschaulichung einer chaotischen Lagerhaltung"/>
          <p:cNvSpPr/>
          <p:nvPr/>
        </p:nvSpPr>
        <p:spPr>
          <a:xfrm>
            <a:off x="1055985" y="1744548"/>
            <a:ext cx="180000" cy="180000"/>
          </a:xfrm>
          <a:prstGeom prst="star8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aphicFrame>
        <p:nvGraphicFramePr>
          <p:cNvPr id="78" name="Tabelle 77" descr="Lagerregal zur Veranschaulichung einer Festplatzlagerhaltung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004412"/>
              </p:ext>
            </p:extLst>
          </p:nvPr>
        </p:nvGraphicFramePr>
        <p:xfrm>
          <a:off x="846009" y="2480085"/>
          <a:ext cx="2069298" cy="7327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922">
                  <a:extLst>
                    <a:ext uri="{9D8B030D-6E8A-4147-A177-3AD203B41FA5}">
                      <a16:colId xmlns:a16="http://schemas.microsoft.com/office/drawing/2014/main" val="1477579391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3740366675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1162875364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3571206892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874094785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203159913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1226369233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2187026826"/>
                    </a:ext>
                  </a:extLst>
                </a:gridCol>
                <a:gridCol w="229922">
                  <a:extLst>
                    <a:ext uri="{9D8B030D-6E8A-4147-A177-3AD203B41FA5}">
                      <a16:colId xmlns:a16="http://schemas.microsoft.com/office/drawing/2014/main" val="2640655586"/>
                    </a:ext>
                  </a:extLst>
                </a:gridCol>
              </a:tblGrid>
              <a:tr h="275573">
                <a:tc gridSpan="3">
                  <a:txBody>
                    <a:bodyPr/>
                    <a:lstStyle/>
                    <a:p>
                      <a:r>
                        <a:rPr lang="en-US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Lager</a:t>
                      </a:r>
                      <a:r>
                        <a:rPr lang="en-US" sz="7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Gut A</a:t>
                      </a:r>
                      <a:endParaRPr lang="de-DE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Lager Gut B</a:t>
                      </a:r>
                      <a:endParaRPr lang="de-DE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7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Lager Gut C</a:t>
                      </a:r>
                      <a:endParaRPr lang="de-DE"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114215"/>
                  </a:ext>
                </a:extLst>
              </a:tr>
              <a:tr h="20668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550096"/>
                  </a:ext>
                </a:extLst>
              </a:tr>
              <a:tr h="206680"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491792"/>
                  </a:ext>
                </a:extLst>
              </a:tr>
            </a:tbl>
          </a:graphicData>
        </a:graphic>
      </p:graphicFrame>
      <p:sp>
        <p:nvSpPr>
          <p:cNvPr id="79" name="Gleichschenkliges Dreieck 78" descr="Element eines Lagerregal zur Veranschaulichung einer Festplatzlagerhaltung"/>
          <p:cNvSpPr/>
          <p:nvPr/>
        </p:nvSpPr>
        <p:spPr>
          <a:xfrm>
            <a:off x="872343" y="3031196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0" name="Gleichschenkliges Dreieck 79" descr="Element eines Lagerregal zur Veranschaulichung einer Festplatzlagerhaltung"/>
          <p:cNvSpPr/>
          <p:nvPr/>
        </p:nvSpPr>
        <p:spPr>
          <a:xfrm>
            <a:off x="1104316" y="3033069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1" name="Gleichschenkliges Dreieck 80" descr="Element eines Lagerregal zur Veranschaulichung einer Festplatzlagerhaltung"/>
          <p:cNvSpPr/>
          <p:nvPr/>
        </p:nvSpPr>
        <p:spPr>
          <a:xfrm>
            <a:off x="1325052" y="3036135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2" name="Gleichschenkliges Dreieck 81" descr="Element eines Lagerregal zur Veranschaulichung einer Festplatzlagerhaltung"/>
          <p:cNvSpPr/>
          <p:nvPr/>
        </p:nvSpPr>
        <p:spPr>
          <a:xfrm>
            <a:off x="870697" y="2801398"/>
            <a:ext cx="180000" cy="18000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4" name="Ellipse 83" descr="Element eines Lagerregal zur Veranschaulichung einer Festplatzlagerhaltung"/>
          <p:cNvSpPr/>
          <p:nvPr/>
        </p:nvSpPr>
        <p:spPr>
          <a:xfrm>
            <a:off x="1557952" y="3018188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2" name="Ellipse 91" descr="Element eines Lagerregal zur Veranschaulichung einer Festplatzlagerhaltung"/>
          <p:cNvSpPr/>
          <p:nvPr/>
        </p:nvSpPr>
        <p:spPr>
          <a:xfrm>
            <a:off x="1788511" y="3017743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3" name="Trapezoid 92" descr="Element eines Lagerregal zur Veranschaulichung einer Festplatzlagerhaltung"/>
          <p:cNvSpPr/>
          <p:nvPr/>
        </p:nvSpPr>
        <p:spPr>
          <a:xfrm>
            <a:off x="2252440" y="3020838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4" name="Trapezoid 93" descr="Element eines Lagerregal zur Veranschaulichung einer Festplatzlagerhaltung"/>
          <p:cNvSpPr/>
          <p:nvPr/>
        </p:nvSpPr>
        <p:spPr>
          <a:xfrm>
            <a:off x="2485289" y="3024728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6" name="Trapezoid 95" descr="Element eines Lagerregal zur Veranschaulichung einer Festplatzlagerhaltung"/>
          <p:cNvSpPr/>
          <p:nvPr/>
        </p:nvSpPr>
        <p:spPr>
          <a:xfrm>
            <a:off x="2711891" y="3024385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7" name="Trapezoid 96" descr="Element eines Lagerregal zur Veranschaulichung einer Festplatzlagerhaltung"/>
          <p:cNvSpPr/>
          <p:nvPr/>
        </p:nvSpPr>
        <p:spPr>
          <a:xfrm>
            <a:off x="2248690" y="2794621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8" name="Trapezoid 97" descr="Element eines Lagerregal zur Veranschaulichung einer Festplatzlagerhaltung"/>
          <p:cNvSpPr/>
          <p:nvPr/>
        </p:nvSpPr>
        <p:spPr>
          <a:xfrm>
            <a:off x="2482313" y="2797165"/>
            <a:ext cx="180000" cy="180000"/>
          </a:xfrm>
          <a:prstGeom prst="trapezoid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6" name="Rechteck 105" descr="Element eines Lagerregal zur Veranschaulichung einer Festplatzlagerhaltung"/>
          <p:cNvSpPr/>
          <p:nvPr/>
        </p:nvSpPr>
        <p:spPr>
          <a:xfrm>
            <a:off x="3736231" y="3829587"/>
            <a:ext cx="417159" cy="178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Ellipse 106" descr="Element eines Kommissionierwagen"/>
          <p:cNvSpPr/>
          <p:nvPr/>
        </p:nvSpPr>
        <p:spPr>
          <a:xfrm>
            <a:off x="3773373" y="4015936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8" name="Ellipse 107" descr="Element eines Kommissionierwagen"/>
          <p:cNvSpPr/>
          <p:nvPr/>
        </p:nvSpPr>
        <p:spPr>
          <a:xfrm>
            <a:off x="4010854" y="4015258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9" name="Rechteck 108"/>
          <p:cNvSpPr/>
          <p:nvPr/>
        </p:nvSpPr>
        <p:spPr>
          <a:xfrm>
            <a:off x="9486802" y="4794777"/>
            <a:ext cx="1438803" cy="11440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Palettenlager</a:t>
            </a:r>
          </a:p>
          <a:p>
            <a:pPr algn="ctr"/>
            <a:endParaRPr lang="en-US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0" name="Grafik 109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922138" y="5305056"/>
            <a:ext cx="288000" cy="288000"/>
          </a:xfrm>
          <a:prstGeom prst="rect">
            <a:avLst/>
          </a:prstGeom>
        </p:spPr>
      </p:pic>
      <p:pic>
        <p:nvPicPr>
          <p:cNvPr id="111" name="Grafik 110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661841" y="5592295"/>
            <a:ext cx="288000" cy="288000"/>
          </a:xfrm>
          <a:prstGeom prst="rect">
            <a:avLst/>
          </a:prstGeom>
        </p:spPr>
      </p:pic>
      <p:pic>
        <p:nvPicPr>
          <p:cNvPr id="112" name="Grafik 111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935264" y="5584054"/>
            <a:ext cx="288000" cy="288000"/>
          </a:xfrm>
          <a:prstGeom prst="rect">
            <a:avLst/>
          </a:prstGeom>
        </p:spPr>
      </p:pic>
      <p:pic>
        <p:nvPicPr>
          <p:cNvPr id="113" name="Grafik 112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664719" y="5296464"/>
            <a:ext cx="288000" cy="288000"/>
          </a:xfrm>
          <a:prstGeom prst="rect">
            <a:avLst/>
          </a:prstGeom>
        </p:spPr>
      </p:pic>
      <p:cxnSp>
        <p:nvCxnSpPr>
          <p:cNvPr id="35" name="Gerader Verbinder 34" descr="Linie als Regalebene eines Palettenlager"/>
          <p:cNvCxnSpPr/>
          <p:nvPr/>
        </p:nvCxnSpPr>
        <p:spPr>
          <a:xfrm>
            <a:off x="9654190" y="5301808"/>
            <a:ext cx="1104026" cy="8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rader Verbinder 113" descr="Linie als Regalebene eines Palettenlager"/>
          <p:cNvCxnSpPr/>
          <p:nvPr/>
        </p:nvCxnSpPr>
        <p:spPr>
          <a:xfrm>
            <a:off x="9666004" y="5568802"/>
            <a:ext cx="1104026" cy="8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Gerader Verbinder 114" descr="Linie als Element eines Palettenlager"/>
          <p:cNvCxnSpPr/>
          <p:nvPr/>
        </p:nvCxnSpPr>
        <p:spPr>
          <a:xfrm rot="16200000">
            <a:off x="9276190" y="5493725"/>
            <a:ext cx="75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Gerader Verbinder 115" descr="Linie als Regalebene eines Palettenlager"/>
          <p:cNvCxnSpPr/>
          <p:nvPr/>
        </p:nvCxnSpPr>
        <p:spPr>
          <a:xfrm rot="16200000">
            <a:off x="9840017" y="5493725"/>
            <a:ext cx="75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 descr="Linie als Regalebene eines Palettenlager"/>
          <p:cNvCxnSpPr/>
          <p:nvPr/>
        </p:nvCxnSpPr>
        <p:spPr>
          <a:xfrm rot="16200000">
            <a:off x="10380216" y="5493725"/>
            <a:ext cx="756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8" name="Grafik 117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10219303" y="5303047"/>
            <a:ext cx="288000" cy="288000"/>
          </a:xfrm>
          <a:prstGeom prst="rect">
            <a:avLst/>
          </a:prstGeom>
        </p:spPr>
      </p:pic>
      <p:pic>
        <p:nvPicPr>
          <p:cNvPr id="119" name="Grafik 118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10225897" y="5578193"/>
            <a:ext cx="288000" cy="288000"/>
          </a:xfrm>
          <a:prstGeom prst="rect">
            <a:avLst/>
          </a:prstGeom>
        </p:spPr>
      </p:pic>
      <p:pic>
        <p:nvPicPr>
          <p:cNvPr id="120" name="Grafik 119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9649072" y="5015047"/>
            <a:ext cx="288000" cy="288000"/>
          </a:xfrm>
          <a:prstGeom prst="rect">
            <a:avLst/>
          </a:prstGeom>
        </p:spPr>
      </p:pic>
      <p:pic>
        <p:nvPicPr>
          <p:cNvPr id="121" name="Grafik 120" descr="Schachtel Silhouette">
            <a:extLst>
              <a:ext uri="{FF2B5EF4-FFF2-40B4-BE49-F238E27FC236}">
                <a16:creationId xmlns:a16="http://schemas.microsoft.com/office/drawing/2014/main" id="{0B4DBF39-6C28-A17B-6D4C-926C5BA1296D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1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10494248" y="5586656"/>
            <a:ext cx="288000" cy="288000"/>
          </a:xfrm>
          <a:prstGeom prst="rect">
            <a:avLst/>
          </a:prstGeom>
        </p:spPr>
      </p:pic>
      <p:sp>
        <p:nvSpPr>
          <p:cNvPr id="125" name="Rechteck 124" descr="Element eines Kommissionierwagen"/>
          <p:cNvSpPr/>
          <p:nvPr/>
        </p:nvSpPr>
        <p:spPr>
          <a:xfrm>
            <a:off x="3737604" y="3239355"/>
            <a:ext cx="417159" cy="178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Ellipse 125" descr="Element eines Kommissionierwagen"/>
          <p:cNvSpPr/>
          <p:nvPr/>
        </p:nvSpPr>
        <p:spPr>
          <a:xfrm>
            <a:off x="3774746" y="3425704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7" name="Ellipse 126" descr="Element eines Kommissionierwagen"/>
          <p:cNvSpPr/>
          <p:nvPr/>
        </p:nvSpPr>
        <p:spPr>
          <a:xfrm>
            <a:off x="4012227" y="3425026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8" name="Rechteck 127" descr="Element eines Kommissionierwagen"/>
          <p:cNvSpPr/>
          <p:nvPr/>
        </p:nvSpPr>
        <p:spPr>
          <a:xfrm>
            <a:off x="3740829" y="2777874"/>
            <a:ext cx="417159" cy="178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Ellipse 128" descr="Element eines Kommissionierwagen"/>
          <p:cNvSpPr/>
          <p:nvPr/>
        </p:nvSpPr>
        <p:spPr>
          <a:xfrm>
            <a:off x="3777971" y="2964223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0" name="Ellipse 129" descr="Element eines Kommissionierwagen"/>
          <p:cNvSpPr/>
          <p:nvPr/>
        </p:nvSpPr>
        <p:spPr>
          <a:xfrm>
            <a:off x="4015452" y="2963545"/>
            <a:ext cx="108000" cy="10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1" name="Ellipse 130" descr="Ein Rad des Kommissionierwagen"/>
          <p:cNvSpPr/>
          <p:nvPr/>
        </p:nvSpPr>
        <p:spPr>
          <a:xfrm>
            <a:off x="4814716" y="1927010"/>
            <a:ext cx="180000" cy="180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Titel 14"/>
          <p:cNvSpPr>
            <a:spLocks noGrp="1"/>
          </p:cNvSpPr>
          <p:nvPr>
            <p:ph type="ctrTitle"/>
          </p:nvPr>
        </p:nvSpPr>
        <p:spPr>
          <a:xfrm>
            <a:off x="3117111" y="95972"/>
            <a:ext cx="5802198" cy="914297"/>
          </a:xfrm>
        </p:spPr>
        <p:txBody>
          <a:bodyPr>
            <a:normAutofit/>
          </a:bodyPr>
          <a:lstStyle/>
          <a:p>
            <a: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  <a:t>Übersicht zum bestehenden Logistikkonzept</a:t>
            </a:r>
            <a:br>
              <a:rPr lang="de-DE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97876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Breitbild</PresentationFormat>
  <Paragraphs>33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Calibri</vt:lpstr>
      <vt:lpstr>Office</vt:lpstr>
      <vt:lpstr>Übersicht zum bestehenden Logistikkonzept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Trache, Anne</dc:creator>
  <cp:lastModifiedBy>Schirmer, Lisa (ZSL)</cp:lastModifiedBy>
  <cp:revision>72</cp:revision>
  <dcterms:created xsi:type="dcterms:W3CDTF">2024-10-13T08:14:43Z</dcterms:created>
  <dcterms:modified xsi:type="dcterms:W3CDTF">2024-12-03T12:56:15Z</dcterms:modified>
</cp:coreProperties>
</file>