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628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7" d="100"/>
          <a:sy n="87" d="100"/>
        </p:scale>
        <p:origin x="3764" y="4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F86F5E-E70C-4C30-B988-94439ADBD515}" type="datetimeFigureOut">
              <a:rPr lang="de-DE" smtClean="0"/>
              <a:t>16.06.2021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89292B-8929-4EF3-890E-0510944A624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4891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89292B-8929-4EF3-890E-0510944A624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06875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Formatvorlage des Untertitelmasters durch Klicken bearbeiten</a:t>
            </a:r>
          </a:p>
        </p:txBody>
      </p:sp>
      <p:sp>
        <p:nvSpPr>
          <p:cNvPr id="7" name="Fußzeilenplatzhalter 6"/>
          <p:cNvSpPr txBox="1">
            <a:spLocks/>
          </p:cNvSpPr>
          <p:nvPr userDrawn="1"/>
        </p:nvSpPr>
        <p:spPr>
          <a:xfrm>
            <a:off x="287524" y="6381328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marL="0" algn="l" defTabSz="914400" rtl="0" eaLnBrk="1" latinLnBrk="0" hangingPunct="1">
              <a:defRPr sz="1000" kern="1200">
                <a:solidFill>
                  <a:srgbClr val="C0000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3048000" algn="l"/>
              </a:tabLst>
            </a:pPr>
            <a:r>
              <a:rPr lang="de-DE" sz="900" dirty="0" smtClean="0"/>
              <a:t>Stand: 2021      	Kaufmann/Kauffrau für Büromanagement</a:t>
            </a:r>
            <a:endParaRPr lang="de-DE" sz="900" dirty="0"/>
          </a:p>
        </p:txBody>
      </p:sp>
    </p:spTree>
    <p:extLst>
      <p:ext uri="{BB962C8B-B14F-4D97-AF65-F5344CB8AC3E}">
        <p14:creationId xmlns:p14="http://schemas.microsoft.com/office/powerpoint/2010/main" val="33933096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01927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3346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84364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31447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85934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375628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2950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529626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55816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Kaufmann/Kauffrau für Büromanagement</a:t>
            </a: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8A2F280-2270-44CC-AFC0-E783CFB1CBA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48257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251520" y="6356350"/>
            <a:ext cx="8568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tabLst>
                <a:tab pos="3048000" algn="l"/>
              </a:tabLst>
            </a:pPr>
            <a:r>
              <a:rPr lang="de-DE" dirty="0" smtClean="0"/>
              <a:t>Stand: 2021      	Kaufmann/Kauffrau für Büromanagement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32396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1644" Type="http://schemas.openxmlformats.org/officeDocument/2006/relationships/image" Target="../media/image5.png"/><Relationship Id="rId1657" Type="http://schemas.openxmlformats.org/officeDocument/2006/relationships/image" Target="../media/image7.png"/><Relationship Id="rId489" Type="http://schemas.openxmlformats.org/officeDocument/2006/relationships/image" Target="../../word/media/image486.svg"/><Relationship Id="rId637" Type="http://schemas.openxmlformats.org/officeDocument/2006/relationships/image" Target="../../word/media/image634.svg"/><Relationship Id="rId823" Type="http://schemas.openxmlformats.org/officeDocument/2006/relationships/image" Target="../media/image4.png"/><Relationship Id="rId1660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822" Type="http://schemas.openxmlformats.org/officeDocument/2006/relationships/image" Target="../media/image3.png"/><Relationship Id="rId1643" Type="http://schemas.openxmlformats.org/officeDocument/2006/relationships/image" Target="../../word/media/image1640.svg"/><Relationship Id="rId1656" Type="http://schemas.openxmlformats.org/officeDocument/2006/relationships/image" Target="../media/image6.png"/><Relationship Id="rId835" Type="http://schemas.openxmlformats.org/officeDocument/2006/relationships/image" Target="../../word/media/image832.svg"/><Relationship Id="rId1" Type="http://schemas.openxmlformats.org/officeDocument/2006/relationships/slideLayout" Target="../slideLayouts/slideLayout1.xml"/><Relationship Id="rId1655" Type="http://schemas.openxmlformats.org/officeDocument/2006/relationships/image" Target="../../word/media/image1652.svg"/><Relationship Id="rId631" Type="http://schemas.openxmlformats.org/officeDocument/2006/relationships/image" Target="../../word/media/image628.svg"/><Relationship Id="rId1249" Type="http://schemas.openxmlformats.org/officeDocument/2006/relationships/image" Target="../../word/media/image1246.svg"/><Relationship Id="rId606" Type="http://schemas.openxmlformats.org/officeDocument/2006/relationships/image" Target="../media/image2.png"/><Relationship Id="rId821" Type="http://schemas.openxmlformats.org/officeDocument/2006/relationships/image" Target="../../word/media/image818.svg"/><Relationship Id="rId57" Type="http://schemas.openxmlformats.org/officeDocument/2006/relationships/image" Target="../../word/media/image54.svg"/><Relationship Id="rId605" Type="http://schemas.openxmlformats.org/officeDocument/2006/relationships/image" Target="../../word/media/image602.svg"/><Relationship Id="rId1659" Type="http://schemas.openxmlformats.org/officeDocument/2006/relationships/image" Target="../media/image9.png"/><Relationship Id="rId1658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AutoShape 4" descr="Bildergebnis für buchungsstempel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67" name="Textfeld 66"/>
          <p:cNvSpPr txBox="1"/>
          <p:nvPr/>
        </p:nvSpPr>
        <p:spPr>
          <a:xfrm>
            <a:off x="159807" y="140456"/>
            <a:ext cx="890159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de-DE"/>
            </a:defPPr>
            <a:lvl1pPr>
              <a:defRPr sz="1600" b="1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 err="1"/>
              <a:t>Advance</a:t>
            </a:r>
            <a:r>
              <a:rPr lang="de-DE" dirty="0"/>
              <a:t> </a:t>
            </a:r>
            <a:r>
              <a:rPr lang="de-DE" smtClean="0"/>
              <a:t>Organizer: </a:t>
            </a:r>
            <a:r>
              <a:rPr lang="de-DE" smtClean="0"/>
              <a:t>Lernfeld </a:t>
            </a:r>
            <a:r>
              <a:rPr lang="de-DE" dirty="0" smtClean="0"/>
              <a:t>7 </a:t>
            </a:r>
            <a:r>
              <a:rPr lang="de-DE" dirty="0"/>
              <a:t>– Gesprächssituationen gestalten</a:t>
            </a:r>
          </a:p>
        </p:txBody>
      </p:sp>
      <p:sp>
        <p:nvSpPr>
          <p:cNvPr id="78" name="Textfeld 77"/>
          <p:cNvSpPr txBox="1"/>
          <p:nvPr/>
        </p:nvSpPr>
        <p:spPr>
          <a:xfrm>
            <a:off x="5086091" y="618723"/>
            <a:ext cx="3968772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„Die </a:t>
            </a:r>
            <a:r>
              <a:rPr lang="de-DE" sz="1050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Schülerinnen und Schüler besitzen die Kompetenz, in Gesprächssituationen mit Geschäftspartnern angemessen und sachgerecht zu handeln</a:t>
            </a:r>
            <a:r>
              <a:rPr lang="de-DE" sz="105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.“</a:t>
            </a:r>
            <a:endParaRPr lang="de-DE" sz="10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251520" y="1340768"/>
            <a:ext cx="208823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Anforderungen an Gesprächssituationen erfassen</a:t>
            </a:r>
            <a:endParaRPr lang="de-DE" sz="1000" dirty="0"/>
          </a:p>
        </p:txBody>
      </p:sp>
      <p:sp>
        <p:nvSpPr>
          <p:cNvPr id="7" name="Rechteck 6"/>
          <p:cNvSpPr/>
          <p:nvPr/>
        </p:nvSpPr>
        <p:spPr>
          <a:xfrm>
            <a:off x="315947" y="1109936"/>
            <a:ext cx="2056973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Beratung, Beschwerde, Reklamation</a:t>
            </a:r>
            <a:endParaRPr lang="de-DE" sz="900" dirty="0"/>
          </a:p>
        </p:txBody>
      </p:sp>
      <p:sp>
        <p:nvSpPr>
          <p:cNvPr id="8" name="Rechteck 7"/>
          <p:cNvSpPr/>
          <p:nvPr/>
        </p:nvSpPr>
        <p:spPr>
          <a:xfrm>
            <a:off x="3224969" y="1763710"/>
            <a:ext cx="250202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Kommunikationsmöglichkeiten mit Geschäftspartnern darstellen</a:t>
            </a:r>
            <a:endParaRPr lang="de-DE" sz="1000" dirty="0"/>
          </a:p>
        </p:txBody>
      </p:sp>
      <p:sp>
        <p:nvSpPr>
          <p:cNvPr id="9" name="Rechteck 8"/>
          <p:cNvSpPr/>
          <p:nvPr/>
        </p:nvSpPr>
        <p:spPr>
          <a:xfrm>
            <a:off x="6282030" y="2275529"/>
            <a:ext cx="26286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Techniken der Kommunikation und geltende Regelungen ermitteln</a:t>
            </a:r>
            <a:endParaRPr lang="de-DE" dirty="0"/>
          </a:p>
        </p:txBody>
      </p:sp>
      <p:sp>
        <p:nvSpPr>
          <p:cNvPr id="10" name="Rechteck 9"/>
          <p:cNvSpPr/>
          <p:nvPr/>
        </p:nvSpPr>
        <p:spPr>
          <a:xfrm>
            <a:off x="7091717" y="3796821"/>
            <a:ext cx="1277914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>
                <a:latin typeface="Arial" panose="020B0604020202020204" pitchFamily="34" charset="0"/>
                <a:ea typeface="Times New Roman" panose="02020603050405020304" pitchFamily="18" charset="0"/>
              </a:rPr>
              <a:t>Gespräche führen</a:t>
            </a:r>
            <a:endParaRPr lang="de-DE" sz="1000"/>
          </a:p>
        </p:txBody>
      </p:sp>
      <p:sp>
        <p:nvSpPr>
          <p:cNvPr id="11" name="Rechteck 10"/>
          <p:cNvSpPr/>
          <p:nvPr/>
        </p:nvSpPr>
        <p:spPr>
          <a:xfrm>
            <a:off x="6558716" y="3572349"/>
            <a:ext cx="235192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realistisches Selbstbild, Reaktion auf Kritik</a:t>
            </a:r>
            <a:endParaRPr lang="de-DE" sz="900" dirty="0"/>
          </a:p>
        </p:txBody>
      </p:sp>
      <p:sp>
        <p:nvSpPr>
          <p:cNvPr id="12" name="Rechteck 11"/>
          <p:cNvSpPr/>
          <p:nvPr/>
        </p:nvSpPr>
        <p:spPr>
          <a:xfrm>
            <a:off x="7042061" y="4869650"/>
            <a:ext cx="19623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Kundeneinwänden begegnen</a:t>
            </a:r>
            <a:endParaRPr lang="de-DE" sz="1000" dirty="0"/>
          </a:p>
        </p:txBody>
      </p:sp>
      <p:sp>
        <p:nvSpPr>
          <p:cNvPr id="16" name="Rechteck 15"/>
          <p:cNvSpPr/>
          <p:nvPr/>
        </p:nvSpPr>
        <p:spPr>
          <a:xfrm>
            <a:off x="4795995" y="5721069"/>
            <a:ext cx="173477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Konfliktgespräche führen</a:t>
            </a:r>
            <a:endParaRPr lang="de-DE" sz="1000" dirty="0"/>
          </a:p>
        </p:txBody>
      </p:sp>
      <p:sp>
        <p:nvSpPr>
          <p:cNvPr id="17" name="Rechteck 16"/>
          <p:cNvSpPr/>
          <p:nvPr/>
        </p:nvSpPr>
        <p:spPr>
          <a:xfrm>
            <a:off x="4481005" y="5496597"/>
            <a:ext cx="2364750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900" i="1" dirty="0">
                <a:latin typeface="Arial" panose="020B0604020202020204" pitchFamily="34" charset="0"/>
                <a:ea typeface="Times New Roman" panose="02020603050405020304" pitchFamily="18" charset="0"/>
              </a:rPr>
              <a:t>Eisbergmodell, gewaltfreie Kommunikation</a:t>
            </a:r>
            <a:endParaRPr lang="de-DE" sz="900" dirty="0"/>
          </a:p>
        </p:txBody>
      </p:sp>
      <p:sp>
        <p:nvSpPr>
          <p:cNvPr id="18" name="Rechteck 17"/>
          <p:cNvSpPr/>
          <p:nvPr/>
        </p:nvSpPr>
        <p:spPr>
          <a:xfrm>
            <a:off x="2413454" y="5540127"/>
            <a:ext cx="1510350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Gespräche auswerten</a:t>
            </a:r>
            <a:endParaRPr lang="de-DE" sz="1000" dirty="0"/>
          </a:p>
        </p:txBody>
      </p:sp>
      <p:sp>
        <p:nvSpPr>
          <p:cNvPr id="19" name="Rechteck 18"/>
          <p:cNvSpPr/>
          <p:nvPr/>
        </p:nvSpPr>
        <p:spPr>
          <a:xfrm>
            <a:off x="155575" y="4768249"/>
            <a:ext cx="199796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Beschwerden und Reklamationen überprüfen</a:t>
            </a:r>
            <a:endParaRPr lang="de-DE" sz="1000" dirty="0"/>
          </a:p>
        </p:txBody>
      </p:sp>
      <p:sp>
        <p:nvSpPr>
          <p:cNvPr id="20" name="Rechteck 19"/>
          <p:cNvSpPr/>
          <p:nvPr/>
        </p:nvSpPr>
        <p:spPr>
          <a:xfrm>
            <a:off x="1979712" y="3838237"/>
            <a:ext cx="217399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Beschwerdemanagement nutzen</a:t>
            </a:r>
            <a:endParaRPr lang="de-DE" sz="1000" dirty="0"/>
          </a:p>
        </p:txBody>
      </p:sp>
      <p:sp>
        <p:nvSpPr>
          <p:cNvPr id="21" name="Rechteck 20"/>
          <p:cNvSpPr/>
          <p:nvPr/>
        </p:nvSpPr>
        <p:spPr>
          <a:xfrm>
            <a:off x="139910" y="2912827"/>
            <a:ext cx="19259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000" b="1" dirty="0">
                <a:latin typeface="Arial" panose="020B0604020202020204" pitchFamily="34" charset="0"/>
                <a:ea typeface="Times New Roman" panose="02020603050405020304" pitchFamily="18" charset="0"/>
              </a:rPr>
              <a:t>Kulturbedingte Besonderheiten beachten</a:t>
            </a:r>
            <a:endParaRPr lang="de-DE" sz="1000" dirty="0"/>
          </a:p>
        </p:txBody>
      </p:sp>
      <p:pic>
        <p:nvPicPr>
          <p:cNvPr id="44" name="Grafik 43"/>
          <p:cNvPicPr>
            <a:picLocks noChangeAspect="1"/>
          </p:cNvPicPr>
          <p:nvPr/>
        </p:nvPicPr>
        <p:blipFill>
          <a:blip r:embed="rId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05"/>
              </a:ext>
            </a:extLst>
          </a:blip>
          <a:stretch>
            <a:fillRect/>
          </a:stretch>
        </p:blipFill>
        <p:spPr>
          <a:xfrm>
            <a:off x="893414" y="1735869"/>
            <a:ext cx="385192" cy="385192"/>
          </a:xfrm>
          <a:prstGeom prst="rect">
            <a:avLst/>
          </a:prstGeom>
        </p:spPr>
      </p:pic>
      <p:pic>
        <p:nvPicPr>
          <p:cNvPr id="45" name="Grafik 44"/>
          <p:cNvPicPr>
            <a:picLocks noChangeAspect="1"/>
          </p:cNvPicPr>
          <p:nvPr/>
        </p:nvPicPr>
        <p:blipFill>
          <a:blip r:embed="rId60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21"/>
              </a:ext>
            </a:extLst>
          </a:blip>
          <a:stretch>
            <a:fillRect/>
          </a:stretch>
        </p:blipFill>
        <p:spPr>
          <a:xfrm>
            <a:off x="3977762" y="2149943"/>
            <a:ext cx="496418" cy="496418"/>
          </a:xfrm>
          <a:prstGeom prst="rect">
            <a:avLst/>
          </a:prstGeom>
        </p:spPr>
      </p:pic>
      <p:pic>
        <p:nvPicPr>
          <p:cNvPr id="46" name="Grafik 45"/>
          <p:cNvPicPr>
            <a:picLocks noChangeAspect="1"/>
          </p:cNvPicPr>
          <p:nvPr/>
        </p:nvPicPr>
        <p:blipFill>
          <a:blip r:embed="rId60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21"/>
              </a:ext>
            </a:extLst>
          </a:blip>
          <a:stretch>
            <a:fillRect/>
          </a:stretch>
        </p:blipFill>
        <p:spPr>
          <a:xfrm>
            <a:off x="7042061" y="2615761"/>
            <a:ext cx="496418" cy="496418"/>
          </a:xfrm>
          <a:prstGeom prst="rect">
            <a:avLst/>
          </a:prstGeom>
        </p:spPr>
      </p:pic>
      <p:pic>
        <p:nvPicPr>
          <p:cNvPr id="48" name="Grafik 47"/>
          <p:cNvPicPr>
            <a:picLocks noChangeAspect="1"/>
          </p:cNvPicPr>
          <p:nvPr/>
        </p:nvPicPr>
        <p:blipFill>
          <a:blip r:embed="rId60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lc="http://schemas.openxmlformats.org/drawingml/2006/lockedCanvas" xmlns:asvg="http://schemas.microsoft.com/office/drawing/2016/SVG/main" xmlns:pic="http://schemas.openxmlformats.org/drawingml/2006/picture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6se="http://schemas.microsoft.com/office/word/2015/wordml/symex" xmlns:w16="http://schemas.microsoft.com/office/word/2018/wordml" xmlns:w16cid="http://schemas.microsoft.com/office/word/2016/wordml/cid" xmlns:w16cex="http://schemas.microsoft.com/office/word/2018/wordml/cex" xmlns:w15="http://schemas.microsoft.com/office/word/2012/wordml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am3d="http://schemas.microsoft.com/office/drawing/2017/model3d" xmlns:aink="http://schemas.microsoft.com/office/drawing/2016/ink" xmlns:mc="http://schemas.openxmlformats.org/markup-compatibility/2006" xmlns:cx8="http://schemas.microsoft.com/office/drawing/2016/5/14/chartex" xmlns:cx7="http://schemas.microsoft.com/office/drawing/2016/5/13/chartex" xmlns:cx6="http://schemas.microsoft.com/office/drawing/2016/5/12/chartex" xmlns:cx5="http://schemas.microsoft.com/office/drawing/2016/5/11/chartex" xmlns:cx4="http://schemas.microsoft.com/office/drawing/2016/5/10/chartex" xmlns:cx3="http://schemas.microsoft.com/office/drawing/2016/5/9/chartex" xmlns:cx2="http://schemas.microsoft.com/office/drawing/2015/10/21/chartex" xmlns:cx1="http://schemas.microsoft.com/office/drawing/2015/9/8/chartex" xmlns:cx="http://schemas.microsoft.com/office/drawing/2014/chartex" xmlns:wpc="http://schemas.microsoft.com/office/word/2010/wordprocessingCanvas" xmlns="" r:embed="rId821"/>
              </a:ext>
            </a:extLst>
          </a:blip>
          <a:stretch>
            <a:fillRect/>
          </a:stretch>
        </p:blipFill>
        <p:spPr>
          <a:xfrm>
            <a:off x="5370913" y="5969001"/>
            <a:ext cx="496418" cy="496418"/>
          </a:xfrm>
          <a:prstGeom prst="rect">
            <a:avLst/>
          </a:prstGeom>
        </p:spPr>
      </p:pic>
      <p:pic>
        <p:nvPicPr>
          <p:cNvPr id="49" name="Grafik 48"/>
          <p:cNvPicPr>
            <a:picLocks noChangeAspect="1"/>
          </p:cNvPicPr>
          <p:nvPr/>
        </p:nvPicPr>
        <p:blipFill>
          <a:blip r:embed="rId822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7"/>
              </a:ext>
            </a:extLst>
          </a:blip>
          <a:stretch>
            <a:fillRect/>
          </a:stretch>
        </p:blipFill>
        <p:spPr>
          <a:xfrm>
            <a:off x="7435968" y="4043042"/>
            <a:ext cx="474859" cy="474859"/>
          </a:xfrm>
          <a:prstGeom prst="rect">
            <a:avLst/>
          </a:prstGeom>
        </p:spPr>
      </p:pic>
      <p:pic>
        <p:nvPicPr>
          <p:cNvPr id="50" name="Grafik 49"/>
          <p:cNvPicPr>
            <a:picLocks noChangeAspect="1"/>
          </p:cNvPicPr>
          <p:nvPr/>
        </p:nvPicPr>
        <p:blipFill>
          <a:blip r:embed="rId823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43"/>
              </a:ext>
            </a:extLst>
          </a:blip>
          <a:stretch>
            <a:fillRect/>
          </a:stretch>
        </p:blipFill>
        <p:spPr>
          <a:xfrm>
            <a:off x="750225" y="5153152"/>
            <a:ext cx="383468" cy="383468"/>
          </a:xfrm>
          <a:prstGeom prst="rect">
            <a:avLst/>
          </a:prstGeom>
        </p:spPr>
      </p:pic>
      <p:pic>
        <p:nvPicPr>
          <p:cNvPr id="53" name="Grafik 52"/>
          <p:cNvPicPr>
            <a:picLocks noChangeAspect="1"/>
          </p:cNvPicPr>
          <p:nvPr/>
        </p:nvPicPr>
        <p:blipFill>
          <a:blip r:embed="rId164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55"/>
              </a:ext>
            </a:extLst>
          </a:blip>
          <a:stretch>
            <a:fillRect/>
          </a:stretch>
        </p:blipFill>
        <p:spPr>
          <a:xfrm>
            <a:off x="5843735" y="6051874"/>
            <a:ext cx="358456" cy="358456"/>
          </a:xfrm>
          <a:prstGeom prst="rect">
            <a:avLst/>
          </a:prstGeom>
        </p:spPr>
      </p:pic>
      <p:pic>
        <p:nvPicPr>
          <p:cNvPr id="54" name="Grafik 53"/>
          <p:cNvPicPr>
            <a:picLocks noChangeAspect="1"/>
          </p:cNvPicPr>
          <p:nvPr/>
        </p:nvPicPr>
        <p:blipFill>
          <a:blip r:embed="rId1644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655"/>
              </a:ext>
            </a:extLst>
          </a:blip>
          <a:stretch>
            <a:fillRect/>
          </a:stretch>
        </p:blipFill>
        <p:spPr>
          <a:xfrm>
            <a:off x="5036079" y="6052394"/>
            <a:ext cx="358456" cy="358456"/>
          </a:xfrm>
          <a:prstGeom prst="rect">
            <a:avLst/>
          </a:prstGeom>
        </p:spPr>
      </p:pic>
      <p:pic>
        <p:nvPicPr>
          <p:cNvPr id="55" name="Grafik 54"/>
          <p:cNvPicPr>
            <a:picLocks noChangeAspect="1"/>
          </p:cNvPicPr>
          <p:nvPr/>
        </p:nvPicPr>
        <p:blipFill>
          <a:blip r:embed="rId1656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57"/>
              </a:ext>
            </a:extLst>
          </a:blip>
          <a:stretch>
            <a:fillRect/>
          </a:stretch>
        </p:blipFill>
        <p:spPr>
          <a:xfrm>
            <a:off x="2987699" y="5778026"/>
            <a:ext cx="474539" cy="474539"/>
          </a:xfrm>
          <a:prstGeom prst="rect">
            <a:avLst/>
          </a:prstGeom>
        </p:spPr>
      </p:pic>
      <p:pic>
        <p:nvPicPr>
          <p:cNvPr id="56" name="Grafik 55"/>
          <p:cNvPicPr>
            <a:picLocks noChangeAspect="1"/>
          </p:cNvPicPr>
          <p:nvPr/>
        </p:nvPicPr>
        <p:blipFill>
          <a:blip r:embed="rId1657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489"/>
              </a:ext>
            </a:extLst>
          </a:blip>
          <a:stretch>
            <a:fillRect/>
          </a:stretch>
        </p:blipFill>
        <p:spPr>
          <a:xfrm>
            <a:off x="578495" y="3290008"/>
            <a:ext cx="576064" cy="576064"/>
          </a:xfrm>
          <a:prstGeom prst="rect">
            <a:avLst/>
          </a:prstGeom>
        </p:spPr>
      </p:pic>
      <p:pic>
        <p:nvPicPr>
          <p:cNvPr id="57" name="Grafik 56"/>
          <p:cNvPicPr>
            <a:picLocks noChangeAspect="1"/>
          </p:cNvPicPr>
          <p:nvPr/>
        </p:nvPicPr>
        <p:blipFill>
          <a:blip r:embed="rId1658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631"/>
              </a:ext>
            </a:extLst>
          </a:blip>
          <a:stretch>
            <a:fillRect/>
          </a:stretch>
        </p:blipFill>
        <p:spPr>
          <a:xfrm>
            <a:off x="7596336" y="5156766"/>
            <a:ext cx="526923" cy="526923"/>
          </a:xfrm>
          <a:prstGeom prst="rect">
            <a:avLst/>
          </a:prstGeom>
        </p:spPr>
      </p:pic>
      <p:pic>
        <p:nvPicPr>
          <p:cNvPr id="58" name="Grafik 57"/>
          <p:cNvPicPr>
            <a:picLocks noChangeAspect="1"/>
          </p:cNvPicPr>
          <p:nvPr/>
        </p:nvPicPr>
        <p:blipFill>
          <a:blip r:embed="rId1659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835"/>
              </a:ext>
            </a:extLst>
          </a:blip>
          <a:stretch>
            <a:fillRect/>
          </a:stretch>
        </p:blipFill>
        <p:spPr>
          <a:xfrm>
            <a:off x="2611053" y="4043804"/>
            <a:ext cx="506165" cy="506165"/>
          </a:xfrm>
          <a:prstGeom prst="rect">
            <a:avLst/>
          </a:prstGeom>
        </p:spPr>
      </p:pic>
      <p:pic>
        <p:nvPicPr>
          <p:cNvPr id="61" name="Grafik 60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609707">
            <a:off x="2652817" y="1100099"/>
            <a:ext cx="501350" cy="588883"/>
          </a:xfrm>
          <a:prstGeom prst="rect">
            <a:avLst/>
          </a:prstGeom>
        </p:spPr>
      </p:pic>
      <p:pic>
        <p:nvPicPr>
          <p:cNvPr id="62" name="Grafik 61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8614869">
            <a:off x="5777967" y="1648110"/>
            <a:ext cx="501350" cy="588883"/>
          </a:xfrm>
          <a:prstGeom prst="rect">
            <a:avLst/>
          </a:prstGeom>
        </p:spPr>
      </p:pic>
      <p:pic>
        <p:nvPicPr>
          <p:cNvPr id="63" name="Grafik 62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2327006">
            <a:off x="8445131" y="2721820"/>
            <a:ext cx="501350" cy="588883"/>
          </a:xfrm>
          <a:prstGeom prst="rect">
            <a:avLst/>
          </a:prstGeom>
        </p:spPr>
      </p:pic>
      <p:pic>
        <p:nvPicPr>
          <p:cNvPr id="64" name="Grafik 63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764701">
            <a:off x="8411316" y="4223460"/>
            <a:ext cx="501350" cy="588883"/>
          </a:xfrm>
          <a:prstGeom prst="rect">
            <a:avLst/>
          </a:prstGeom>
        </p:spPr>
      </p:pic>
      <p:pic>
        <p:nvPicPr>
          <p:cNvPr id="65" name="Grafik 64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9146192">
            <a:off x="1729037" y="5275223"/>
            <a:ext cx="501350" cy="588883"/>
          </a:xfrm>
          <a:prstGeom prst="rect">
            <a:avLst/>
          </a:prstGeom>
        </p:spPr>
      </p:pic>
      <p:pic>
        <p:nvPicPr>
          <p:cNvPr id="69" name="Grafik 68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4076777">
            <a:off x="1336107" y="3981857"/>
            <a:ext cx="501350" cy="588883"/>
          </a:xfrm>
          <a:prstGeom prst="rect">
            <a:avLst/>
          </a:prstGeom>
        </p:spPr>
      </p:pic>
      <p:pic>
        <p:nvPicPr>
          <p:cNvPr id="70" name="Grafik 69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3323941" flipH="1">
            <a:off x="6507940" y="5015349"/>
            <a:ext cx="374398" cy="565012"/>
          </a:xfrm>
          <a:prstGeom prst="rect">
            <a:avLst/>
          </a:prstGeom>
        </p:spPr>
      </p:pic>
      <p:pic>
        <p:nvPicPr>
          <p:cNvPr id="72" name="Grafik 71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8255300" flipH="1">
            <a:off x="1997439" y="3166389"/>
            <a:ext cx="312208" cy="524083"/>
          </a:xfrm>
          <a:prstGeom prst="rect">
            <a:avLst/>
          </a:prstGeom>
        </p:spPr>
      </p:pic>
      <p:cxnSp>
        <p:nvCxnSpPr>
          <p:cNvPr id="76" name="Gerade Verbindung mit Pfeil 75"/>
          <p:cNvCxnSpPr>
            <a:endCxn id="9" idx="1"/>
          </p:cNvCxnSpPr>
          <p:nvPr/>
        </p:nvCxnSpPr>
        <p:spPr>
          <a:xfrm flipV="1">
            <a:off x="1810905" y="2475584"/>
            <a:ext cx="4471125" cy="583674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/>
          <p:cNvCxnSpPr/>
          <p:nvPr/>
        </p:nvCxnSpPr>
        <p:spPr>
          <a:xfrm flipH="1" flipV="1">
            <a:off x="7767355" y="2744317"/>
            <a:ext cx="478504" cy="7858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/>
          <p:cNvCxnSpPr/>
          <p:nvPr/>
        </p:nvCxnSpPr>
        <p:spPr>
          <a:xfrm flipV="1">
            <a:off x="3437086" y="4020748"/>
            <a:ext cx="3560747" cy="1505196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Gerade Verbindung mit Pfeil 81"/>
          <p:cNvCxnSpPr/>
          <p:nvPr/>
        </p:nvCxnSpPr>
        <p:spPr>
          <a:xfrm>
            <a:off x="3923804" y="5844179"/>
            <a:ext cx="648072" cy="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4" name="Grafik 83"/>
          <p:cNvPicPr/>
          <p:nvPr/>
        </p:nvPicPr>
        <p:blipFill>
          <a:blip r:embed="rId1660" cstate="print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="" xmlns:wpc="http://schemas.microsoft.com/office/word/2010/wordprocessingCanvas" xmlns:cx="http://schemas.microsoft.com/office/drawing/2014/chartex" xmlns:cx1="http://schemas.microsoft.com/office/drawing/2015/9/8/chartex" xmlns:cx2="http://schemas.microsoft.com/office/drawing/2015/10/21/chartex" xmlns:cx3="http://schemas.microsoft.com/office/drawing/2016/5/9/chartex" xmlns:cx4="http://schemas.microsoft.com/office/drawing/2016/5/10/chartex" xmlns:cx5="http://schemas.microsoft.com/office/drawing/2016/5/11/chartex" xmlns:cx6="http://schemas.microsoft.com/office/drawing/2016/5/12/chartex" xmlns:cx7="http://schemas.microsoft.com/office/drawing/2016/5/13/chartex" xmlns:cx8="http://schemas.microsoft.com/office/drawing/2016/5/14/chartex" xmlns:mc="http://schemas.openxmlformats.org/markup-compatibility/2006" xmlns:aink="http://schemas.microsoft.com/office/drawing/2016/ink" xmlns:am3d="http://schemas.microsoft.com/office/drawing/2017/model3d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15="http://schemas.microsoft.com/office/word/2012/wordml" xmlns:w16cex="http://schemas.microsoft.com/office/word/2018/wordml/cex" xmlns:w16cid="http://schemas.microsoft.com/office/word/2016/wordml/cid" xmlns:w16="http://schemas.microsoft.com/office/word/2018/wordml" xmlns:w16se="http://schemas.microsoft.com/office/word/2015/wordml/symex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pic="http://schemas.openxmlformats.org/drawingml/2006/picture" xmlns:asvg="http://schemas.microsoft.com/office/drawing/2016/SVG/main" xmlns:lc="http://schemas.openxmlformats.org/drawingml/2006/lockedCanvas" r:embed="rId1249"/>
              </a:ext>
            </a:extLst>
          </a:blip>
          <a:stretch>
            <a:fillRect/>
          </a:stretch>
        </p:blipFill>
        <p:spPr>
          <a:xfrm rot="17965937">
            <a:off x="3956583" y="5885354"/>
            <a:ext cx="501350" cy="588883"/>
          </a:xfrm>
          <a:prstGeom prst="rect">
            <a:avLst/>
          </a:prstGeom>
        </p:spPr>
      </p:pic>
      <p:cxnSp>
        <p:nvCxnSpPr>
          <p:cNvPr id="85" name="Gerade Verbindung mit Pfeil 84"/>
          <p:cNvCxnSpPr/>
          <p:nvPr/>
        </p:nvCxnSpPr>
        <p:spPr>
          <a:xfrm flipV="1">
            <a:off x="3885713" y="5012273"/>
            <a:ext cx="3114562" cy="541063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6" name="Textfeld 85"/>
          <p:cNvSpPr txBox="1"/>
          <p:nvPr/>
        </p:nvSpPr>
        <p:spPr>
          <a:xfrm>
            <a:off x="1362659" y="4626498"/>
            <a:ext cx="4482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§§</a:t>
            </a:r>
            <a:endParaRPr lang="de-DE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7" name="Gerade Verbindung mit Pfeil 86"/>
          <p:cNvCxnSpPr/>
          <p:nvPr/>
        </p:nvCxnSpPr>
        <p:spPr>
          <a:xfrm>
            <a:off x="1810905" y="3139612"/>
            <a:ext cx="5137359" cy="726460"/>
          </a:xfrm>
          <a:prstGeom prst="straightConnector1">
            <a:avLst/>
          </a:prstGeom>
          <a:ln>
            <a:solidFill>
              <a:schemeClr val="bg1">
                <a:lumMod val="65000"/>
              </a:schemeClr>
            </a:solidFill>
            <a:prstDash val="dash"/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964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76</Words>
  <PresentationFormat>Bildschirmpräsentation (4:3)</PresentationFormat>
  <Paragraphs>17</Paragraphs>
  <Slides>1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Larissa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2017-10-01T16:54:20Z</dcterms:created>
  <dcterms:modified xsi:type="dcterms:W3CDTF">2021-06-16T13:05:18Z</dcterms:modified>
</cp:coreProperties>
</file>