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1628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87" d="100"/>
          <a:sy n="87" d="100"/>
        </p:scale>
        <p:origin x="3764" y="4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F86F5E-E70C-4C30-B988-94439ADBD515}" type="datetimeFigureOut">
              <a:rPr lang="de-DE" smtClean="0"/>
              <a:t>16.06.2021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789292B-8929-4EF3-890E-0510944A624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74891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89292B-8929-4EF3-890E-0510944A6243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106875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dirty="0"/>
              <a:t>Formatvorlage des Untertitelmasters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33933096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Kaufmann/Kauffrau für Büromanagement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8A2F280-2270-44CC-AFC0-E783CFB1CBA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601927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Kaufmann/Kauffrau für Büromanagement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8A2F280-2270-44CC-AFC0-E783CFB1CBA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033468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8A2F280-2270-44CC-AFC0-E783CFB1CBA8}" type="slidenum">
              <a:rPr lang="de-DE" smtClean="0"/>
              <a:t>‹Nr.›</a:t>
            </a:fld>
            <a:endParaRPr lang="de-DE"/>
          </a:p>
        </p:txBody>
      </p:sp>
      <p:sp>
        <p:nvSpPr>
          <p:cNvPr id="7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Kaufmann/Kauffrau für Büromanagement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8436409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Kaufmann/Kauffrau für Büromanagement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8A2F280-2270-44CC-AFC0-E783CFB1CBA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731447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Kaufmann/Kauffrau für Büromanagement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8A2F280-2270-44CC-AFC0-E783CFB1CBA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685934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Kaufmann/Kauffrau für Büromanagement</a:t>
            </a:r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8A2F280-2270-44CC-AFC0-E783CFB1CBA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375628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Kaufmann/Kauffrau für Büromanagement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8A2F280-2270-44CC-AFC0-E783CFB1CBA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2950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Kaufmann/Kauffrau für Büromanagement</a:t>
            </a:r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8A2F280-2270-44CC-AFC0-E783CFB1CBA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5296269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Kaufmann/Kauffrau für Büromanagement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8A2F280-2270-44CC-AFC0-E783CFB1CBA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655816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Kaufmann/Kauffrau für Büromanagement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8A2F280-2270-44CC-AFC0-E783CFB1CBA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482575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ußzeilenplatzhalter 6"/>
          <p:cNvSpPr txBox="1">
            <a:spLocks/>
          </p:cNvSpPr>
          <p:nvPr userDrawn="1"/>
        </p:nvSpPr>
        <p:spPr>
          <a:xfrm>
            <a:off x="251520" y="6453336"/>
            <a:ext cx="85689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l" defTabSz="914400" rtl="0" eaLnBrk="1" latinLnBrk="0" hangingPunct="1">
              <a:defRPr sz="1000" kern="1200">
                <a:solidFill>
                  <a:srgbClr val="C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tabLst>
                <a:tab pos="3048000" algn="l"/>
              </a:tabLst>
            </a:pPr>
            <a:r>
              <a:rPr lang="de-DE" sz="900" dirty="0" smtClean="0"/>
              <a:t>Stand: 2021      	Kaufmann/Kauffrau für Büromanagement</a:t>
            </a:r>
            <a:endParaRPr lang="de-DE" sz="900" dirty="0"/>
          </a:p>
        </p:txBody>
      </p:sp>
    </p:spTree>
    <p:extLst>
      <p:ext uri="{BB962C8B-B14F-4D97-AF65-F5344CB8AC3E}">
        <p14:creationId xmlns:p14="http://schemas.microsoft.com/office/powerpoint/2010/main" val="1832396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255" Type="http://schemas.openxmlformats.org/officeDocument/2006/relationships/image" Target="../media/image7.png"/><Relationship Id="rId231" Type="http://schemas.openxmlformats.org/officeDocument/2006/relationships/image" Target="../../word/media/image228.svg"/><Relationship Id="rId39" Type="http://schemas.openxmlformats.org/officeDocument/2006/relationships/image" Target="../../word/media/image36.svg"/><Relationship Id="rId1640" Type="http://schemas.openxmlformats.org/officeDocument/2006/relationships/image" Target="../media/image16.png"/><Relationship Id="rId3" Type="http://schemas.openxmlformats.org/officeDocument/2006/relationships/image" Target="../media/image1.png"/><Relationship Id="rId1250" Type="http://schemas.openxmlformats.org/officeDocument/2006/relationships/image" Target="../media/image2.png"/><Relationship Id="rId89" Type="http://schemas.openxmlformats.org/officeDocument/2006/relationships/image" Target="../../word/media/image86.svg"/><Relationship Id="rId1284" Type="http://schemas.openxmlformats.org/officeDocument/2006/relationships/image" Target="../media/image10.png"/><Relationship Id="rId1301" Type="http://schemas.openxmlformats.org/officeDocument/2006/relationships/image" Target="../../word/media/image1298.svg"/><Relationship Id="rId1254" Type="http://schemas.openxmlformats.org/officeDocument/2006/relationships/image" Target="../media/image6.png"/><Relationship Id="rId1283" Type="http://schemas.openxmlformats.org/officeDocument/2006/relationships/image" Target="../media/image9.png"/><Relationship Id="rId603" Type="http://schemas.openxmlformats.org/officeDocument/2006/relationships/image" Target="../../word/media/image600.svg"/><Relationship Id="rId2" Type="http://schemas.openxmlformats.org/officeDocument/2006/relationships/notesSlide" Target="../notesSlides/notesSlide1.xml"/><Relationship Id="rId1253" Type="http://schemas.openxmlformats.org/officeDocument/2006/relationships/image" Target="../media/image5.png"/><Relationship Id="rId771" Type="http://schemas.openxmlformats.org/officeDocument/2006/relationships/image" Target="../../word/media/image768.svg"/><Relationship Id="rId1287" Type="http://schemas.openxmlformats.org/officeDocument/2006/relationships/image" Target="../media/image13.png"/><Relationship Id="rId1" Type="http://schemas.openxmlformats.org/officeDocument/2006/relationships/slideLayout" Target="../slideLayouts/slideLayout1.xml"/><Relationship Id="rId1249" Type="http://schemas.openxmlformats.org/officeDocument/2006/relationships/image" Target="../../word/media/image1246.svg"/><Relationship Id="rId45" Type="http://schemas.openxmlformats.org/officeDocument/2006/relationships/image" Target="../../word/media/image42.svg"/><Relationship Id="rId1282" Type="http://schemas.openxmlformats.org/officeDocument/2006/relationships/image" Target="../media/image8.png"/><Relationship Id="rId1639" Type="http://schemas.openxmlformats.org/officeDocument/2006/relationships/image" Target="../media/image15.png"/><Relationship Id="rId1139" Type="http://schemas.openxmlformats.org/officeDocument/2006/relationships/image" Target="../../word/media/image1136.svg"/><Relationship Id="rId57" Type="http://schemas.openxmlformats.org/officeDocument/2006/relationships/image" Target="../../word/media/image54.svg"/><Relationship Id="rId1252" Type="http://schemas.openxmlformats.org/officeDocument/2006/relationships/image" Target="../media/image4.png"/><Relationship Id="rId1163" Type="http://schemas.openxmlformats.org/officeDocument/2006/relationships/image" Target="../../word/media/image1160.svg"/><Relationship Id="rId1286" Type="http://schemas.openxmlformats.org/officeDocument/2006/relationships/image" Target="../media/image12.png"/><Relationship Id="rId1638" Type="http://schemas.openxmlformats.org/officeDocument/2006/relationships/image" Target="../media/image14.png"/><Relationship Id="rId601" Type="http://schemas.openxmlformats.org/officeDocument/2006/relationships/image" Target="../../word/media/image598.svg"/><Relationship Id="rId1133" Type="http://schemas.openxmlformats.org/officeDocument/2006/relationships/image" Target="../../word/media/image1130.svg"/><Relationship Id="rId1281" Type="http://schemas.openxmlformats.org/officeDocument/2006/relationships/image" Target="../../word/media/image1278.svg"/><Relationship Id="rId605" Type="http://schemas.openxmlformats.org/officeDocument/2006/relationships/image" Target="../../word/media/image602.svg"/><Relationship Id="rId1641" Type="http://schemas.openxmlformats.org/officeDocument/2006/relationships/image" Target="../media/image17.png"/><Relationship Id="rId1251" Type="http://schemas.openxmlformats.org/officeDocument/2006/relationships/image" Target="../media/image3.png"/><Relationship Id="rId1285" Type="http://schemas.openxmlformats.org/officeDocument/2006/relationships/image" Target="../media/image11.png"/><Relationship Id="rId1637" Type="http://schemas.openxmlformats.org/officeDocument/2006/relationships/image" Target="NULL"/><Relationship Id="rId609" Type="http://schemas.openxmlformats.org/officeDocument/2006/relationships/image" Target="../../word/media/image606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AutoShape 4" descr="Bildergebnis für buchungsstempel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67" name="Textfeld 66"/>
          <p:cNvSpPr txBox="1"/>
          <p:nvPr/>
        </p:nvSpPr>
        <p:spPr>
          <a:xfrm>
            <a:off x="71105" y="128290"/>
            <a:ext cx="890159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b="1" dirty="0" err="1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Advance</a:t>
            </a:r>
            <a:r>
              <a:rPr lang="de-DE" sz="16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600" b="1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Organizer: Lernfeld </a:t>
            </a:r>
            <a:r>
              <a:rPr lang="de-DE" sz="16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8 </a:t>
            </a:r>
            <a:r>
              <a:rPr lang="de-DE" sz="16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– </a:t>
            </a:r>
            <a:r>
              <a:rPr lang="de-DE" sz="16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Personalwirtschaftliche Aufgaben wahrnehmen</a:t>
            </a:r>
            <a:endParaRPr lang="de-DE" sz="16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8" name="Textfeld 77"/>
          <p:cNvSpPr txBox="1"/>
          <p:nvPr/>
        </p:nvSpPr>
        <p:spPr>
          <a:xfrm>
            <a:off x="5148064" y="544370"/>
            <a:ext cx="388843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05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„Die </a:t>
            </a:r>
            <a:r>
              <a:rPr lang="de-DE" sz="105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Schülerinnen und Schüler besitzen die Kompetenz, bei der Beschaffung, Verwaltung und Entwicklung von Personal sowie bei der Beendigung von Arbeitsverhältnissen mitzuwirken</a:t>
            </a:r>
            <a:r>
              <a:rPr lang="de-DE" sz="105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.“</a:t>
            </a:r>
            <a:endParaRPr lang="de-DE" sz="1050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4" name="Rechteck 83"/>
          <p:cNvSpPr/>
          <p:nvPr/>
        </p:nvSpPr>
        <p:spPr>
          <a:xfrm>
            <a:off x="220395" y="1131709"/>
            <a:ext cx="2008928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000" b="1" dirty="0">
                <a:latin typeface="Arial" panose="020B0604020202020204" pitchFamily="34" charset="0"/>
                <a:cs typeface="Arial" panose="020B0604020202020204" pitchFamily="34" charset="0"/>
              </a:rPr>
              <a:t>Personalbestand analysieren</a:t>
            </a:r>
            <a:endParaRPr lang="de-DE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6" name="Grafik 85"/>
          <p:cNvPicPr/>
          <p:nvPr/>
        </p:nvPicPr>
        <p:blipFill>
          <a:blip r:embed="rId3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wpc="http://schemas.microsoft.com/office/word/2010/wordprocessingCanvas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mc="http://schemas.openxmlformats.org/markup-compatibility/2006" xmlns:aink="http://schemas.microsoft.com/office/drawing/2016/ink" xmlns:am3d="http://schemas.microsoft.com/office/drawing/2017/model3d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cex="http://schemas.microsoft.com/office/word/2018/wordml/cex" xmlns:w16cid="http://schemas.microsoft.com/office/word/2016/wordml/cid" xmlns:w16="http://schemas.microsoft.com/office/word/2018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pic="http://schemas.openxmlformats.org/drawingml/2006/picture" xmlns:asvg="http://schemas.microsoft.com/office/drawing/2016/SVG/main" xmlns:lc="http://schemas.openxmlformats.org/drawingml/2006/lockedCanvas" r:embed="rId1249"/>
              </a:ext>
            </a:extLst>
          </a:blip>
          <a:stretch>
            <a:fillRect/>
          </a:stretch>
        </p:blipFill>
        <p:spPr>
          <a:xfrm rot="9154888">
            <a:off x="4769357" y="1186084"/>
            <a:ext cx="251972" cy="347608"/>
          </a:xfrm>
          <a:prstGeom prst="rect">
            <a:avLst/>
          </a:prstGeom>
        </p:spPr>
      </p:pic>
      <p:sp>
        <p:nvSpPr>
          <p:cNvPr id="87" name="Rechteck 86"/>
          <p:cNvSpPr/>
          <p:nvPr/>
        </p:nvSpPr>
        <p:spPr>
          <a:xfrm>
            <a:off x="0" y="923374"/>
            <a:ext cx="2672526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900" i="1" dirty="0">
                <a:latin typeface="Arial" panose="020B0604020202020204" pitchFamily="34" charset="0"/>
                <a:cs typeface="Arial" panose="020B0604020202020204" pitchFamily="34" charset="0"/>
              </a:rPr>
              <a:t>Demografie, außenwirtschaftliche Entwicklungen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1" name="Textfeld 100"/>
          <p:cNvSpPr txBox="1"/>
          <p:nvPr/>
        </p:nvSpPr>
        <p:spPr>
          <a:xfrm>
            <a:off x="4138048" y="2353336"/>
            <a:ext cx="44824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§§</a:t>
            </a:r>
            <a:endParaRPr lang="de-DE" sz="1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22" name="Grafik 121"/>
          <p:cNvPicPr/>
          <p:nvPr/>
        </p:nvPicPr>
        <p:blipFill>
          <a:blip r:embed="rId3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wpc="http://schemas.microsoft.com/office/word/2010/wordprocessingCanvas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mc="http://schemas.openxmlformats.org/markup-compatibility/2006" xmlns:aink="http://schemas.microsoft.com/office/drawing/2016/ink" xmlns:am3d="http://schemas.microsoft.com/office/drawing/2017/model3d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cex="http://schemas.microsoft.com/office/word/2018/wordml/cex" xmlns:w16cid="http://schemas.microsoft.com/office/word/2016/wordml/cid" xmlns:w16="http://schemas.microsoft.com/office/word/2018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pic="http://schemas.openxmlformats.org/drawingml/2006/picture" xmlns:asvg="http://schemas.microsoft.com/office/drawing/2016/SVG/main" xmlns:lc="http://schemas.openxmlformats.org/drawingml/2006/lockedCanvas" r:embed="rId1249"/>
              </a:ext>
            </a:extLst>
          </a:blip>
          <a:stretch>
            <a:fillRect/>
          </a:stretch>
        </p:blipFill>
        <p:spPr>
          <a:xfrm rot="7834602">
            <a:off x="2706627" y="854505"/>
            <a:ext cx="251972" cy="347608"/>
          </a:xfrm>
          <a:prstGeom prst="rect">
            <a:avLst/>
          </a:prstGeom>
        </p:spPr>
      </p:pic>
      <p:sp>
        <p:nvSpPr>
          <p:cNvPr id="2" name="Rechteck 1"/>
          <p:cNvSpPr/>
          <p:nvPr/>
        </p:nvSpPr>
        <p:spPr>
          <a:xfrm>
            <a:off x="604965" y="732734"/>
            <a:ext cx="1178528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900" i="1" dirty="0">
                <a:latin typeface="Arial" panose="020B0604020202020204" pitchFamily="34" charset="0"/>
                <a:ea typeface="Times New Roman" panose="02020603050405020304" pitchFamily="18" charset="0"/>
              </a:rPr>
              <a:t>Inklusion, Migration</a:t>
            </a:r>
            <a:endParaRPr lang="de-DE" sz="900" dirty="0"/>
          </a:p>
        </p:txBody>
      </p:sp>
      <p:sp>
        <p:nvSpPr>
          <p:cNvPr id="3" name="Rechteck 2"/>
          <p:cNvSpPr/>
          <p:nvPr/>
        </p:nvSpPr>
        <p:spPr>
          <a:xfrm>
            <a:off x="2912481" y="1149881"/>
            <a:ext cx="1824538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1000" b="1" dirty="0">
                <a:latin typeface="Arial" panose="020B0604020202020204" pitchFamily="34" charset="0"/>
                <a:ea typeface="Times New Roman" panose="02020603050405020304" pitchFamily="18" charset="0"/>
              </a:rPr>
              <a:t>Personalbedarf bestimmen</a:t>
            </a:r>
            <a:endParaRPr lang="de-DE" sz="1000" dirty="0"/>
          </a:p>
        </p:txBody>
      </p:sp>
      <p:sp>
        <p:nvSpPr>
          <p:cNvPr id="4" name="Rechteck 3"/>
          <p:cNvSpPr/>
          <p:nvPr/>
        </p:nvSpPr>
        <p:spPr>
          <a:xfrm>
            <a:off x="5004683" y="1354269"/>
            <a:ext cx="279005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000" b="1" dirty="0">
                <a:latin typeface="Arial" panose="020B0604020202020204" pitchFamily="34" charset="0"/>
                <a:ea typeface="Times New Roman" panose="02020603050405020304" pitchFamily="18" charset="0"/>
              </a:rPr>
              <a:t>Arbeitszeit- und Entgeltmodelle erkunden</a:t>
            </a:r>
            <a:endParaRPr lang="de-DE" sz="1000" dirty="0"/>
          </a:p>
        </p:txBody>
      </p:sp>
      <p:sp>
        <p:nvSpPr>
          <p:cNvPr id="5" name="Rechteck 4"/>
          <p:cNvSpPr/>
          <p:nvPr/>
        </p:nvSpPr>
        <p:spPr>
          <a:xfrm>
            <a:off x="6453815" y="2041414"/>
            <a:ext cx="2718048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000" b="1" dirty="0">
                <a:latin typeface="Arial" panose="020B0604020202020204" pitchFamily="34" charset="0"/>
                <a:ea typeface="Times New Roman" panose="02020603050405020304" pitchFamily="18" charset="0"/>
              </a:rPr>
              <a:t>Wege der Personalbeschaffung aufzeigen</a:t>
            </a:r>
            <a:endParaRPr lang="de-DE" sz="1000" dirty="0"/>
          </a:p>
        </p:txBody>
      </p:sp>
      <p:sp>
        <p:nvSpPr>
          <p:cNvPr id="6" name="Rechteck 5"/>
          <p:cNvSpPr/>
          <p:nvPr/>
        </p:nvSpPr>
        <p:spPr>
          <a:xfrm>
            <a:off x="7236296" y="1834668"/>
            <a:ext cx="857927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900" i="1" dirty="0">
                <a:latin typeface="Arial" panose="020B0604020202020204" pitchFamily="34" charset="0"/>
                <a:ea typeface="Times New Roman" panose="02020603050405020304" pitchFamily="18" charset="0"/>
              </a:rPr>
              <a:t>intern, extern</a:t>
            </a:r>
            <a:endParaRPr lang="de-DE" sz="900" dirty="0"/>
          </a:p>
        </p:txBody>
      </p:sp>
      <p:sp>
        <p:nvSpPr>
          <p:cNvPr id="7" name="Rechteck 6"/>
          <p:cNvSpPr/>
          <p:nvPr/>
        </p:nvSpPr>
        <p:spPr>
          <a:xfrm>
            <a:off x="7147837" y="2865574"/>
            <a:ext cx="141427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000" b="1" dirty="0">
                <a:latin typeface="Arial" panose="020B0604020202020204" pitchFamily="34" charset="0"/>
                <a:ea typeface="Times New Roman" panose="02020603050405020304" pitchFamily="18" charset="0"/>
              </a:rPr>
              <a:t>Stellenanzeigen formulieren</a:t>
            </a:r>
            <a:endParaRPr lang="de-DE" sz="1000" dirty="0"/>
          </a:p>
        </p:txBody>
      </p:sp>
      <p:sp>
        <p:nvSpPr>
          <p:cNvPr id="68" name="Textfeld 67"/>
          <p:cNvSpPr txBox="1"/>
          <p:nvPr/>
        </p:nvSpPr>
        <p:spPr>
          <a:xfrm>
            <a:off x="8185356" y="2818391"/>
            <a:ext cx="44824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§§</a:t>
            </a:r>
            <a:endParaRPr lang="de-DE" sz="1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Rechteck 7"/>
          <p:cNvSpPr/>
          <p:nvPr/>
        </p:nvSpPr>
        <p:spPr>
          <a:xfrm>
            <a:off x="6489557" y="3722176"/>
            <a:ext cx="264604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000" b="1" dirty="0">
                <a:latin typeface="Arial" panose="020B0604020202020204" pitchFamily="34" charset="0"/>
                <a:ea typeface="Times New Roman" panose="02020603050405020304" pitchFamily="18" charset="0"/>
              </a:rPr>
              <a:t>Ablauf des Auswahl- und </a:t>
            </a:r>
            <a:r>
              <a:rPr lang="de-DE" sz="1000" b="1" dirty="0" smtClean="0">
                <a:latin typeface="Arial" panose="020B0604020202020204" pitchFamily="34" charset="0"/>
                <a:ea typeface="Times New Roman" panose="02020603050405020304" pitchFamily="18" charset="0"/>
              </a:rPr>
              <a:t>Einstellungs-verfahrens </a:t>
            </a:r>
            <a:r>
              <a:rPr lang="de-DE" sz="1000" b="1" dirty="0">
                <a:latin typeface="Arial" panose="020B0604020202020204" pitchFamily="34" charset="0"/>
                <a:ea typeface="Times New Roman" panose="02020603050405020304" pitchFamily="18" charset="0"/>
              </a:rPr>
              <a:t>organisieren</a:t>
            </a:r>
            <a:endParaRPr lang="de-DE" sz="1000" dirty="0"/>
          </a:p>
        </p:txBody>
      </p:sp>
      <p:sp>
        <p:nvSpPr>
          <p:cNvPr id="9" name="Rechteck 8"/>
          <p:cNvSpPr/>
          <p:nvPr/>
        </p:nvSpPr>
        <p:spPr>
          <a:xfrm>
            <a:off x="6941209" y="3529441"/>
            <a:ext cx="1396536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900" i="1" dirty="0">
                <a:latin typeface="Arial" panose="020B0604020202020204" pitchFamily="34" charset="0"/>
                <a:ea typeface="Times New Roman" panose="02020603050405020304" pitchFamily="18" charset="0"/>
              </a:rPr>
              <a:t>Betriebsrat, Personalrat</a:t>
            </a:r>
            <a:endParaRPr lang="de-DE" sz="900" dirty="0"/>
          </a:p>
        </p:txBody>
      </p:sp>
      <p:sp>
        <p:nvSpPr>
          <p:cNvPr id="10" name="Rechteck 9"/>
          <p:cNvSpPr/>
          <p:nvPr/>
        </p:nvSpPr>
        <p:spPr>
          <a:xfrm>
            <a:off x="6771267" y="4648796"/>
            <a:ext cx="167369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000" b="1" dirty="0">
                <a:latin typeface="Arial" panose="020B0604020202020204" pitchFamily="34" charset="0"/>
                <a:ea typeface="Times New Roman" panose="02020603050405020304" pitchFamily="18" charset="0"/>
              </a:rPr>
              <a:t>Auswahlverfahren durchführen</a:t>
            </a:r>
            <a:endParaRPr lang="de-DE" sz="1000" dirty="0"/>
          </a:p>
        </p:txBody>
      </p:sp>
      <p:sp>
        <p:nvSpPr>
          <p:cNvPr id="11" name="Rechteck 10"/>
          <p:cNvSpPr/>
          <p:nvPr/>
        </p:nvSpPr>
        <p:spPr>
          <a:xfrm>
            <a:off x="6489557" y="5637381"/>
            <a:ext cx="191225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000" b="1" dirty="0">
                <a:latin typeface="Arial" panose="020B0604020202020204" pitchFamily="34" charset="0"/>
                <a:ea typeface="Times New Roman" panose="02020603050405020304" pitchFamily="18" charset="0"/>
              </a:rPr>
              <a:t>Bei der </a:t>
            </a:r>
            <a:r>
              <a:rPr lang="de-DE" sz="1000" b="1" dirty="0" smtClean="0">
                <a:latin typeface="Arial" panose="020B0604020202020204" pitchFamily="34" charset="0"/>
                <a:ea typeface="Times New Roman" panose="02020603050405020304" pitchFamily="18" charset="0"/>
              </a:rPr>
              <a:t>Erstellung von </a:t>
            </a:r>
            <a:r>
              <a:rPr lang="de-DE" sz="1000" b="1" dirty="0">
                <a:latin typeface="Arial" panose="020B0604020202020204" pitchFamily="34" charset="0"/>
                <a:ea typeface="Times New Roman" panose="02020603050405020304" pitchFamily="18" charset="0"/>
              </a:rPr>
              <a:t>Arbeitsverträgen mitwirken</a:t>
            </a:r>
            <a:endParaRPr lang="de-DE" sz="1000" dirty="0"/>
          </a:p>
        </p:txBody>
      </p:sp>
      <p:sp>
        <p:nvSpPr>
          <p:cNvPr id="12" name="Rechteck 11"/>
          <p:cNvSpPr/>
          <p:nvPr/>
        </p:nvSpPr>
        <p:spPr>
          <a:xfrm>
            <a:off x="6131681" y="5438111"/>
            <a:ext cx="2646040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900" i="1" dirty="0">
                <a:latin typeface="Arial" panose="020B0604020202020204" pitchFamily="34" charset="0"/>
                <a:cs typeface="Arial" panose="020B0604020202020204" pitchFamily="34" charset="0"/>
              </a:rPr>
              <a:t>Gesetze, Tarifverträge, Betriebsvereinbarungen</a:t>
            </a:r>
          </a:p>
        </p:txBody>
      </p:sp>
      <p:sp>
        <p:nvSpPr>
          <p:cNvPr id="13" name="Rechteck 12"/>
          <p:cNvSpPr/>
          <p:nvPr/>
        </p:nvSpPr>
        <p:spPr>
          <a:xfrm>
            <a:off x="4362171" y="5608978"/>
            <a:ext cx="118622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000" b="1" dirty="0">
                <a:latin typeface="Arial" panose="020B0604020202020204" pitchFamily="34" charset="0"/>
                <a:ea typeface="Times New Roman" panose="02020603050405020304" pitchFamily="18" charset="0"/>
              </a:rPr>
              <a:t>Personalakten führen</a:t>
            </a:r>
            <a:endParaRPr lang="de-DE" sz="1000" dirty="0"/>
          </a:p>
        </p:txBody>
      </p:sp>
      <p:sp>
        <p:nvSpPr>
          <p:cNvPr id="14" name="Rechteck 13"/>
          <p:cNvSpPr/>
          <p:nvPr/>
        </p:nvSpPr>
        <p:spPr>
          <a:xfrm>
            <a:off x="1301270" y="5781879"/>
            <a:ext cx="193157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000" b="1" dirty="0">
                <a:latin typeface="Arial" panose="020B0604020202020204" pitchFamily="34" charset="0"/>
                <a:ea typeface="Times New Roman" panose="02020603050405020304" pitchFamily="18" charset="0"/>
              </a:rPr>
              <a:t>Personaleinsatz planen und dokumentieren</a:t>
            </a:r>
            <a:endParaRPr lang="de-DE" sz="1000" dirty="0"/>
          </a:p>
        </p:txBody>
      </p:sp>
      <p:sp>
        <p:nvSpPr>
          <p:cNvPr id="15" name="Rechteck 14"/>
          <p:cNvSpPr/>
          <p:nvPr/>
        </p:nvSpPr>
        <p:spPr>
          <a:xfrm>
            <a:off x="771060" y="5586094"/>
            <a:ext cx="2991989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900" i="1" dirty="0">
                <a:latin typeface="Arial" panose="020B0604020202020204" pitchFamily="34" charset="0"/>
                <a:cs typeface="Arial" panose="020B0604020202020204" pitchFamily="34" charset="0"/>
              </a:rPr>
              <a:t>Probezeit, Mutterschutz, Entgeltfortzahlung, Kündigung</a:t>
            </a:r>
          </a:p>
        </p:txBody>
      </p:sp>
      <p:sp>
        <p:nvSpPr>
          <p:cNvPr id="16" name="Rechteck 15"/>
          <p:cNvSpPr/>
          <p:nvPr/>
        </p:nvSpPr>
        <p:spPr>
          <a:xfrm>
            <a:off x="2067411" y="4679720"/>
            <a:ext cx="2899048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000" b="1" dirty="0">
                <a:latin typeface="Arial" panose="020B0604020202020204" pitchFamily="34" charset="0"/>
                <a:ea typeface="Times New Roman" panose="02020603050405020304" pitchFamily="18" charset="0"/>
              </a:rPr>
              <a:t>Personalstatistiken erstellen und auswerten</a:t>
            </a:r>
            <a:endParaRPr lang="de-DE" sz="1000" dirty="0"/>
          </a:p>
        </p:txBody>
      </p:sp>
      <p:sp>
        <p:nvSpPr>
          <p:cNvPr id="77" name="Rechteck 76"/>
          <p:cNvSpPr/>
          <p:nvPr/>
        </p:nvSpPr>
        <p:spPr>
          <a:xfrm>
            <a:off x="3043206" y="5013744"/>
            <a:ext cx="1805953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Tabellenkalkulationsprogramm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Rechteck 16"/>
          <p:cNvSpPr/>
          <p:nvPr/>
        </p:nvSpPr>
        <p:spPr>
          <a:xfrm>
            <a:off x="150594" y="4217002"/>
            <a:ext cx="161454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1000" b="1" dirty="0">
                <a:latin typeface="Arial" panose="020B0604020202020204" pitchFamily="34" charset="0"/>
                <a:ea typeface="Times New Roman" panose="02020603050405020304" pitchFamily="18" charset="0"/>
              </a:rPr>
              <a:t>Nettoentgelt berechnen</a:t>
            </a:r>
            <a:endParaRPr lang="de-DE" sz="1000" dirty="0"/>
          </a:p>
        </p:txBody>
      </p:sp>
      <p:sp>
        <p:nvSpPr>
          <p:cNvPr id="18" name="Rechteck 17"/>
          <p:cNvSpPr/>
          <p:nvPr/>
        </p:nvSpPr>
        <p:spPr>
          <a:xfrm>
            <a:off x="-169" y="4004483"/>
            <a:ext cx="3224483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900" i="1" dirty="0">
                <a:latin typeface="Arial" panose="020B0604020202020204" pitchFamily="34" charset="0"/>
                <a:ea typeface="Times New Roman" panose="02020603050405020304" pitchFamily="18" charset="0"/>
              </a:rPr>
              <a:t>Entgelttarifvertrag, Betriebsvereinbarung, Arbeitsvertrag</a:t>
            </a:r>
            <a:endParaRPr lang="de-DE" sz="900" dirty="0"/>
          </a:p>
        </p:txBody>
      </p:sp>
      <p:sp>
        <p:nvSpPr>
          <p:cNvPr id="19" name="Rechteck 18"/>
          <p:cNvSpPr/>
          <p:nvPr/>
        </p:nvSpPr>
        <p:spPr>
          <a:xfrm>
            <a:off x="2915816" y="3247777"/>
            <a:ext cx="237348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000" b="1" dirty="0">
                <a:latin typeface="Arial" panose="020B0604020202020204" pitchFamily="34" charset="0"/>
                <a:ea typeface="Times New Roman" panose="02020603050405020304" pitchFamily="18" charset="0"/>
              </a:rPr>
              <a:t>Personal motivieren, binden und entwickeln</a:t>
            </a:r>
            <a:endParaRPr lang="de-DE" sz="1000" dirty="0"/>
          </a:p>
        </p:txBody>
      </p:sp>
      <p:sp>
        <p:nvSpPr>
          <p:cNvPr id="20" name="Rechteck 19"/>
          <p:cNvSpPr/>
          <p:nvPr/>
        </p:nvSpPr>
        <p:spPr>
          <a:xfrm>
            <a:off x="239742" y="2938326"/>
            <a:ext cx="2222083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1000" b="1" dirty="0">
                <a:latin typeface="Arial" panose="020B0604020202020204" pitchFamily="34" charset="0"/>
                <a:ea typeface="Times New Roman" panose="02020603050405020304" pitchFamily="18" charset="0"/>
              </a:rPr>
              <a:t>Sozialen Arbeitsschutz darstellen</a:t>
            </a:r>
            <a:endParaRPr lang="de-DE" sz="1000" dirty="0"/>
          </a:p>
        </p:txBody>
      </p:sp>
      <p:sp>
        <p:nvSpPr>
          <p:cNvPr id="21" name="Rechteck 20"/>
          <p:cNvSpPr/>
          <p:nvPr/>
        </p:nvSpPr>
        <p:spPr>
          <a:xfrm>
            <a:off x="698775" y="2753861"/>
            <a:ext cx="1184940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900" i="1" dirty="0">
                <a:latin typeface="Arial" panose="020B0604020202020204" pitchFamily="34" charset="0"/>
                <a:ea typeface="Times New Roman" panose="02020603050405020304" pitchFamily="18" charset="0"/>
              </a:rPr>
              <a:t>Mutterschutzgesetz</a:t>
            </a:r>
            <a:endParaRPr lang="de-DE" sz="900" dirty="0"/>
          </a:p>
        </p:txBody>
      </p:sp>
      <p:sp>
        <p:nvSpPr>
          <p:cNvPr id="22" name="Rechteck 21"/>
          <p:cNvSpPr/>
          <p:nvPr/>
        </p:nvSpPr>
        <p:spPr>
          <a:xfrm>
            <a:off x="2326613" y="2347551"/>
            <a:ext cx="193033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1000" b="1" dirty="0">
                <a:latin typeface="Arial" panose="020B0604020202020204" pitchFamily="34" charset="0"/>
                <a:ea typeface="Times New Roman" panose="02020603050405020304" pitchFamily="18" charset="0"/>
              </a:rPr>
              <a:t>Arbeitsverhältnisse beenden</a:t>
            </a:r>
            <a:endParaRPr lang="de-DE" sz="1000" dirty="0"/>
          </a:p>
        </p:txBody>
      </p:sp>
      <p:sp>
        <p:nvSpPr>
          <p:cNvPr id="23" name="Rechteck 22"/>
          <p:cNvSpPr/>
          <p:nvPr/>
        </p:nvSpPr>
        <p:spPr>
          <a:xfrm>
            <a:off x="2030871" y="2148549"/>
            <a:ext cx="2646040" cy="2342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900" i="1" dirty="0">
                <a:latin typeface="Arial" panose="020B0604020202020204" pitchFamily="34" charset="0"/>
                <a:cs typeface="Arial" panose="020B0604020202020204" pitchFamily="34" charset="0"/>
              </a:rPr>
              <a:t>Gesetze, Tarifverträge, Betriebsvereinbarungen</a:t>
            </a:r>
          </a:p>
        </p:txBody>
      </p:sp>
      <p:sp>
        <p:nvSpPr>
          <p:cNvPr id="24" name="Rechteck 23"/>
          <p:cNvSpPr/>
          <p:nvPr/>
        </p:nvSpPr>
        <p:spPr>
          <a:xfrm>
            <a:off x="56819" y="1982936"/>
            <a:ext cx="180209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1000" b="1" dirty="0">
                <a:latin typeface="Arial" panose="020B0604020202020204" pitchFamily="34" charset="0"/>
                <a:ea typeface="Times New Roman" panose="02020603050405020304" pitchFamily="18" charset="0"/>
              </a:rPr>
              <a:t>Arbeitszeugnisse erstellen</a:t>
            </a:r>
            <a:endParaRPr lang="de-DE" sz="1000" dirty="0"/>
          </a:p>
        </p:txBody>
      </p:sp>
      <p:pic>
        <p:nvPicPr>
          <p:cNvPr id="112" name="Grafik 111"/>
          <p:cNvPicPr>
            <a:picLocks noChangeAspect="1"/>
          </p:cNvPicPr>
          <p:nvPr/>
        </p:nvPicPr>
        <p:blipFill>
          <a:blip r:embed="rId1250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lc="http://schemas.openxmlformats.org/drawingml/2006/lockedCanvas" xmlns:asvg="http://schemas.microsoft.com/office/drawing/2016/SVG/main" xmlns:pic="http://schemas.openxmlformats.org/drawingml/2006/picture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6se="http://schemas.microsoft.com/office/word/2015/wordml/symex" xmlns:w16="http://schemas.microsoft.com/office/word/2018/wordml" xmlns:w16cid="http://schemas.microsoft.com/office/word/2016/wordml/cid" xmlns:w16cex="http://schemas.microsoft.com/office/word/2018/wordml/cex" xmlns:w15="http://schemas.microsoft.com/office/word/2012/wordml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am3d="http://schemas.microsoft.com/office/drawing/2017/model3d" xmlns:aink="http://schemas.microsoft.com/office/drawing/2016/ink" xmlns:mc="http://schemas.openxmlformats.org/markup-compatibility/2006" xmlns:cx8="http://schemas.microsoft.com/office/drawing/2016/5/14/chartex" xmlns:cx7="http://schemas.microsoft.com/office/drawing/2016/5/13/chartex" xmlns:cx6="http://schemas.microsoft.com/office/drawing/2016/5/12/chartex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:wpc="http://schemas.microsoft.com/office/word/2010/wordprocessingCanvas" xmlns="" r:embed="rId57"/>
              </a:ext>
            </a:extLst>
          </a:blip>
          <a:stretch>
            <a:fillRect/>
          </a:stretch>
        </p:blipFill>
        <p:spPr>
          <a:xfrm>
            <a:off x="999509" y="1333434"/>
            <a:ext cx="399080" cy="399080"/>
          </a:xfrm>
          <a:prstGeom prst="rect">
            <a:avLst/>
          </a:prstGeom>
        </p:spPr>
      </p:pic>
      <p:pic>
        <p:nvPicPr>
          <p:cNvPr id="126" name="Grafik 125"/>
          <p:cNvPicPr>
            <a:picLocks noChangeAspect="1"/>
          </p:cNvPicPr>
          <p:nvPr/>
        </p:nvPicPr>
        <p:blipFill>
          <a:blip r:embed="rId1251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wpc="http://schemas.microsoft.com/office/word/2010/wordprocessingCanvas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mc="http://schemas.openxmlformats.org/markup-compatibility/2006" xmlns:aink="http://schemas.microsoft.com/office/drawing/2016/ink" xmlns:am3d="http://schemas.microsoft.com/office/drawing/2017/model3d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cex="http://schemas.microsoft.com/office/word/2018/wordml/cex" xmlns:w16cid="http://schemas.microsoft.com/office/word/2016/wordml/cid" xmlns:w16="http://schemas.microsoft.com/office/word/2018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pic="http://schemas.openxmlformats.org/drawingml/2006/picture" xmlns:asvg="http://schemas.microsoft.com/office/drawing/2016/SVG/main" xmlns:lc="http://schemas.openxmlformats.org/drawingml/2006/lockedCanvas" r:embed="rId45"/>
              </a:ext>
            </a:extLst>
          </a:blip>
          <a:stretch>
            <a:fillRect/>
          </a:stretch>
        </p:blipFill>
        <p:spPr>
          <a:xfrm>
            <a:off x="3546576" y="1346415"/>
            <a:ext cx="395437" cy="395437"/>
          </a:xfrm>
          <a:prstGeom prst="rect">
            <a:avLst/>
          </a:prstGeom>
        </p:spPr>
      </p:pic>
      <p:pic>
        <p:nvPicPr>
          <p:cNvPr id="140" name="Grafik 139"/>
          <p:cNvPicPr>
            <a:picLocks noChangeAspect="1"/>
          </p:cNvPicPr>
          <p:nvPr/>
        </p:nvPicPr>
        <p:blipFill>
          <a:blip r:embed="rId1252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wpc="http://schemas.microsoft.com/office/word/2010/wordprocessingCanvas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mc="http://schemas.openxmlformats.org/markup-compatibility/2006" xmlns:aink="http://schemas.microsoft.com/office/drawing/2016/ink" xmlns:am3d="http://schemas.microsoft.com/office/drawing/2017/model3d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cex="http://schemas.microsoft.com/office/word/2018/wordml/cex" xmlns:w16cid="http://schemas.microsoft.com/office/word/2016/wordml/cid" xmlns:w16="http://schemas.microsoft.com/office/word/2018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pic="http://schemas.openxmlformats.org/drawingml/2006/picture" xmlns:asvg="http://schemas.microsoft.com/office/drawing/2016/SVG/main" xmlns:lc="http://schemas.openxmlformats.org/drawingml/2006/lockedCanvas" r:embed="rId89"/>
              </a:ext>
            </a:extLst>
          </a:blip>
          <a:stretch>
            <a:fillRect/>
          </a:stretch>
        </p:blipFill>
        <p:spPr>
          <a:xfrm>
            <a:off x="5371590" y="1541354"/>
            <a:ext cx="382320" cy="382320"/>
          </a:xfrm>
          <a:prstGeom prst="rect">
            <a:avLst/>
          </a:prstGeom>
        </p:spPr>
      </p:pic>
      <p:pic>
        <p:nvPicPr>
          <p:cNvPr id="142" name="Grafik 141" descr="Euro"/>
          <p:cNvPicPr>
            <a:picLocks noChangeAspect="1"/>
          </p:cNvPicPr>
          <p:nvPr/>
        </p:nvPicPr>
        <p:blipFill>
          <a:blip r:embed="rId1253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lc="http://schemas.openxmlformats.org/drawingml/2006/lockedCanvas" xmlns:asvg="http://schemas.microsoft.com/office/drawing/2016/SVG/main" xmlns:pic="http://schemas.openxmlformats.org/drawingml/2006/picture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6se="http://schemas.microsoft.com/office/word/2015/wordml/symex" xmlns:w16="http://schemas.microsoft.com/office/word/2018/wordml" xmlns:w16cid="http://schemas.microsoft.com/office/word/2016/wordml/cid" xmlns:w16cex="http://schemas.microsoft.com/office/word/2018/wordml/cex" xmlns:w15="http://schemas.microsoft.com/office/word/2012/wordml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am3d="http://schemas.microsoft.com/office/drawing/2017/model3d" xmlns:aink="http://schemas.microsoft.com/office/drawing/2016/ink" xmlns:mc="http://schemas.openxmlformats.org/markup-compatibility/2006" xmlns:cx8="http://schemas.microsoft.com/office/drawing/2016/5/14/chartex" xmlns:cx7="http://schemas.microsoft.com/office/drawing/2016/5/13/chartex" xmlns:cx6="http://schemas.microsoft.com/office/drawing/2016/5/12/chartex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:wpc="http://schemas.microsoft.com/office/word/2010/wordprocessingCanvas" xmlns="" r:embed="rId771"/>
              </a:ext>
            </a:extLst>
          </a:blip>
          <a:stretch>
            <a:fillRect/>
          </a:stretch>
        </p:blipFill>
        <p:spPr>
          <a:xfrm>
            <a:off x="5786465" y="1580715"/>
            <a:ext cx="303598" cy="303598"/>
          </a:xfrm>
          <a:prstGeom prst="rect">
            <a:avLst/>
          </a:prstGeom>
        </p:spPr>
      </p:pic>
      <p:pic>
        <p:nvPicPr>
          <p:cNvPr id="143" name="Grafik 142"/>
          <p:cNvPicPr>
            <a:picLocks noChangeAspect="1"/>
          </p:cNvPicPr>
          <p:nvPr/>
        </p:nvPicPr>
        <p:blipFill>
          <a:blip r:embed="rId1254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wpc="http://schemas.microsoft.com/office/word/2010/wordprocessingCanvas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mc="http://schemas.openxmlformats.org/markup-compatibility/2006" xmlns:aink="http://schemas.microsoft.com/office/drawing/2016/ink" xmlns:am3d="http://schemas.microsoft.com/office/drawing/2017/model3d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cex="http://schemas.microsoft.com/office/word/2018/wordml/cex" xmlns:w16cid="http://schemas.microsoft.com/office/word/2016/wordml/cid" xmlns:w16="http://schemas.microsoft.com/office/word/2018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pic="http://schemas.openxmlformats.org/drawingml/2006/picture" xmlns:asvg="http://schemas.microsoft.com/office/drawing/2016/SVG/main" xmlns:lc="http://schemas.openxmlformats.org/drawingml/2006/lockedCanvas" r:embed="rId1133"/>
              </a:ext>
            </a:extLst>
          </a:blip>
          <a:stretch>
            <a:fillRect/>
          </a:stretch>
        </p:blipFill>
        <p:spPr>
          <a:xfrm>
            <a:off x="6779106" y="2246017"/>
            <a:ext cx="471558" cy="471558"/>
          </a:xfrm>
          <a:prstGeom prst="rect">
            <a:avLst/>
          </a:prstGeom>
        </p:spPr>
      </p:pic>
      <p:pic>
        <p:nvPicPr>
          <p:cNvPr id="144" name="Grafik 143"/>
          <p:cNvPicPr>
            <a:picLocks noChangeAspect="1"/>
          </p:cNvPicPr>
          <p:nvPr/>
        </p:nvPicPr>
        <p:blipFill>
          <a:blip r:embed="rId1255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lc="http://schemas.openxmlformats.org/drawingml/2006/lockedCanvas" xmlns:asvg="http://schemas.microsoft.com/office/drawing/2016/SVG/main" xmlns:pic="http://schemas.openxmlformats.org/drawingml/2006/picture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6se="http://schemas.microsoft.com/office/word/2015/wordml/symex" xmlns:w16="http://schemas.microsoft.com/office/word/2018/wordml" xmlns:w16cid="http://schemas.microsoft.com/office/word/2016/wordml/cid" xmlns:w16cex="http://schemas.microsoft.com/office/word/2018/wordml/cex" xmlns:w15="http://schemas.microsoft.com/office/word/2012/wordml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am3d="http://schemas.microsoft.com/office/drawing/2017/model3d" xmlns:aink="http://schemas.microsoft.com/office/drawing/2016/ink" xmlns:mc="http://schemas.openxmlformats.org/markup-compatibility/2006" xmlns:cx8="http://schemas.microsoft.com/office/drawing/2016/5/14/chartex" xmlns:cx7="http://schemas.microsoft.com/office/drawing/2016/5/13/chartex" xmlns:cx6="http://schemas.microsoft.com/office/drawing/2016/5/12/chartex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:wpc="http://schemas.microsoft.com/office/word/2010/wordprocessingCanvas" xmlns="" r:embed="rId1281"/>
              </a:ext>
            </a:extLst>
          </a:blip>
          <a:stretch>
            <a:fillRect/>
          </a:stretch>
        </p:blipFill>
        <p:spPr>
          <a:xfrm rot="16200000">
            <a:off x="7280283" y="4125413"/>
            <a:ext cx="384976" cy="384976"/>
          </a:xfrm>
          <a:prstGeom prst="rect">
            <a:avLst/>
          </a:prstGeom>
        </p:spPr>
      </p:pic>
      <p:pic>
        <p:nvPicPr>
          <p:cNvPr id="145" name="Grafik 144"/>
          <p:cNvPicPr>
            <a:picLocks noChangeAspect="1"/>
          </p:cNvPicPr>
          <p:nvPr/>
        </p:nvPicPr>
        <p:blipFill>
          <a:blip r:embed="rId1282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wpc="http://schemas.microsoft.com/office/word/2010/wordprocessingCanvas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mc="http://schemas.openxmlformats.org/markup-compatibility/2006" xmlns:aink="http://schemas.microsoft.com/office/drawing/2016/ink" xmlns:am3d="http://schemas.microsoft.com/office/drawing/2017/model3d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cex="http://schemas.microsoft.com/office/word/2018/wordml/cex" xmlns:w16cid="http://schemas.microsoft.com/office/word/2016/wordml/cid" xmlns:w16="http://schemas.microsoft.com/office/word/2018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pic="http://schemas.openxmlformats.org/drawingml/2006/picture" xmlns:asvg="http://schemas.microsoft.com/office/drawing/2016/SVG/main" xmlns:lc="http://schemas.openxmlformats.org/drawingml/2006/lockedCanvas" r:embed="rId1163"/>
              </a:ext>
            </a:extLst>
          </a:blip>
          <a:stretch>
            <a:fillRect/>
          </a:stretch>
        </p:blipFill>
        <p:spPr>
          <a:xfrm>
            <a:off x="740968" y="3189380"/>
            <a:ext cx="471558" cy="471558"/>
          </a:xfrm>
          <a:prstGeom prst="rect">
            <a:avLst/>
          </a:prstGeom>
        </p:spPr>
      </p:pic>
      <p:pic>
        <p:nvPicPr>
          <p:cNvPr id="146" name="Grafik 145"/>
          <p:cNvPicPr>
            <a:picLocks noChangeAspect="1"/>
          </p:cNvPicPr>
          <p:nvPr/>
        </p:nvPicPr>
        <p:blipFill>
          <a:blip r:embed="rId1283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wpc="http://schemas.microsoft.com/office/word/2010/wordprocessingCanvas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mc="http://schemas.openxmlformats.org/markup-compatibility/2006" xmlns:aink="http://schemas.microsoft.com/office/drawing/2016/ink" xmlns:am3d="http://schemas.microsoft.com/office/drawing/2017/model3d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cex="http://schemas.microsoft.com/office/word/2018/wordml/cex" xmlns:w16cid="http://schemas.microsoft.com/office/word/2016/wordml/cid" xmlns:w16="http://schemas.microsoft.com/office/word/2018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pic="http://schemas.openxmlformats.org/drawingml/2006/picture" xmlns:asvg="http://schemas.microsoft.com/office/drawing/2016/SVG/main" xmlns:lc="http://schemas.openxmlformats.org/drawingml/2006/lockedCanvas" r:embed="rId603"/>
              </a:ext>
            </a:extLst>
          </a:blip>
          <a:stretch>
            <a:fillRect/>
          </a:stretch>
        </p:blipFill>
        <p:spPr>
          <a:xfrm>
            <a:off x="7152543" y="6031613"/>
            <a:ext cx="338929" cy="338929"/>
          </a:xfrm>
          <a:prstGeom prst="rect">
            <a:avLst/>
          </a:prstGeom>
        </p:spPr>
      </p:pic>
      <p:sp>
        <p:nvSpPr>
          <p:cNvPr id="147" name="Textfeld 146"/>
          <p:cNvSpPr txBox="1"/>
          <p:nvPr/>
        </p:nvSpPr>
        <p:spPr>
          <a:xfrm>
            <a:off x="5257147" y="5681265"/>
            <a:ext cx="44824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§§</a:t>
            </a:r>
            <a:endParaRPr lang="de-DE" sz="1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8" name="Textfeld 147"/>
          <p:cNvSpPr txBox="1"/>
          <p:nvPr/>
        </p:nvSpPr>
        <p:spPr>
          <a:xfrm>
            <a:off x="7767030" y="4796721"/>
            <a:ext cx="44824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§§</a:t>
            </a:r>
            <a:endParaRPr lang="de-DE" sz="1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49" name="Grafik 148"/>
          <p:cNvPicPr>
            <a:picLocks noChangeAspect="1"/>
          </p:cNvPicPr>
          <p:nvPr/>
        </p:nvPicPr>
        <p:blipFill>
          <a:blip r:embed="rId1284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wpc="http://schemas.microsoft.com/office/word/2010/wordprocessingCanvas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mc="http://schemas.openxmlformats.org/markup-compatibility/2006" xmlns:aink="http://schemas.microsoft.com/office/drawing/2016/ink" xmlns:am3d="http://schemas.microsoft.com/office/drawing/2017/model3d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cex="http://schemas.microsoft.com/office/word/2018/wordml/cex" xmlns:w16cid="http://schemas.microsoft.com/office/word/2016/wordml/cid" xmlns:w16="http://schemas.microsoft.com/office/word/2018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pic="http://schemas.openxmlformats.org/drawingml/2006/picture" xmlns:asvg="http://schemas.microsoft.com/office/drawing/2016/SVG/main" xmlns:lc="http://schemas.openxmlformats.org/drawingml/2006/lockedCanvas" r:embed="rId231"/>
              </a:ext>
            </a:extLst>
          </a:blip>
          <a:stretch>
            <a:fillRect/>
          </a:stretch>
        </p:blipFill>
        <p:spPr>
          <a:xfrm>
            <a:off x="7153888" y="5008092"/>
            <a:ext cx="312097" cy="312097"/>
          </a:xfrm>
          <a:prstGeom prst="rect">
            <a:avLst/>
          </a:prstGeom>
        </p:spPr>
      </p:pic>
      <p:pic>
        <p:nvPicPr>
          <p:cNvPr id="150" name="Grafik 149"/>
          <p:cNvPicPr>
            <a:picLocks noChangeAspect="1"/>
          </p:cNvPicPr>
          <p:nvPr/>
        </p:nvPicPr>
        <p:blipFill>
          <a:blip r:embed="rId1285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wpc="http://schemas.microsoft.com/office/word/2010/wordprocessingCanvas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mc="http://schemas.openxmlformats.org/markup-compatibility/2006" xmlns:aink="http://schemas.microsoft.com/office/drawing/2016/ink" xmlns:am3d="http://schemas.microsoft.com/office/drawing/2017/model3d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cex="http://schemas.microsoft.com/office/word/2018/wordml/cex" xmlns:w16cid="http://schemas.microsoft.com/office/word/2016/wordml/cid" xmlns:w16="http://schemas.microsoft.com/office/word/2018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pic="http://schemas.openxmlformats.org/drawingml/2006/picture" xmlns:asvg="http://schemas.microsoft.com/office/drawing/2016/SVG/main" xmlns:lc="http://schemas.openxmlformats.org/drawingml/2006/lockedCanvas" r:embed="rId605"/>
              </a:ext>
            </a:extLst>
          </a:blip>
          <a:stretch>
            <a:fillRect/>
          </a:stretch>
        </p:blipFill>
        <p:spPr>
          <a:xfrm>
            <a:off x="1776036" y="6134639"/>
            <a:ext cx="430841" cy="430841"/>
          </a:xfrm>
          <a:prstGeom prst="rect">
            <a:avLst/>
          </a:prstGeom>
        </p:spPr>
      </p:pic>
      <p:pic>
        <p:nvPicPr>
          <p:cNvPr id="151" name="Grafik 150"/>
          <p:cNvPicPr>
            <a:picLocks noChangeAspect="1"/>
          </p:cNvPicPr>
          <p:nvPr/>
        </p:nvPicPr>
        <p:blipFill>
          <a:blip r:embed="rId1286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wpc="http://schemas.microsoft.com/office/word/2010/wordprocessingCanvas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mc="http://schemas.openxmlformats.org/markup-compatibility/2006" xmlns:aink="http://schemas.microsoft.com/office/drawing/2016/ink" xmlns:am3d="http://schemas.microsoft.com/office/drawing/2017/model3d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cex="http://schemas.microsoft.com/office/word/2018/wordml/cex" xmlns:w16cid="http://schemas.microsoft.com/office/word/2016/wordml/cid" xmlns:w16="http://schemas.microsoft.com/office/word/2018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pic="http://schemas.openxmlformats.org/drawingml/2006/picture" xmlns:asvg="http://schemas.microsoft.com/office/drawing/2016/SVG/main" xmlns:lc="http://schemas.openxmlformats.org/drawingml/2006/lockedCanvas" r:embed="rId39"/>
              </a:ext>
            </a:extLst>
          </a:blip>
          <a:stretch>
            <a:fillRect/>
          </a:stretch>
        </p:blipFill>
        <p:spPr>
          <a:xfrm>
            <a:off x="2592250" y="4896133"/>
            <a:ext cx="471558" cy="471558"/>
          </a:xfrm>
          <a:prstGeom prst="rect">
            <a:avLst/>
          </a:prstGeom>
        </p:spPr>
      </p:pic>
      <p:pic>
        <p:nvPicPr>
          <p:cNvPr id="152" name="Grafik 151" descr="Euro"/>
          <p:cNvPicPr>
            <a:picLocks noChangeAspect="1"/>
          </p:cNvPicPr>
          <p:nvPr/>
        </p:nvPicPr>
        <p:blipFill>
          <a:blip r:embed="rId1253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lc="http://schemas.openxmlformats.org/drawingml/2006/lockedCanvas" xmlns:asvg="http://schemas.microsoft.com/office/drawing/2016/SVG/main" xmlns:pic="http://schemas.openxmlformats.org/drawingml/2006/picture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6se="http://schemas.microsoft.com/office/word/2015/wordml/symex" xmlns:w16="http://schemas.microsoft.com/office/word/2018/wordml" xmlns:w16cid="http://schemas.microsoft.com/office/word/2016/wordml/cid" xmlns:w16cex="http://schemas.microsoft.com/office/word/2018/wordml/cex" xmlns:w15="http://schemas.microsoft.com/office/word/2012/wordml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am3d="http://schemas.microsoft.com/office/drawing/2017/model3d" xmlns:aink="http://schemas.microsoft.com/office/drawing/2016/ink" xmlns:mc="http://schemas.openxmlformats.org/markup-compatibility/2006" xmlns:cx8="http://schemas.microsoft.com/office/drawing/2016/5/14/chartex" xmlns:cx7="http://schemas.microsoft.com/office/drawing/2016/5/13/chartex" xmlns:cx6="http://schemas.microsoft.com/office/drawing/2016/5/12/chartex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:wpc="http://schemas.microsoft.com/office/word/2010/wordprocessingCanvas" xmlns="" r:embed="rId771"/>
              </a:ext>
            </a:extLst>
          </a:blip>
          <a:stretch>
            <a:fillRect/>
          </a:stretch>
        </p:blipFill>
        <p:spPr>
          <a:xfrm>
            <a:off x="310901" y="4494926"/>
            <a:ext cx="303598" cy="303598"/>
          </a:xfrm>
          <a:prstGeom prst="rect">
            <a:avLst/>
          </a:prstGeom>
        </p:spPr>
      </p:pic>
      <p:pic>
        <p:nvPicPr>
          <p:cNvPr id="153" name="Grafik 152"/>
          <p:cNvPicPr>
            <a:picLocks noChangeAspect="1"/>
          </p:cNvPicPr>
          <p:nvPr/>
        </p:nvPicPr>
        <p:blipFill>
          <a:blip r:embed="rId1287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wpc="http://schemas.microsoft.com/office/word/2010/wordprocessingCanvas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mc="http://schemas.openxmlformats.org/markup-compatibility/2006" xmlns:aink="http://schemas.microsoft.com/office/drawing/2016/ink" xmlns:am3d="http://schemas.microsoft.com/office/drawing/2017/model3d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cex="http://schemas.microsoft.com/office/word/2018/wordml/cex" xmlns:w16cid="http://schemas.microsoft.com/office/word/2016/wordml/cid" xmlns:w16="http://schemas.microsoft.com/office/word/2018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pic="http://schemas.openxmlformats.org/drawingml/2006/picture" xmlns:asvg="http://schemas.microsoft.com/office/drawing/2016/SVG/main" xmlns:lc="http://schemas.openxmlformats.org/drawingml/2006/lockedCanvas" r:embed="rId1637"/>
              </a:ext>
            </a:extLst>
          </a:blip>
          <a:stretch>
            <a:fillRect/>
          </a:stretch>
        </p:blipFill>
        <p:spPr>
          <a:xfrm>
            <a:off x="3740466" y="3469176"/>
            <a:ext cx="306937" cy="306937"/>
          </a:xfrm>
          <a:prstGeom prst="rect">
            <a:avLst/>
          </a:prstGeom>
        </p:spPr>
      </p:pic>
      <p:pic>
        <p:nvPicPr>
          <p:cNvPr id="154" name="Grafik 153"/>
          <p:cNvPicPr>
            <a:picLocks noChangeAspect="1"/>
          </p:cNvPicPr>
          <p:nvPr/>
        </p:nvPicPr>
        <p:blipFill>
          <a:blip r:embed="rId1638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wpc="http://schemas.microsoft.com/office/word/2010/wordprocessingCanvas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mc="http://schemas.openxmlformats.org/markup-compatibility/2006" xmlns:aink="http://schemas.microsoft.com/office/drawing/2016/ink" xmlns:am3d="http://schemas.microsoft.com/office/drawing/2017/model3d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cex="http://schemas.microsoft.com/office/word/2018/wordml/cex" xmlns:w16cid="http://schemas.microsoft.com/office/word/2016/wordml/cid" xmlns:w16="http://schemas.microsoft.com/office/word/2018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pic="http://schemas.openxmlformats.org/drawingml/2006/picture" xmlns:asvg="http://schemas.microsoft.com/office/drawing/2016/SVG/main" xmlns:lc="http://schemas.openxmlformats.org/drawingml/2006/lockedCanvas" r:embed="rId1301"/>
              </a:ext>
            </a:extLst>
          </a:blip>
          <a:stretch>
            <a:fillRect/>
          </a:stretch>
        </p:blipFill>
        <p:spPr>
          <a:xfrm>
            <a:off x="4975225" y="5979621"/>
            <a:ext cx="390921" cy="390921"/>
          </a:xfrm>
          <a:prstGeom prst="rect">
            <a:avLst/>
          </a:prstGeom>
        </p:spPr>
      </p:pic>
      <p:pic>
        <p:nvPicPr>
          <p:cNvPr id="155" name="Grafik 154"/>
          <p:cNvPicPr>
            <a:picLocks noChangeAspect="1"/>
          </p:cNvPicPr>
          <p:nvPr/>
        </p:nvPicPr>
        <p:blipFill>
          <a:blip r:embed="rId1639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wpc="http://schemas.microsoft.com/office/word/2010/wordprocessingCanvas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mc="http://schemas.openxmlformats.org/markup-compatibility/2006" xmlns:aink="http://schemas.microsoft.com/office/drawing/2016/ink" xmlns:am3d="http://schemas.microsoft.com/office/drawing/2017/model3d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cex="http://schemas.microsoft.com/office/word/2018/wordml/cex" xmlns:w16cid="http://schemas.microsoft.com/office/word/2016/wordml/cid" xmlns:w16="http://schemas.microsoft.com/office/word/2018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pic="http://schemas.openxmlformats.org/drawingml/2006/picture" xmlns:asvg="http://schemas.microsoft.com/office/drawing/2016/SVG/main" xmlns:lc="http://schemas.openxmlformats.org/drawingml/2006/lockedCanvas" r:embed="rId609"/>
              </a:ext>
            </a:extLst>
          </a:blip>
          <a:stretch>
            <a:fillRect/>
          </a:stretch>
        </p:blipFill>
        <p:spPr>
          <a:xfrm>
            <a:off x="4571237" y="5966212"/>
            <a:ext cx="356759" cy="356759"/>
          </a:xfrm>
          <a:prstGeom prst="rect">
            <a:avLst/>
          </a:prstGeom>
        </p:spPr>
      </p:pic>
      <p:pic>
        <p:nvPicPr>
          <p:cNvPr id="156" name="Grafik 155"/>
          <p:cNvPicPr>
            <a:picLocks noChangeAspect="1"/>
          </p:cNvPicPr>
          <p:nvPr/>
        </p:nvPicPr>
        <p:blipFill>
          <a:blip r:embed="rId1640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wpc="http://schemas.microsoft.com/office/word/2010/wordprocessingCanvas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mc="http://schemas.openxmlformats.org/markup-compatibility/2006" xmlns:aink="http://schemas.microsoft.com/office/drawing/2016/ink" xmlns:am3d="http://schemas.microsoft.com/office/drawing/2017/model3d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cex="http://schemas.microsoft.com/office/word/2018/wordml/cex" xmlns:w16cid="http://schemas.microsoft.com/office/word/2016/wordml/cid" xmlns:w16="http://schemas.microsoft.com/office/word/2018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pic="http://schemas.openxmlformats.org/drawingml/2006/picture" xmlns:asvg="http://schemas.microsoft.com/office/drawing/2016/SVG/main" xmlns:lc="http://schemas.openxmlformats.org/drawingml/2006/lockedCanvas" r:embed="rId1139"/>
              </a:ext>
            </a:extLst>
          </a:blip>
          <a:stretch>
            <a:fillRect/>
          </a:stretch>
        </p:blipFill>
        <p:spPr>
          <a:xfrm>
            <a:off x="1157944" y="3273030"/>
            <a:ext cx="438413" cy="438413"/>
          </a:xfrm>
          <a:prstGeom prst="rect">
            <a:avLst/>
          </a:prstGeom>
        </p:spPr>
      </p:pic>
      <p:pic>
        <p:nvPicPr>
          <p:cNvPr id="157" name="Grafik 156"/>
          <p:cNvPicPr>
            <a:picLocks noChangeAspect="1"/>
          </p:cNvPicPr>
          <p:nvPr/>
        </p:nvPicPr>
        <p:blipFill>
          <a:blip r:embed="rId1641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wpc="http://schemas.microsoft.com/office/word/2010/wordprocessingCanvas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mc="http://schemas.openxmlformats.org/markup-compatibility/2006" xmlns:aink="http://schemas.microsoft.com/office/drawing/2016/ink" xmlns:am3d="http://schemas.microsoft.com/office/drawing/2017/model3d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cex="http://schemas.microsoft.com/office/word/2018/wordml/cex" xmlns:w16cid="http://schemas.microsoft.com/office/word/2016/wordml/cid" xmlns:w16="http://schemas.microsoft.com/office/word/2018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pic="http://schemas.openxmlformats.org/drawingml/2006/picture" xmlns:asvg="http://schemas.microsoft.com/office/drawing/2016/SVG/main" xmlns:lc="http://schemas.openxmlformats.org/drawingml/2006/lockedCanvas" r:embed="rId601"/>
              </a:ext>
            </a:extLst>
          </a:blip>
          <a:stretch>
            <a:fillRect/>
          </a:stretch>
        </p:blipFill>
        <p:spPr>
          <a:xfrm>
            <a:off x="573999" y="2198917"/>
            <a:ext cx="341868" cy="341868"/>
          </a:xfrm>
          <a:prstGeom prst="rect">
            <a:avLst/>
          </a:prstGeom>
        </p:spPr>
      </p:pic>
      <p:pic>
        <p:nvPicPr>
          <p:cNvPr id="158" name="Grafik 157"/>
          <p:cNvPicPr/>
          <p:nvPr/>
        </p:nvPicPr>
        <p:blipFill>
          <a:blip r:embed="rId3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wpc="http://schemas.microsoft.com/office/word/2010/wordprocessingCanvas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mc="http://schemas.openxmlformats.org/markup-compatibility/2006" xmlns:aink="http://schemas.microsoft.com/office/drawing/2016/ink" xmlns:am3d="http://schemas.microsoft.com/office/drawing/2017/model3d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cex="http://schemas.microsoft.com/office/word/2018/wordml/cex" xmlns:w16cid="http://schemas.microsoft.com/office/word/2016/wordml/cid" xmlns:w16="http://schemas.microsoft.com/office/word/2018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pic="http://schemas.openxmlformats.org/drawingml/2006/picture" xmlns:asvg="http://schemas.microsoft.com/office/drawing/2016/SVG/main" xmlns:lc="http://schemas.openxmlformats.org/drawingml/2006/lockedCanvas" r:embed="rId1249"/>
              </a:ext>
            </a:extLst>
          </a:blip>
          <a:stretch>
            <a:fillRect/>
          </a:stretch>
        </p:blipFill>
        <p:spPr>
          <a:xfrm rot="9154888">
            <a:off x="7968877" y="1551580"/>
            <a:ext cx="251972" cy="347608"/>
          </a:xfrm>
          <a:prstGeom prst="rect">
            <a:avLst/>
          </a:prstGeom>
        </p:spPr>
      </p:pic>
      <p:pic>
        <p:nvPicPr>
          <p:cNvPr id="159" name="Grafik 158"/>
          <p:cNvPicPr/>
          <p:nvPr/>
        </p:nvPicPr>
        <p:blipFill>
          <a:blip r:embed="rId3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wpc="http://schemas.microsoft.com/office/word/2010/wordprocessingCanvas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mc="http://schemas.openxmlformats.org/markup-compatibility/2006" xmlns:aink="http://schemas.microsoft.com/office/drawing/2016/ink" xmlns:am3d="http://schemas.microsoft.com/office/drawing/2017/model3d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cex="http://schemas.microsoft.com/office/word/2018/wordml/cex" xmlns:w16cid="http://schemas.microsoft.com/office/word/2016/wordml/cid" xmlns:w16="http://schemas.microsoft.com/office/word/2018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pic="http://schemas.openxmlformats.org/drawingml/2006/picture" xmlns:asvg="http://schemas.microsoft.com/office/drawing/2016/SVG/main" xmlns:lc="http://schemas.openxmlformats.org/drawingml/2006/lockedCanvas" r:embed="rId1249"/>
              </a:ext>
            </a:extLst>
          </a:blip>
          <a:stretch>
            <a:fillRect/>
          </a:stretch>
        </p:blipFill>
        <p:spPr>
          <a:xfrm rot="12252939">
            <a:off x="8132786" y="2383934"/>
            <a:ext cx="251972" cy="347608"/>
          </a:xfrm>
          <a:prstGeom prst="rect">
            <a:avLst/>
          </a:prstGeom>
        </p:spPr>
      </p:pic>
      <p:pic>
        <p:nvPicPr>
          <p:cNvPr id="160" name="Grafik 159"/>
          <p:cNvPicPr/>
          <p:nvPr/>
        </p:nvPicPr>
        <p:blipFill>
          <a:blip r:embed="rId3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wpc="http://schemas.microsoft.com/office/word/2010/wordprocessingCanvas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mc="http://schemas.openxmlformats.org/markup-compatibility/2006" xmlns:aink="http://schemas.microsoft.com/office/drawing/2016/ink" xmlns:am3d="http://schemas.microsoft.com/office/drawing/2017/model3d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cex="http://schemas.microsoft.com/office/word/2018/wordml/cex" xmlns:w16cid="http://schemas.microsoft.com/office/word/2016/wordml/cid" xmlns:w16="http://schemas.microsoft.com/office/word/2018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pic="http://schemas.openxmlformats.org/drawingml/2006/picture" xmlns:asvg="http://schemas.microsoft.com/office/drawing/2016/SVG/main" xmlns:lc="http://schemas.openxmlformats.org/drawingml/2006/lockedCanvas" r:embed="rId1249"/>
              </a:ext>
            </a:extLst>
          </a:blip>
          <a:stretch>
            <a:fillRect/>
          </a:stretch>
        </p:blipFill>
        <p:spPr>
          <a:xfrm rot="12828729">
            <a:off x="8026751" y="3219793"/>
            <a:ext cx="251972" cy="347608"/>
          </a:xfrm>
          <a:prstGeom prst="rect">
            <a:avLst/>
          </a:prstGeom>
        </p:spPr>
      </p:pic>
      <p:pic>
        <p:nvPicPr>
          <p:cNvPr id="161" name="Grafik 160"/>
          <p:cNvPicPr/>
          <p:nvPr/>
        </p:nvPicPr>
        <p:blipFill>
          <a:blip r:embed="rId3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wpc="http://schemas.microsoft.com/office/word/2010/wordprocessingCanvas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mc="http://schemas.openxmlformats.org/markup-compatibility/2006" xmlns:aink="http://schemas.microsoft.com/office/drawing/2016/ink" xmlns:am3d="http://schemas.microsoft.com/office/drawing/2017/model3d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cex="http://schemas.microsoft.com/office/word/2018/wordml/cex" xmlns:w16cid="http://schemas.microsoft.com/office/word/2016/wordml/cid" xmlns:w16="http://schemas.microsoft.com/office/word/2018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pic="http://schemas.openxmlformats.org/drawingml/2006/picture" xmlns:asvg="http://schemas.microsoft.com/office/drawing/2016/SVG/main" xmlns:lc="http://schemas.openxmlformats.org/drawingml/2006/lockedCanvas" r:embed="rId1249"/>
              </a:ext>
            </a:extLst>
          </a:blip>
          <a:stretch>
            <a:fillRect/>
          </a:stretch>
        </p:blipFill>
        <p:spPr>
          <a:xfrm rot="13339337">
            <a:off x="7939158" y="4210054"/>
            <a:ext cx="251972" cy="347608"/>
          </a:xfrm>
          <a:prstGeom prst="rect">
            <a:avLst/>
          </a:prstGeom>
        </p:spPr>
      </p:pic>
      <p:pic>
        <p:nvPicPr>
          <p:cNvPr id="162" name="Grafik 161"/>
          <p:cNvPicPr/>
          <p:nvPr/>
        </p:nvPicPr>
        <p:blipFill>
          <a:blip r:embed="rId3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wpc="http://schemas.microsoft.com/office/word/2010/wordprocessingCanvas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mc="http://schemas.openxmlformats.org/markup-compatibility/2006" xmlns:aink="http://schemas.microsoft.com/office/drawing/2016/ink" xmlns:am3d="http://schemas.microsoft.com/office/drawing/2017/model3d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cex="http://schemas.microsoft.com/office/word/2018/wordml/cex" xmlns:w16cid="http://schemas.microsoft.com/office/word/2016/wordml/cid" xmlns:w16="http://schemas.microsoft.com/office/word/2018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pic="http://schemas.openxmlformats.org/drawingml/2006/picture" xmlns:asvg="http://schemas.microsoft.com/office/drawing/2016/SVG/main" xmlns:lc="http://schemas.openxmlformats.org/drawingml/2006/lockedCanvas" r:embed="rId1249"/>
              </a:ext>
            </a:extLst>
          </a:blip>
          <a:stretch>
            <a:fillRect/>
          </a:stretch>
        </p:blipFill>
        <p:spPr>
          <a:xfrm rot="14205886">
            <a:off x="7624937" y="5127998"/>
            <a:ext cx="251972" cy="347608"/>
          </a:xfrm>
          <a:prstGeom prst="rect">
            <a:avLst/>
          </a:prstGeom>
        </p:spPr>
      </p:pic>
      <p:pic>
        <p:nvPicPr>
          <p:cNvPr id="163" name="Grafik 162"/>
          <p:cNvPicPr/>
          <p:nvPr/>
        </p:nvPicPr>
        <p:blipFill>
          <a:blip r:embed="rId3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wpc="http://schemas.microsoft.com/office/word/2010/wordprocessingCanvas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mc="http://schemas.openxmlformats.org/markup-compatibility/2006" xmlns:aink="http://schemas.microsoft.com/office/drawing/2016/ink" xmlns:am3d="http://schemas.microsoft.com/office/drawing/2017/model3d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cex="http://schemas.microsoft.com/office/word/2018/wordml/cex" xmlns:w16cid="http://schemas.microsoft.com/office/word/2016/wordml/cid" xmlns:w16="http://schemas.microsoft.com/office/word/2018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pic="http://schemas.openxmlformats.org/drawingml/2006/picture" xmlns:asvg="http://schemas.microsoft.com/office/drawing/2016/SVG/main" xmlns:lc="http://schemas.openxmlformats.org/drawingml/2006/lockedCanvas" r:embed="rId1249"/>
              </a:ext>
            </a:extLst>
          </a:blip>
          <a:stretch>
            <a:fillRect/>
          </a:stretch>
        </p:blipFill>
        <p:spPr>
          <a:xfrm rot="13998433" flipH="1">
            <a:off x="5744775" y="5431005"/>
            <a:ext cx="249461" cy="364226"/>
          </a:xfrm>
          <a:prstGeom prst="rect">
            <a:avLst/>
          </a:prstGeom>
        </p:spPr>
      </p:pic>
      <p:pic>
        <p:nvPicPr>
          <p:cNvPr id="164" name="Grafik 163"/>
          <p:cNvPicPr/>
          <p:nvPr/>
        </p:nvPicPr>
        <p:blipFill>
          <a:blip r:embed="rId3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wpc="http://schemas.microsoft.com/office/word/2010/wordprocessingCanvas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mc="http://schemas.openxmlformats.org/markup-compatibility/2006" xmlns:aink="http://schemas.microsoft.com/office/drawing/2016/ink" xmlns:am3d="http://schemas.microsoft.com/office/drawing/2017/model3d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cex="http://schemas.microsoft.com/office/word/2018/wordml/cex" xmlns:w16cid="http://schemas.microsoft.com/office/word/2016/wordml/cid" xmlns:w16="http://schemas.microsoft.com/office/word/2018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pic="http://schemas.openxmlformats.org/drawingml/2006/picture" xmlns:asvg="http://schemas.microsoft.com/office/drawing/2016/SVG/main" xmlns:lc="http://schemas.openxmlformats.org/drawingml/2006/lockedCanvas" r:embed="rId1249"/>
              </a:ext>
            </a:extLst>
          </a:blip>
          <a:stretch>
            <a:fillRect/>
          </a:stretch>
        </p:blipFill>
        <p:spPr>
          <a:xfrm rot="17991137">
            <a:off x="3837747" y="5841168"/>
            <a:ext cx="245406" cy="347608"/>
          </a:xfrm>
          <a:prstGeom prst="rect">
            <a:avLst/>
          </a:prstGeom>
        </p:spPr>
      </p:pic>
      <p:pic>
        <p:nvPicPr>
          <p:cNvPr id="165" name="Grafik 164"/>
          <p:cNvPicPr/>
          <p:nvPr/>
        </p:nvPicPr>
        <p:blipFill>
          <a:blip r:embed="rId3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wpc="http://schemas.microsoft.com/office/word/2010/wordprocessingCanvas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mc="http://schemas.openxmlformats.org/markup-compatibility/2006" xmlns:aink="http://schemas.microsoft.com/office/drawing/2016/ink" xmlns:am3d="http://schemas.microsoft.com/office/drawing/2017/model3d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cex="http://schemas.microsoft.com/office/word/2018/wordml/cex" xmlns:w16cid="http://schemas.microsoft.com/office/word/2016/wordml/cid" xmlns:w16="http://schemas.microsoft.com/office/word/2018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pic="http://schemas.openxmlformats.org/drawingml/2006/picture" xmlns:asvg="http://schemas.microsoft.com/office/drawing/2016/SVG/main" xmlns:lc="http://schemas.openxmlformats.org/drawingml/2006/lockedCanvas" r:embed="rId1249"/>
              </a:ext>
            </a:extLst>
          </a:blip>
          <a:stretch>
            <a:fillRect/>
          </a:stretch>
        </p:blipFill>
        <p:spPr>
          <a:xfrm rot="680343" flipH="1">
            <a:off x="3390033" y="5247943"/>
            <a:ext cx="249461" cy="364226"/>
          </a:xfrm>
          <a:prstGeom prst="rect">
            <a:avLst/>
          </a:prstGeom>
        </p:spPr>
      </p:pic>
      <p:pic>
        <p:nvPicPr>
          <p:cNvPr id="166" name="Grafik 165"/>
          <p:cNvPicPr/>
          <p:nvPr/>
        </p:nvPicPr>
        <p:blipFill>
          <a:blip r:embed="rId3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wpc="http://schemas.microsoft.com/office/word/2010/wordprocessingCanvas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mc="http://schemas.openxmlformats.org/markup-compatibility/2006" xmlns:aink="http://schemas.microsoft.com/office/drawing/2016/ink" xmlns:am3d="http://schemas.microsoft.com/office/drawing/2017/model3d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cex="http://schemas.microsoft.com/office/word/2018/wordml/cex" xmlns:w16cid="http://schemas.microsoft.com/office/word/2016/wordml/cid" xmlns:w16="http://schemas.microsoft.com/office/word/2018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pic="http://schemas.openxmlformats.org/drawingml/2006/picture" xmlns:asvg="http://schemas.microsoft.com/office/drawing/2016/SVG/main" xmlns:lc="http://schemas.openxmlformats.org/drawingml/2006/lockedCanvas" r:embed="rId1249"/>
              </a:ext>
            </a:extLst>
          </a:blip>
          <a:stretch>
            <a:fillRect/>
          </a:stretch>
        </p:blipFill>
        <p:spPr>
          <a:xfrm rot="19512805">
            <a:off x="1698459" y="4461003"/>
            <a:ext cx="245406" cy="347608"/>
          </a:xfrm>
          <a:prstGeom prst="rect">
            <a:avLst/>
          </a:prstGeom>
        </p:spPr>
      </p:pic>
      <p:pic>
        <p:nvPicPr>
          <p:cNvPr id="167" name="Grafik 166"/>
          <p:cNvPicPr/>
          <p:nvPr/>
        </p:nvPicPr>
        <p:blipFill>
          <a:blip r:embed="rId3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wpc="http://schemas.microsoft.com/office/word/2010/wordprocessingCanvas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mc="http://schemas.openxmlformats.org/markup-compatibility/2006" xmlns:aink="http://schemas.microsoft.com/office/drawing/2016/ink" xmlns:am3d="http://schemas.microsoft.com/office/drawing/2017/model3d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cex="http://schemas.microsoft.com/office/word/2018/wordml/cex" xmlns:w16cid="http://schemas.microsoft.com/office/word/2016/wordml/cid" xmlns:w16="http://schemas.microsoft.com/office/word/2018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pic="http://schemas.openxmlformats.org/drawingml/2006/picture" xmlns:asvg="http://schemas.microsoft.com/office/drawing/2016/SVG/main" xmlns:lc="http://schemas.openxmlformats.org/drawingml/2006/lockedCanvas" r:embed="rId1249"/>
              </a:ext>
            </a:extLst>
          </a:blip>
          <a:stretch>
            <a:fillRect/>
          </a:stretch>
        </p:blipFill>
        <p:spPr>
          <a:xfrm rot="1242049" flipH="1">
            <a:off x="3099583" y="3688829"/>
            <a:ext cx="249461" cy="364226"/>
          </a:xfrm>
          <a:prstGeom prst="rect">
            <a:avLst/>
          </a:prstGeom>
        </p:spPr>
      </p:pic>
      <p:pic>
        <p:nvPicPr>
          <p:cNvPr id="168" name="Grafik 167"/>
          <p:cNvPicPr/>
          <p:nvPr/>
        </p:nvPicPr>
        <p:blipFill>
          <a:blip r:embed="rId3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wpc="http://schemas.microsoft.com/office/word/2010/wordprocessingCanvas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mc="http://schemas.openxmlformats.org/markup-compatibility/2006" xmlns:aink="http://schemas.microsoft.com/office/drawing/2016/ink" xmlns:am3d="http://schemas.microsoft.com/office/drawing/2017/model3d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cex="http://schemas.microsoft.com/office/word/2018/wordml/cex" xmlns:w16cid="http://schemas.microsoft.com/office/word/2016/wordml/cid" xmlns:w16="http://schemas.microsoft.com/office/word/2018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pic="http://schemas.openxmlformats.org/drawingml/2006/picture" xmlns:asvg="http://schemas.microsoft.com/office/drawing/2016/SVG/main" xmlns:lc="http://schemas.openxmlformats.org/drawingml/2006/lockedCanvas" r:embed="rId1249"/>
              </a:ext>
            </a:extLst>
          </a:blip>
          <a:stretch>
            <a:fillRect/>
          </a:stretch>
        </p:blipFill>
        <p:spPr>
          <a:xfrm rot="16200000" flipH="1">
            <a:off x="2576886" y="3028274"/>
            <a:ext cx="249461" cy="364226"/>
          </a:xfrm>
          <a:prstGeom prst="rect">
            <a:avLst/>
          </a:prstGeom>
        </p:spPr>
      </p:pic>
      <p:pic>
        <p:nvPicPr>
          <p:cNvPr id="169" name="Grafik 168"/>
          <p:cNvPicPr/>
          <p:nvPr/>
        </p:nvPicPr>
        <p:blipFill>
          <a:blip r:embed="rId3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wpc="http://schemas.microsoft.com/office/word/2010/wordprocessingCanvas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mc="http://schemas.openxmlformats.org/markup-compatibility/2006" xmlns:aink="http://schemas.microsoft.com/office/drawing/2016/ink" xmlns:am3d="http://schemas.microsoft.com/office/drawing/2017/model3d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cex="http://schemas.microsoft.com/office/word/2018/wordml/cex" xmlns:w16cid="http://schemas.microsoft.com/office/word/2016/wordml/cid" xmlns:w16="http://schemas.microsoft.com/office/word/2018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pic="http://schemas.openxmlformats.org/drawingml/2006/picture" xmlns:asvg="http://schemas.microsoft.com/office/drawing/2016/SVG/main" xmlns:lc="http://schemas.openxmlformats.org/drawingml/2006/lockedCanvas" r:embed="rId1249"/>
              </a:ext>
            </a:extLst>
          </a:blip>
          <a:stretch>
            <a:fillRect/>
          </a:stretch>
        </p:blipFill>
        <p:spPr>
          <a:xfrm rot="1537726" flipH="1">
            <a:off x="2194937" y="2610104"/>
            <a:ext cx="249461" cy="364226"/>
          </a:xfrm>
          <a:prstGeom prst="rect">
            <a:avLst/>
          </a:prstGeom>
        </p:spPr>
      </p:pic>
      <p:pic>
        <p:nvPicPr>
          <p:cNvPr id="170" name="Grafik 169"/>
          <p:cNvPicPr/>
          <p:nvPr/>
        </p:nvPicPr>
        <p:blipFill>
          <a:blip r:embed="rId3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wpc="http://schemas.microsoft.com/office/word/2010/wordprocessingCanvas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mc="http://schemas.openxmlformats.org/markup-compatibility/2006" xmlns:aink="http://schemas.microsoft.com/office/drawing/2016/ink" xmlns:am3d="http://schemas.microsoft.com/office/drawing/2017/model3d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cex="http://schemas.microsoft.com/office/word/2018/wordml/cex" xmlns:w16cid="http://schemas.microsoft.com/office/word/2016/wordml/cid" xmlns:w16="http://schemas.microsoft.com/office/word/2018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pic="http://schemas.openxmlformats.org/drawingml/2006/picture" xmlns:asvg="http://schemas.microsoft.com/office/drawing/2016/SVG/main" xmlns:lc="http://schemas.openxmlformats.org/drawingml/2006/lockedCanvas" r:embed="rId1249"/>
              </a:ext>
            </a:extLst>
          </a:blip>
          <a:stretch>
            <a:fillRect/>
          </a:stretch>
        </p:blipFill>
        <p:spPr>
          <a:xfrm rot="16017784" flipH="1">
            <a:off x="1867924" y="1859301"/>
            <a:ext cx="249461" cy="364226"/>
          </a:xfrm>
          <a:prstGeom prst="rect">
            <a:avLst/>
          </a:prstGeom>
        </p:spPr>
      </p:pic>
      <p:sp>
        <p:nvSpPr>
          <p:cNvPr id="171" name="Textfeld 170"/>
          <p:cNvSpPr txBox="1"/>
          <p:nvPr/>
        </p:nvSpPr>
        <p:spPr>
          <a:xfrm>
            <a:off x="1524000" y="3089527"/>
            <a:ext cx="44824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§§</a:t>
            </a:r>
            <a:endParaRPr lang="de-DE" sz="1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69" name="Gerade Verbindung mit Pfeil 68"/>
          <p:cNvCxnSpPr>
            <a:stCxn id="3" idx="1"/>
            <a:endCxn id="84" idx="3"/>
          </p:cNvCxnSpPr>
          <p:nvPr/>
        </p:nvCxnSpPr>
        <p:spPr>
          <a:xfrm flipH="1" flipV="1">
            <a:off x="2229323" y="1254820"/>
            <a:ext cx="683158" cy="18172"/>
          </a:xfrm>
          <a:prstGeom prst="straightConnector1">
            <a:avLst/>
          </a:prstGeom>
          <a:ln>
            <a:solidFill>
              <a:schemeClr val="bg1">
                <a:lumMod val="65000"/>
              </a:schemeClr>
            </a:solidFill>
            <a:prstDash val="dash"/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Gerade Verbindung mit Pfeil 74"/>
          <p:cNvCxnSpPr/>
          <p:nvPr/>
        </p:nvCxnSpPr>
        <p:spPr>
          <a:xfrm flipV="1">
            <a:off x="7665259" y="2347551"/>
            <a:ext cx="0" cy="518023"/>
          </a:xfrm>
          <a:prstGeom prst="straightConnector1">
            <a:avLst/>
          </a:prstGeom>
          <a:ln>
            <a:solidFill>
              <a:schemeClr val="bg1">
                <a:lumMod val="65000"/>
              </a:schemeClr>
            </a:solidFill>
            <a:prstDash val="dash"/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Gerade Verbindung mit Pfeil 78"/>
          <p:cNvCxnSpPr/>
          <p:nvPr/>
        </p:nvCxnSpPr>
        <p:spPr>
          <a:xfrm flipV="1">
            <a:off x="6676710" y="4161698"/>
            <a:ext cx="0" cy="1205993"/>
          </a:xfrm>
          <a:prstGeom prst="straightConnector1">
            <a:avLst/>
          </a:prstGeom>
          <a:ln>
            <a:solidFill>
              <a:schemeClr val="bg1">
                <a:lumMod val="65000"/>
              </a:schemeClr>
            </a:solidFill>
            <a:prstDash val="dash"/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Gerade Verbindung mit Pfeil 80"/>
          <p:cNvCxnSpPr/>
          <p:nvPr/>
        </p:nvCxnSpPr>
        <p:spPr>
          <a:xfrm flipV="1">
            <a:off x="7014885" y="4161698"/>
            <a:ext cx="0" cy="476199"/>
          </a:xfrm>
          <a:prstGeom prst="straightConnector1">
            <a:avLst/>
          </a:prstGeom>
          <a:ln>
            <a:solidFill>
              <a:schemeClr val="bg1">
                <a:lumMod val="65000"/>
              </a:schemeClr>
            </a:solidFill>
            <a:prstDash val="dash"/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Gerade Verbindung mit Pfeil 89"/>
          <p:cNvCxnSpPr/>
          <p:nvPr/>
        </p:nvCxnSpPr>
        <p:spPr>
          <a:xfrm>
            <a:off x="1765139" y="2206660"/>
            <a:ext cx="494249" cy="238914"/>
          </a:xfrm>
          <a:prstGeom prst="straightConnector1">
            <a:avLst/>
          </a:prstGeom>
          <a:ln>
            <a:solidFill>
              <a:schemeClr val="bg1">
                <a:lumMod val="65000"/>
              </a:schemeClr>
            </a:solidFill>
            <a:prstDash val="dash"/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29649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131</Words>
  <PresentationFormat>Bildschirmpräsentation (4:3)</PresentationFormat>
  <Paragraphs>34</Paragraphs>
  <Slides>1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Times New Roman</vt:lpstr>
      <vt:lpstr>Larissa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2017-10-01T16:54:20Z</dcterms:created>
  <dcterms:modified xsi:type="dcterms:W3CDTF">2021-06-16T13:05:37Z</dcterms:modified>
</cp:coreProperties>
</file>