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353" r:id="rId3"/>
    <p:sldId id="354" r:id="rId4"/>
    <p:sldId id="382" r:id="rId5"/>
    <p:sldId id="391" r:id="rId6"/>
    <p:sldId id="386" r:id="rId7"/>
    <p:sldId id="336" r:id="rId8"/>
    <p:sldId id="388" r:id="rId9"/>
    <p:sldId id="389" r:id="rId10"/>
    <p:sldId id="406" r:id="rId11"/>
    <p:sldId id="384" r:id="rId12"/>
    <p:sldId id="378" r:id="rId13"/>
    <p:sldId id="395" r:id="rId14"/>
    <p:sldId id="397" r:id="rId15"/>
    <p:sldId id="405" r:id="rId16"/>
    <p:sldId id="399" r:id="rId17"/>
    <p:sldId id="396" r:id="rId18"/>
    <p:sldId id="398" r:id="rId19"/>
    <p:sldId id="402" r:id="rId20"/>
    <p:sldId id="404" r:id="rId21"/>
    <p:sldId id="400" r:id="rId22"/>
    <p:sldId id="401" r:id="rId23"/>
    <p:sldId id="407" r:id="rId24"/>
    <p:sldId id="262" r:id="rId25"/>
    <p:sldId id="344" r:id="rId26"/>
    <p:sldId id="345" r:id="rId27"/>
    <p:sldId id="346" r:id="rId28"/>
    <p:sldId id="347" r:id="rId29"/>
    <p:sldId id="393" r:id="rId30"/>
    <p:sldId id="408" r:id="rId31"/>
    <p:sldId id="409" r:id="rId32"/>
    <p:sldId id="411" r:id="rId33"/>
    <p:sldId id="410" r:id="rId34"/>
    <p:sldId id="394" r:id="rId3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FEEF4"/>
    <a:srgbClr val="009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6"/>
    <p:restoredTop sz="94577"/>
  </p:normalViewPr>
  <p:slideViewPr>
    <p:cSldViewPr snapToGrid="0" snapToObjects="1">
      <p:cViewPr varScale="1">
        <p:scale>
          <a:sx n="112" d="100"/>
          <a:sy n="112"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69619-DDF6-5F44-8692-E6C1E974E813}" type="datetimeFigureOut">
              <a:rPr lang="de-DE" smtClean="0"/>
              <a:t>11.04.23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1156A-9955-0140-B595-176494B60DE7}" type="slidenum">
              <a:rPr lang="de-DE" smtClean="0"/>
              <a:t>‹Nr.›</a:t>
            </a:fld>
            <a:endParaRPr lang="de-DE"/>
          </a:p>
        </p:txBody>
      </p:sp>
    </p:spTree>
    <p:extLst>
      <p:ext uri="{BB962C8B-B14F-4D97-AF65-F5344CB8AC3E}">
        <p14:creationId xmlns:p14="http://schemas.microsoft.com/office/powerpoint/2010/main" val="38755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A1156A-9955-0140-B595-176494B60DE7}" type="slidenum">
              <a:rPr lang="de-DE" smtClean="0"/>
              <a:t>2</a:t>
            </a:fld>
            <a:endParaRPr lang="de-DE"/>
          </a:p>
        </p:txBody>
      </p:sp>
    </p:spTree>
    <p:extLst>
      <p:ext uri="{BB962C8B-B14F-4D97-AF65-F5344CB8AC3E}">
        <p14:creationId xmlns:p14="http://schemas.microsoft.com/office/powerpoint/2010/main" val="308803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1073C31-3A1E-6A4C-B9C4-59D13DC42A17}" type="slidenum">
              <a:rPr lang="de-DE"/>
              <a:pPr/>
              <a:t>9</a:t>
            </a:fld>
            <a:endParaRPr lang="de-DE"/>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a:p>
        </p:txBody>
      </p:sp>
    </p:spTree>
    <p:extLst>
      <p:ext uri="{BB962C8B-B14F-4D97-AF65-F5344CB8AC3E}">
        <p14:creationId xmlns:p14="http://schemas.microsoft.com/office/powerpoint/2010/main" val="141733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1073C31-3A1E-6A4C-B9C4-59D13DC42A17}" type="slidenum">
              <a:rPr lang="de-DE"/>
              <a:pPr/>
              <a:t>10</a:t>
            </a:fld>
            <a:endParaRPr lang="de-DE"/>
          </a:p>
        </p:txBody>
      </p:sp>
      <p:sp>
        <p:nvSpPr>
          <p:cNvPr id="399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de-DE"/>
          </a:p>
        </p:txBody>
      </p:sp>
    </p:spTree>
    <p:extLst>
      <p:ext uri="{BB962C8B-B14F-4D97-AF65-F5344CB8AC3E}">
        <p14:creationId xmlns:p14="http://schemas.microsoft.com/office/powerpoint/2010/main" val="398339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A1156A-9955-0140-B595-176494B60DE7}" type="slidenum">
              <a:rPr lang="de-DE" smtClean="0"/>
              <a:t>31</a:t>
            </a:fld>
            <a:endParaRPr lang="de-DE"/>
          </a:p>
        </p:txBody>
      </p:sp>
    </p:spTree>
    <p:extLst>
      <p:ext uri="{BB962C8B-B14F-4D97-AF65-F5344CB8AC3E}">
        <p14:creationId xmlns:p14="http://schemas.microsoft.com/office/powerpoint/2010/main" val="51087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A1156A-9955-0140-B595-176494B60DE7}" type="slidenum">
              <a:rPr lang="de-DE" smtClean="0"/>
              <a:t>32</a:t>
            </a:fld>
            <a:endParaRPr lang="de-DE"/>
          </a:p>
        </p:txBody>
      </p:sp>
    </p:spTree>
    <p:extLst>
      <p:ext uri="{BB962C8B-B14F-4D97-AF65-F5344CB8AC3E}">
        <p14:creationId xmlns:p14="http://schemas.microsoft.com/office/powerpoint/2010/main" val="282446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4A1156A-9955-0140-B595-176494B60DE7}" type="slidenum">
              <a:rPr lang="de-DE" smtClean="0"/>
              <a:t>33</a:t>
            </a:fld>
            <a:endParaRPr lang="de-DE"/>
          </a:p>
        </p:txBody>
      </p:sp>
    </p:spTree>
    <p:extLst>
      <p:ext uri="{BB962C8B-B14F-4D97-AF65-F5344CB8AC3E}">
        <p14:creationId xmlns:p14="http://schemas.microsoft.com/office/powerpoint/2010/main" val="327306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CD0E950-2917-2847-8D08-C5EA4BD13BCA}" type="datetimeFigureOut">
              <a:rPr lang="de-DE" smtClean="0"/>
              <a:t>11.04.23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395272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1CD0E950-2917-2847-8D08-C5EA4BD13BCA}" type="datetimeFigureOut">
              <a:rPr lang="de-DE" smtClean="0"/>
              <a:t>11.04.23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340007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1CD0E950-2917-2847-8D08-C5EA4BD13BCA}" type="datetimeFigureOut">
              <a:rPr lang="de-DE" smtClean="0"/>
              <a:t>11.04.23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133360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1CD0E950-2917-2847-8D08-C5EA4BD13BCA}" type="datetimeFigureOut">
              <a:rPr lang="de-DE" smtClean="0"/>
              <a:t>11.04.23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228658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1CD0E950-2917-2847-8D08-C5EA4BD13BCA}" type="datetimeFigureOut">
              <a:rPr lang="de-DE" smtClean="0"/>
              <a:t>11.04.23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212243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1CD0E950-2917-2847-8D08-C5EA4BD13BCA}" type="datetimeFigureOut">
              <a:rPr lang="de-DE" smtClean="0"/>
              <a:t>11.04.23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106181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1CD0E950-2917-2847-8D08-C5EA4BD13BCA}" type="datetimeFigureOut">
              <a:rPr lang="de-DE" smtClean="0"/>
              <a:t>11.04.23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323289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CD0E950-2917-2847-8D08-C5EA4BD13BCA}" type="datetimeFigureOut">
              <a:rPr lang="de-DE" smtClean="0"/>
              <a:t>11.04.23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17128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0E950-2917-2847-8D08-C5EA4BD13BCA}" type="datetimeFigureOut">
              <a:rPr lang="de-DE" smtClean="0"/>
              <a:t>11.04.23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40630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1CD0E950-2917-2847-8D08-C5EA4BD13BCA}" type="datetimeFigureOut">
              <a:rPr lang="de-DE" smtClean="0"/>
              <a:t>11.04.23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198676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1CD0E950-2917-2847-8D08-C5EA4BD13BCA}" type="datetimeFigureOut">
              <a:rPr lang="de-DE" smtClean="0"/>
              <a:t>11.04.23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A1BDE04F-3646-BB4A-9F43-B11335F005B9}" type="slidenum">
              <a:rPr lang="de-DE" smtClean="0"/>
              <a:t>‹Nr.›</a:t>
            </a:fld>
            <a:endParaRPr lang="de-DE"/>
          </a:p>
        </p:txBody>
      </p:sp>
    </p:spTree>
    <p:extLst>
      <p:ext uri="{BB962C8B-B14F-4D97-AF65-F5344CB8AC3E}">
        <p14:creationId xmlns:p14="http://schemas.microsoft.com/office/powerpoint/2010/main" val="284584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0E950-2917-2847-8D08-C5EA4BD13BCA}" type="datetimeFigureOut">
              <a:rPr lang="de-DE" smtClean="0"/>
              <a:t>11.04.23</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DE04F-3646-BB4A-9F43-B11335F005B9}" type="slidenum">
              <a:rPr lang="de-DE" smtClean="0"/>
              <a:t>‹Nr.›</a:t>
            </a:fld>
            <a:endParaRPr lang="de-DE"/>
          </a:p>
        </p:txBody>
      </p:sp>
    </p:spTree>
    <p:extLst>
      <p:ext uri="{BB962C8B-B14F-4D97-AF65-F5344CB8AC3E}">
        <p14:creationId xmlns:p14="http://schemas.microsoft.com/office/powerpoint/2010/main" val="392474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de.wikipedia.org/wiki/Willi_Hennig#/media/Datei:Willi_Hennig.jpg" TargetMode="Externa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19.jpeg"/><Relationship Id="rId4" Type="http://schemas.openxmlformats.org/officeDocument/2006/relationships/image" Target="../media/image30.jpg"/><Relationship Id="rId9"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4.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9.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kmk.org/fileadmin/veroeffentlichungen_beschluesse/2020/2020_06_18-BildungsstandardsAHR_Biologie.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tif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85C659DD-C9DC-D846-B300-C49D52A23A4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0180" y="1533830"/>
            <a:ext cx="6992725" cy="4056071"/>
          </a:xfrm>
          <a:prstGeom prst="rect">
            <a:avLst/>
          </a:prstGeom>
        </p:spPr>
      </p:pic>
      <p:sp>
        <p:nvSpPr>
          <p:cNvPr id="37" name="Textfeld 36">
            <a:extLst>
              <a:ext uri="{FF2B5EF4-FFF2-40B4-BE49-F238E27FC236}">
                <a16:creationId xmlns:a16="http://schemas.microsoft.com/office/drawing/2014/main" id="{0A9EC909-D9DB-0248-941C-72C82DB8B99D}"/>
              </a:ext>
            </a:extLst>
          </p:cNvPr>
          <p:cNvSpPr txBox="1"/>
          <p:nvPr/>
        </p:nvSpPr>
        <p:spPr>
          <a:xfrm>
            <a:off x="191729" y="419592"/>
            <a:ext cx="8819536" cy="5693866"/>
          </a:xfrm>
          <a:prstGeom prst="rect">
            <a:avLst/>
          </a:prstGeom>
          <a:noFill/>
        </p:spPr>
        <p:txBody>
          <a:bodyPr wrap="square" rtlCol="0">
            <a:spAutoFit/>
          </a:bodyPr>
          <a:lstStyle/>
          <a:p>
            <a:pPr algn="ctr"/>
            <a:r>
              <a:rPr lang="de-DE" dirty="0"/>
              <a:t>113. MNU-BUNDESKONGRESS</a:t>
            </a:r>
          </a:p>
          <a:p>
            <a:pPr algn="ctr"/>
            <a:r>
              <a:rPr lang="de-DE" i="1" dirty="0">
                <a:solidFill>
                  <a:srgbClr val="C00000"/>
                </a:solidFill>
              </a:rPr>
              <a:t>Workshop: </a:t>
            </a:r>
            <a:r>
              <a:rPr lang="de-DE" sz="2400" b="1" dirty="0">
                <a:solidFill>
                  <a:srgbClr val="C00000"/>
                </a:solidFill>
              </a:rPr>
              <a:t>Deszendenztheorie: Hypothesengeleitetes Arbeiten zur Rekonstruktion der Stammesgeschichte (Sek I/II)</a:t>
            </a:r>
            <a:endParaRPr lang="de-DE" sz="2400" dirty="0">
              <a:solidFill>
                <a:srgbClr val="C00000"/>
              </a:solidFill>
            </a:endParaRPr>
          </a:p>
          <a:p>
            <a:pPr algn="ctr"/>
            <a:r>
              <a:rPr lang="de-DE" dirty="0">
                <a:solidFill>
                  <a:srgbClr val="C00000"/>
                </a:solidFill>
              </a:rPr>
              <a:t> </a:t>
            </a:r>
          </a:p>
          <a:p>
            <a:pPr algn="ctr"/>
            <a:r>
              <a:rPr lang="de-DE" dirty="0"/>
              <a:t> </a:t>
            </a:r>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endParaRPr lang="de-DE" dirty="0"/>
          </a:p>
          <a:p>
            <a:pPr algn="ctr"/>
            <a:r>
              <a:rPr lang="de-DE" dirty="0"/>
              <a:t>Prof. Dr. Sven </a:t>
            </a:r>
            <a:r>
              <a:rPr lang="de-DE" dirty="0" err="1"/>
              <a:t>Gemballa</a:t>
            </a:r>
            <a:endParaRPr lang="de-DE" dirty="0"/>
          </a:p>
          <a:p>
            <a:pPr algn="ctr"/>
            <a:r>
              <a:rPr lang="de-DE" sz="1400" dirty="0"/>
              <a:t>Uhlandgymnasium Tübingen • Seminar für Aus- und Fortbildung der Lehrkräfte Tübingen</a:t>
            </a:r>
          </a:p>
          <a:p>
            <a:pPr algn="ctr"/>
            <a:r>
              <a:rPr lang="de-DE" sz="1400" dirty="0"/>
              <a:t>Zentrum für Schulqualität und Lehrerbildung Baden-Württemberg • Eberhard-Karls Universität Tübingen (FB Biologie)</a:t>
            </a:r>
          </a:p>
        </p:txBody>
      </p:sp>
      <p:pic>
        <p:nvPicPr>
          <p:cNvPr id="3" name="Grafik 2" descr="Ein Bild, das Text enthält.&#10;&#10;Automatisch generierte Beschreibung">
            <a:extLst>
              <a:ext uri="{FF2B5EF4-FFF2-40B4-BE49-F238E27FC236}">
                <a16:creationId xmlns:a16="http://schemas.microsoft.com/office/drawing/2014/main" id="{DB205568-91B2-5AFC-A385-FFA48FD5AFCD}"/>
              </a:ext>
            </a:extLst>
          </p:cNvPr>
          <p:cNvPicPr>
            <a:picLocks noChangeAspect="1"/>
          </p:cNvPicPr>
          <p:nvPr/>
        </p:nvPicPr>
        <p:blipFill>
          <a:blip r:embed="rId3"/>
          <a:stretch>
            <a:fillRect/>
          </a:stretch>
        </p:blipFill>
        <p:spPr>
          <a:xfrm>
            <a:off x="6077413" y="87120"/>
            <a:ext cx="1282390" cy="664943"/>
          </a:xfrm>
          <a:prstGeom prst="rect">
            <a:avLst/>
          </a:prstGeom>
        </p:spPr>
      </p:pic>
      <p:sp>
        <p:nvSpPr>
          <p:cNvPr id="2" name="Textfeld 1">
            <a:extLst>
              <a:ext uri="{FF2B5EF4-FFF2-40B4-BE49-F238E27FC236}">
                <a16:creationId xmlns:a16="http://schemas.microsoft.com/office/drawing/2014/main" id="{8D01613F-7B71-D511-2324-7E7AF55B9EB3}"/>
              </a:ext>
            </a:extLst>
          </p:cNvPr>
          <p:cNvSpPr txBox="1"/>
          <p:nvPr/>
        </p:nvSpPr>
        <p:spPr>
          <a:xfrm>
            <a:off x="-80266" y="6597983"/>
            <a:ext cx="9224265" cy="307777"/>
          </a:xfrm>
          <a:prstGeom prst="rect">
            <a:avLst/>
          </a:prstGeom>
          <a:noFill/>
        </p:spPr>
        <p:txBody>
          <a:bodyPr wrap="square" rtlCol="0">
            <a:spAutoFit/>
          </a:bodyPr>
          <a:lstStyle/>
          <a:p>
            <a:pPr algn="ctr"/>
            <a:r>
              <a:rPr lang="de-DE" sz="1400" dirty="0">
                <a:effectLst/>
                <a:latin typeface="+mj-lt"/>
                <a:ea typeface="Calibri" panose="020F0502020204030204" pitchFamily="34" charset="0"/>
                <a:cs typeface="Times New Roman" panose="02020603050405020304" pitchFamily="18" charset="0"/>
              </a:rPr>
              <a:t>Einzelabbildungen aus Markl 2023, Abdruck mit freundlicher Genehmigung des Klett Verlages und © </a:t>
            </a:r>
            <a:r>
              <a:rPr lang="de-DE" sz="1400" dirty="0" err="1">
                <a:effectLst/>
                <a:latin typeface="+mj-lt"/>
                <a:ea typeface="Calibri" panose="020F0502020204030204" pitchFamily="34" charset="0"/>
                <a:cs typeface="Times New Roman" panose="02020603050405020304" pitchFamily="18" charset="0"/>
              </a:rPr>
              <a:t>Descience</a:t>
            </a:r>
            <a:r>
              <a:rPr lang="de-DE" sz="1400" dirty="0">
                <a:effectLst/>
                <a:latin typeface="+mj-lt"/>
                <a:ea typeface="Calibri" panose="020F0502020204030204" pitchFamily="34" charset="0"/>
                <a:cs typeface="Times New Roman" panose="02020603050405020304" pitchFamily="18" charset="0"/>
              </a:rPr>
              <a:t> [Luzern, CH]</a:t>
            </a:r>
            <a:r>
              <a:rPr lang="de-DE" sz="1400" dirty="0">
                <a:effectLst/>
                <a:latin typeface="+mj-lt"/>
              </a:rPr>
              <a:t> </a:t>
            </a:r>
            <a:endParaRPr lang="de-DE" sz="1400" dirty="0">
              <a:latin typeface="+mj-lt"/>
            </a:endParaRPr>
          </a:p>
        </p:txBody>
      </p:sp>
    </p:spTree>
    <p:extLst>
      <p:ext uri="{BB962C8B-B14F-4D97-AF65-F5344CB8AC3E}">
        <p14:creationId xmlns:p14="http://schemas.microsoft.com/office/powerpoint/2010/main" val="104317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31" name="Gruppieren 38930">
            <a:extLst>
              <a:ext uri="{FF2B5EF4-FFF2-40B4-BE49-F238E27FC236}">
                <a16:creationId xmlns:a16="http://schemas.microsoft.com/office/drawing/2014/main" id="{900981BA-3AE3-436C-B0C9-694B485DF6B0}"/>
              </a:ext>
            </a:extLst>
          </p:cNvPr>
          <p:cNvGrpSpPr/>
          <p:nvPr/>
        </p:nvGrpSpPr>
        <p:grpSpPr>
          <a:xfrm>
            <a:off x="122279" y="4159950"/>
            <a:ext cx="8899441" cy="2501783"/>
            <a:chOff x="122279" y="4159950"/>
            <a:chExt cx="8899441" cy="2501783"/>
          </a:xfrm>
        </p:grpSpPr>
        <p:pic>
          <p:nvPicPr>
            <p:cNvPr id="6" name="Grafik 5">
              <a:extLst>
                <a:ext uri="{FF2B5EF4-FFF2-40B4-BE49-F238E27FC236}">
                  <a16:creationId xmlns:a16="http://schemas.microsoft.com/office/drawing/2014/main" id="{2BEABDF4-92BE-7F04-344A-A5A6C7C8442F}"/>
                </a:ext>
              </a:extLst>
            </p:cNvPr>
            <p:cNvPicPr>
              <a:picLocks noChangeAspect="1"/>
            </p:cNvPicPr>
            <p:nvPr/>
          </p:nvPicPr>
          <p:blipFill>
            <a:blip r:embed="rId3"/>
            <a:stretch>
              <a:fillRect/>
            </a:stretch>
          </p:blipFill>
          <p:spPr>
            <a:xfrm>
              <a:off x="122279" y="4163969"/>
              <a:ext cx="8899441" cy="2497764"/>
            </a:xfrm>
            <a:prstGeom prst="rect">
              <a:avLst/>
            </a:prstGeom>
          </p:spPr>
        </p:pic>
        <p:sp>
          <p:nvSpPr>
            <p:cNvPr id="38929" name="Textfeld 38928">
              <a:extLst>
                <a:ext uri="{FF2B5EF4-FFF2-40B4-BE49-F238E27FC236}">
                  <a16:creationId xmlns:a16="http://schemas.microsoft.com/office/drawing/2014/main" id="{9F80BA70-F4D5-57FF-224B-D6DABA6CD421}"/>
                </a:ext>
              </a:extLst>
            </p:cNvPr>
            <p:cNvSpPr txBox="1"/>
            <p:nvPr/>
          </p:nvSpPr>
          <p:spPr>
            <a:xfrm>
              <a:off x="1634759" y="4163632"/>
              <a:ext cx="263214" cy="276999"/>
            </a:xfrm>
            <a:prstGeom prst="rect">
              <a:avLst/>
            </a:prstGeom>
            <a:solidFill>
              <a:srgbClr val="DFEEF4"/>
            </a:solidFill>
          </p:spPr>
          <p:txBody>
            <a:bodyPr wrap="none" rtlCol="0">
              <a:spAutoFit/>
            </a:bodyPr>
            <a:lstStyle/>
            <a:p>
              <a:r>
                <a:rPr lang="de-DE" sz="1200" b="1" dirty="0"/>
                <a:t>2</a:t>
              </a:r>
            </a:p>
          </p:txBody>
        </p:sp>
        <p:sp>
          <p:nvSpPr>
            <p:cNvPr id="38930" name="Textfeld 38929">
              <a:extLst>
                <a:ext uri="{FF2B5EF4-FFF2-40B4-BE49-F238E27FC236}">
                  <a16:creationId xmlns:a16="http://schemas.microsoft.com/office/drawing/2014/main" id="{ACDDDC99-C37B-2201-B5FA-0497538C149E}"/>
                </a:ext>
              </a:extLst>
            </p:cNvPr>
            <p:cNvSpPr txBox="1"/>
            <p:nvPr/>
          </p:nvSpPr>
          <p:spPr>
            <a:xfrm>
              <a:off x="6247690" y="4159950"/>
              <a:ext cx="263214" cy="276999"/>
            </a:xfrm>
            <a:prstGeom prst="rect">
              <a:avLst/>
            </a:prstGeom>
            <a:solidFill>
              <a:srgbClr val="DFEEF4"/>
            </a:solidFill>
          </p:spPr>
          <p:txBody>
            <a:bodyPr wrap="none" rtlCol="0">
              <a:spAutoFit/>
            </a:bodyPr>
            <a:lstStyle/>
            <a:p>
              <a:r>
                <a:rPr lang="de-DE" sz="1200" b="1" dirty="0"/>
                <a:t>3</a:t>
              </a:r>
            </a:p>
          </p:txBody>
        </p:sp>
      </p:grpSp>
      <p:sp>
        <p:nvSpPr>
          <p:cNvPr id="38928" name="Rectangle 16"/>
          <p:cNvSpPr>
            <a:spLocks noChangeArrowheads="1"/>
          </p:cNvSpPr>
          <p:nvPr/>
        </p:nvSpPr>
        <p:spPr bwMode="auto">
          <a:xfrm>
            <a:off x="-841375" y="5826125"/>
            <a:ext cx="184150" cy="457200"/>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43" name="Textfeld 42"/>
          <p:cNvSpPr txBox="1"/>
          <p:nvPr/>
        </p:nvSpPr>
        <p:spPr>
          <a:xfrm>
            <a:off x="5821357" y="6594827"/>
            <a:ext cx="3425810" cy="307777"/>
          </a:xfrm>
          <a:prstGeom prst="rect">
            <a:avLst/>
          </a:prstGeom>
          <a:noFill/>
        </p:spPr>
        <p:txBody>
          <a:bodyPr wrap="none" rtlCol="0">
            <a:spAutoFit/>
          </a:bodyPr>
          <a:lstStyle/>
          <a:p>
            <a:r>
              <a:rPr lang="de-DE" sz="1400" i="1" dirty="0"/>
              <a:t>Markl Biologie Oberstufe; Klett Verlag 2023</a:t>
            </a:r>
          </a:p>
        </p:txBody>
      </p:sp>
      <p:pic>
        <p:nvPicPr>
          <p:cNvPr id="48" name="Grafik 47">
            <a:extLst>
              <a:ext uri="{FF2B5EF4-FFF2-40B4-BE49-F238E27FC236}">
                <a16:creationId xmlns:a16="http://schemas.microsoft.com/office/drawing/2014/main" id="{1D9303F5-D312-8719-7B18-61C6193DD28E}"/>
              </a:ext>
            </a:extLst>
          </p:cNvPr>
          <p:cNvPicPr>
            <a:picLocks noChangeAspect="1"/>
          </p:cNvPicPr>
          <p:nvPr/>
        </p:nvPicPr>
        <p:blipFill>
          <a:blip r:embed="rId4"/>
          <a:stretch>
            <a:fillRect/>
          </a:stretch>
        </p:blipFill>
        <p:spPr>
          <a:xfrm>
            <a:off x="1752764" y="624730"/>
            <a:ext cx="5616000" cy="3178123"/>
          </a:xfrm>
          <a:prstGeom prst="rect">
            <a:avLst/>
          </a:prstGeom>
        </p:spPr>
      </p:pic>
      <p:sp>
        <p:nvSpPr>
          <p:cNvPr id="49" name="Rechteck 48">
            <a:extLst>
              <a:ext uri="{FF2B5EF4-FFF2-40B4-BE49-F238E27FC236}">
                <a16:creationId xmlns:a16="http://schemas.microsoft.com/office/drawing/2014/main" id="{10D30E23-151E-623C-7EE0-79971CB0D887}"/>
              </a:ext>
            </a:extLst>
          </p:cNvPr>
          <p:cNvSpPr/>
          <p:nvPr/>
        </p:nvSpPr>
        <p:spPr>
          <a:xfrm>
            <a:off x="4750676" y="1183825"/>
            <a:ext cx="2618088" cy="388883"/>
          </a:xfrm>
          <a:prstGeom prst="rect">
            <a:avLst/>
          </a:prstGeom>
          <a:solidFill>
            <a:schemeClr val="accent1">
              <a:alpha val="48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9B3A2ABE-77AA-F6C8-5B82-8E17E254F428}"/>
              </a:ext>
            </a:extLst>
          </p:cNvPr>
          <p:cNvSpPr/>
          <p:nvPr/>
        </p:nvSpPr>
        <p:spPr>
          <a:xfrm>
            <a:off x="5402319" y="1572708"/>
            <a:ext cx="1955936" cy="914400"/>
          </a:xfrm>
          <a:prstGeom prst="rect">
            <a:avLst/>
          </a:prstGeom>
          <a:solidFill>
            <a:schemeClr val="accent6">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84482458-ED37-CC41-B002-23506C292630}"/>
              </a:ext>
            </a:extLst>
          </p:cNvPr>
          <p:cNvSpPr/>
          <p:nvPr/>
        </p:nvSpPr>
        <p:spPr>
          <a:xfrm>
            <a:off x="6051307" y="2493903"/>
            <a:ext cx="1306948" cy="522023"/>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A22399BC-4C4E-8FEB-9CD6-56239C90AFD9}"/>
              </a:ext>
            </a:extLst>
          </p:cNvPr>
          <p:cNvSpPr/>
          <p:nvPr/>
        </p:nvSpPr>
        <p:spPr>
          <a:xfrm>
            <a:off x="6704781" y="3024135"/>
            <a:ext cx="653474" cy="768780"/>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916" name="Grafik 38915">
            <a:extLst>
              <a:ext uri="{FF2B5EF4-FFF2-40B4-BE49-F238E27FC236}">
                <a16:creationId xmlns:a16="http://schemas.microsoft.com/office/drawing/2014/main" id="{DDB2A4D4-B77F-5460-6AA5-846E2B418D70}"/>
              </a:ext>
            </a:extLst>
          </p:cNvPr>
          <p:cNvPicPr>
            <a:picLocks noChangeAspect="1"/>
          </p:cNvPicPr>
          <p:nvPr/>
        </p:nvPicPr>
        <p:blipFill rotWithShape="1">
          <a:blip r:embed="rId5"/>
          <a:srcRect l="186" t="-3211" r="6437" b="83761"/>
          <a:stretch/>
        </p:blipFill>
        <p:spPr>
          <a:xfrm>
            <a:off x="-10510" y="-203596"/>
            <a:ext cx="9144000" cy="765656"/>
          </a:xfrm>
          <a:prstGeom prst="rect">
            <a:avLst/>
          </a:prstGeom>
        </p:spPr>
      </p:pic>
      <p:grpSp>
        <p:nvGrpSpPr>
          <p:cNvPr id="13" name="Group 24">
            <a:extLst>
              <a:ext uri="{FF2B5EF4-FFF2-40B4-BE49-F238E27FC236}">
                <a16:creationId xmlns:a16="http://schemas.microsoft.com/office/drawing/2014/main" id="{A3B5A9D7-EB8B-FE16-4897-2BDFEC30CFE1}"/>
              </a:ext>
            </a:extLst>
          </p:cNvPr>
          <p:cNvGrpSpPr>
            <a:grpSpLocks/>
          </p:cNvGrpSpPr>
          <p:nvPr/>
        </p:nvGrpSpPr>
        <p:grpSpPr bwMode="auto">
          <a:xfrm>
            <a:off x="1199871" y="5154294"/>
            <a:ext cx="2119313" cy="1277938"/>
            <a:chOff x="1666" y="2544"/>
            <a:chExt cx="1335" cy="805"/>
          </a:xfrm>
        </p:grpSpPr>
        <p:sp>
          <p:nvSpPr>
            <p:cNvPr id="14" name="Rectangle 6">
              <a:extLst>
                <a:ext uri="{FF2B5EF4-FFF2-40B4-BE49-F238E27FC236}">
                  <a16:creationId xmlns:a16="http://schemas.microsoft.com/office/drawing/2014/main" id="{81876F67-C736-8FBB-D9B0-DFD22860A4D5}"/>
                </a:ext>
              </a:extLst>
            </p:cNvPr>
            <p:cNvSpPr>
              <a:spLocks noChangeArrowheads="1"/>
            </p:cNvSpPr>
            <p:nvPr/>
          </p:nvSpPr>
          <p:spPr bwMode="auto">
            <a:xfrm>
              <a:off x="2652" y="2544"/>
              <a:ext cx="349" cy="805"/>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15" name="Group 16">
              <a:extLst>
                <a:ext uri="{FF2B5EF4-FFF2-40B4-BE49-F238E27FC236}">
                  <a16:creationId xmlns:a16="http://schemas.microsoft.com/office/drawing/2014/main" id="{626E2FBD-BE79-B871-5EFE-ACAD60171CEC}"/>
                </a:ext>
              </a:extLst>
            </p:cNvPr>
            <p:cNvGrpSpPr>
              <a:grpSpLocks/>
            </p:cNvGrpSpPr>
            <p:nvPr/>
          </p:nvGrpSpPr>
          <p:grpSpPr bwMode="auto">
            <a:xfrm>
              <a:off x="1666" y="2688"/>
              <a:ext cx="972" cy="600"/>
              <a:chOff x="1668" y="707"/>
              <a:chExt cx="972" cy="600"/>
            </a:xfrm>
          </p:grpSpPr>
          <p:sp>
            <p:nvSpPr>
              <p:cNvPr id="16" name="Line 17">
                <a:extLst>
                  <a:ext uri="{FF2B5EF4-FFF2-40B4-BE49-F238E27FC236}">
                    <a16:creationId xmlns:a16="http://schemas.microsoft.com/office/drawing/2014/main" id="{8C3B64A6-CE5B-5CB9-ADDC-FB2C8A20F775}"/>
                  </a:ext>
                </a:extLst>
              </p:cNvPr>
              <p:cNvSpPr>
                <a:spLocks noChangeShapeType="1"/>
              </p:cNvSpPr>
              <p:nvPr/>
            </p:nvSpPr>
            <p:spPr bwMode="auto">
              <a:xfrm>
                <a:off x="1668" y="929"/>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7" name="Line 18">
                <a:extLst>
                  <a:ext uri="{FF2B5EF4-FFF2-40B4-BE49-F238E27FC236}">
                    <a16:creationId xmlns:a16="http://schemas.microsoft.com/office/drawing/2014/main" id="{BD16825D-20FE-D23E-CBBB-6B8255D05060}"/>
                  </a:ext>
                </a:extLst>
              </p:cNvPr>
              <p:cNvSpPr>
                <a:spLocks noChangeShapeType="1"/>
              </p:cNvSpPr>
              <p:nvPr/>
            </p:nvSpPr>
            <p:spPr bwMode="auto">
              <a:xfrm>
                <a:off x="1968" y="720"/>
                <a:ext cx="672"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8" name="Line 19">
                <a:extLst>
                  <a:ext uri="{FF2B5EF4-FFF2-40B4-BE49-F238E27FC236}">
                    <a16:creationId xmlns:a16="http://schemas.microsoft.com/office/drawing/2014/main" id="{A7955AFF-A478-3E93-3A74-69E4574A976D}"/>
                  </a:ext>
                </a:extLst>
              </p:cNvPr>
              <p:cNvSpPr>
                <a:spLocks noChangeShapeType="1"/>
              </p:cNvSpPr>
              <p:nvPr/>
            </p:nvSpPr>
            <p:spPr bwMode="auto">
              <a:xfrm>
                <a:off x="2256" y="1008"/>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9" name="Line 20">
                <a:extLst>
                  <a:ext uri="{FF2B5EF4-FFF2-40B4-BE49-F238E27FC236}">
                    <a16:creationId xmlns:a16="http://schemas.microsoft.com/office/drawing/2014/main" id="{16B841CE-1364-3509-693F-1808DA287F5B}"/>
                  </a:ext>
                </a:extLst>
              </p:cNvPr>
              <p:cNvSpPr>
                <a:spLocks noChangeShapeType="1"/>
              </p:cNvSpPr>
              <p:nvPr/>
            </p:nvSpPr>
            <p:spPr bwMode="auto">
              <a:xfrm>
                <a:off x="2256" y="1296"/>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0" name="Line 21">
                <a:extLst>
                  <a:ext uri="{FF2B5EF4-FFF2-40B4-BE49-F238E27FC236}">
                    <a16:creationId xmlns:a16="http://schemas.microsoft.com/office/drawing/2014/main" id="{95A371C7-B89D-8DE7-42A5-2727EA4DB385}"/>
                  </a:ext>
                </a:extLst>
              </p:cNvPr>
              <p:cNvSpPr>
                <a:spLocks noChangeShapeType="1"/>
              </p:cNvSpPr>
              <p:nvPr/>
            </p:nvSpPr>
            <p:spPr bwMode="auto">
              <a:xfrm>
                <a:off x="1956" y="707"/>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45" name="Line 22">
                <a:extLst>
                  <a:ext uri="{FF2B5EF4-FFF2-40B4-BE49-F238E27FC236}">
                    <a16:creationId xmlns:a16="http://schemas.microsoft.com/office/drawing/2014/main" id="{3ECA8DCF-2B3F-3597-4B00-AF57DEC76FDA}"/>
                  </a:ext>
                </a:extLst>
              </p:cNvPr>
              <p:cNvSpPr>
                <a:spLocks noChangeShapeType="1"/>
              </p:cNvSpPr>
              <p:nvPr/>
            </p:nvSpPr>
            <p:spPr bwMode="auto">
              <a:xfrm>
                <a:off x="2244" y="999"/>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46" name="Line 23">
                <a:extLst>
                  <a:ext uri="{FF2B5EF4-FFF2-40B4-BE49-F238E27FC236}">
                    <a16:creationId xmlns:a16="http://schemas.microsoft.com/office/drawing/2014/main" id="{A065D723-36CB-01E2-6AA4-F954D652BDCB}"/>
                  </a:ext>
                </a:extLst>
              </p:cNvPr>
              <p:cNvSpPr>
                <a:spLocks noChangeShapeType="1"/>
              </p:cNvSpPr>
              <p:nvPr/>
            </p:nvSpPr>
            <p:spPr bwMode="auto">
              <a:xfrm>
                <a:off x="1954" y="1152"/>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grpSp>
        <p:nvGrpSpPr>
          <p:cNvPr id="22" name="Group 26"/>
          <p:cNvGrpSpPr>
            <a:grpSpLocks/>
          </p:cNvGrpSpPr>
          <p:nvPr/>
        </p:nvGrpSpPr>
        <p:grpSpPr bwMode="auto">
          <a:xfrm>
            <a:off x="5716744" y="5179113"/>
            <a:ext cx="2133601" cy="1243013"/>
            <a:chOff x="1639" y="576"/>
            <a:chExt cx="1344" cy="783"/>
          </a:xfrm>
        </p:grpSpPr>
        <p:sp>
          <p:nvSpPr>
            <p:cNvPr id="23" name="Rectangle 5"/>
            <p:cNvSpPr>
              <a:spLocks noChangeArrowheads="1"/>
            </p:cNvSpPr>
            <p:nvPr/>
          </p:nvSpPr>
          <p:spPr bwMode="auto">
            <a:xfrm>
              <a:off x="2654" y="576"/>
              <a:ext cx="329" cy="783"/>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24" name="Group 15"/>
            <p:cNvGrpSpPr>
              <a:grpSpLocks/>
            </p:cNvGrpSpPr>
            <p:nvPr/>
          </p:nvGrpSpPr>
          <p:grpSpPr bwMode="auto">
            <a:xfrm>
              <a:off x="1639" y="706"/>
              <a:ext cx="1001" cy="593"/>
              <a:chOff x="1639" y="706"/>
              <a:chExt cx="1001" cy="593"/>
            </a:xfrm>
          </p:grpSpPr>
          <p:sp>
            <p:nvSpPr>
              <p:cNvPr id="25" name="Line 7"/>
              <p:cNvSpPr>
                <a:spLocks noChangeShapeType="1"/>
              </p:cNvSpPr>
              <p:nvPr/>
            </p:nvSpPr>
            <p:spPr bwMode="auto">
              <a:xfrm>
                <a:off x="1639" y="1077"/>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6" name="Line 8"/>
              <p:cNvSpPr>
                <a:spLocks noChangeShapeType="1"/>
              </p:cNvSpPr>
              <p:nvPr/>
            </p:nvSpPr>
            <p:spPr bwMode="auto">
              <a:xfrm>
                <a:off x="2222" y="720"/>
                <a:ext cx="41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7" name="Line 9"/>
              <p:cNvSpPr>
                <a:spLocks noChangeShapeType="1"/>
              </p:cNvSpPr>
              <p:nvPr/>
            </p:nvSpPr>
            <p:spPr bwMode="auto">
              <a:xfrm>
                <a:off x="2222" y="1008"/>
                <a:ext cx="41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8" name="Line 10"/>
              <p:cNvSpPr>
                <a:spLocks noChangeShapeType="1"/>
              </p:cNvSpPr>
              <p:nvPr/>
            </p:nvSpPr>
            <p:spPr bwMode="auto">
              <a:xfrm>
                <a:off x="1934" y="1296"/>
                <a:ext cx="706"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9" name="Line 12"/>
              <p:cNvSpPr>
                <a:spLocks noChangeShapeType="1"/>
              </p:cNvSpPr>
              <p:nvPr/>
            </p:nvSpPr>
            <p:spPr bwMode="auto">
              <a:xfrm>
                <a:off x="1934" y="855"/>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30" name="Line 13"/>
              <p:cNvSpPr>
                <a:spLocks noChangeShapeType="1"/>
              </p:cNvSpPr>
              <p:nvPr/>
            </p:nvSpPr>
            <p:spPr bwMode="auto">
              <a:xfrm>
                <a:off x="2222" y="706"/>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31" name="Line 14"/>
              <p:cNvSpPr>
                <a:spLocks noChangeShapeType="1"/>
              </p:cNvSpPr>
              <p:nvPr/>
            </p:nvSpPr>
            <p:spPr bwMode="auto">
              <a:xfrm>
                <a:off x="1927" y="860"/>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grpSp>
        <p:nvGrpSpPr>
          <p:cNvPr id="37" name="Gruppieren 36">
            <a:extLst>
              <a:ext uri="{FF2B5EF4-FFF2-40B4-BE49-F238E27FC236}">
                <a16:creationId xmlns:a16="http://schemas.microsoft.com/office/drawing/2014/main" id="{DEDAC574-1179-FE9A-C942-8A643DAC9A14}"/>
              </a:ext>
            </a:extLst>
          </p:cNvPr>
          <p:cNvGrpSpPr/>
          <p:nvPr/>
        </p:nvGrpSpPr>
        <p:grpSpPr>
          <a:xfrm>
            <a:off x="843635" y="5080905"/>
            <a:ext cx="6386018" cy="1384924"/>
            <a:chOff x="843635" y="5080905"/>
            <a:chExt cx="6386018" cy="1384924"/>
          </a:xfrm>
        </p:grpSpPr>
        <p:sp>
          <p:nvSpPr>
            <p:cNvPr id="7" name="Rechteck 6">
              <a:extLst>
                <a:ext uri="{FF2B5EF4-FFF2-40B4-BE49-F238E27FC236}">
                  <a16:creationId xmlns:a16="http://schemas.microsoft.com/office/drawing/2014/main" id="{CAA548E4-C729-7564-1691-ADF39DDF84B8}"/>
                </a:ext>
              </a:extLst>
            </p:cNvPr>
            <p:cNvSpPr/>
            <p:nvPr/>
          </p:nvSpPr>
          <p:spPr>
            <a:xfrm>
              <a:off x="6665893" y="6087162"/>
              <a:ext cx="554039" cy="378667"/>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de-DE" sz="1300" dirty="0">
                  <a:solidFill>
                    <a:schemeClr val="tx1"/>
                  </a:solidFill>
                </a:rPr>
                <a:t>M5 M6</a:t>
              </a:r>
            </a:p>
          </p:txBody>
        </p:sp>
        <p:sp>
          <p:nvSpPr>
            <p:cNvPr id="8" name="Rechteck 7">
              <a:extLst>
                <a:ext uri="{FF2B5EF4-FFF2-40B4-BE49-F238E27FC236}">
                  <a16:creationId xmlns:a16="http://schemas.microsoft.com/office/drawing/2014/main" id="{795E2FA7-4833-54D2-BD6B-048E26E7ED53}"/>
                </a:ext>
              </a:extLst>
            </p:cNvPr>
            <p:cNvSpPr/>
            <p:nvPr/>
          </p:nvSpPr>
          <p:spPr>
            <a:xfrm>
              <a:off x="2133075" y="6077353"/>
              <a:ext cx="554039" cy="378667"/>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de-DE" sz="1300" dirty="0">
                  <a:solidFill>
                    <a:schemeClr val="tx1"/>
                  </a:solidFill>
                </a:rPr>
                <a:t>M5 M6</a:t>
              </a:r>
            </a:p>
          </p:txBody>
        </p:sp>
        <p:sp>
          <p:nvSpPr>
            <p:cNvPr id="9" name="Rechteck 8">
              <a:extLst>
                <a:ext uri="{FF2B5EF4-FFF2-40B4-BE49-F238E27FC236}">
                  <a16:creationId xmlns:a16="http://schemas.microsoft.com/office/drawing/2014/main" id="{C0AF14B8-2042-9C5C-FCC4-BF800374601E}"/>
                </a:ext>
              </a:extLst>
            </p:cNvPr>
            <p:cNvSpPr/>
            <p:nvPr/>
          </p:nvSpPr>
          <p:spPr>
            <a:xfrm>
              <a:off x="1749966" y="5863286"/>
              <a:ext cx="270357" cy="369983"/>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M4</a:t>
              </a:r>
            </a:p>
          </p:txBody>
        </p:sp>
        <p:sp>
          <p:nvSpPr>
            <p:cNvPr id="12" name="Rechteck 11">
              <a:extLst>
                <a:ext uri="{FF2B5EF4-FFF2-40B4-BE49-F238E27FC236}">
                  <a16:creationId xmlns:a16="http://schemas.microsoft.com/office/drawing/2014/main" id="{E63969D2-4573-BC55-DF77-94A0CAF88021}"/>
                </a:ext>
              </a:extLst>
            </p:cNvPr>
            <p:cNvSpPr/>
            <p:nvPr/>
          </p:nvSpPr>
          <p:spPr>
            <a:xfrm>
              <a:off x="6360717" y="6091013"/>
              <a:ext cx="270357" cy="374816"/>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M4</a:t>
              </a:r>
            </a:p>
          </p:txBody>
        </p:sp>
        <p:sp>
          <p:nvSpPr>
            <p:cNvPr id="32" name="Rechteck 31">
              <a:extLst>
                <a:ext uri="{FF2B5EF4-FFF2-40B4-BE49-F238E27FC236}">
                  <a16:creationId xmlns:a16="http://schemas.microsoft.com/office/drawing/2014/main" id="{388CF238-EE7B-E729-BF9F-ED58BCF8F984}"/>
                </a:ext>
              </a:extLst>
            </p:cNvPr>
            <p:cNvSpPr/>
            <p:nvPr/>
          </p:nvSpPr>
          <p:spPr>
            <a:xfrm>
              <a:off x="6959296" y="5664009"/>
              <a:ext cx="270357" cy="351346"/>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M4</a:t>
              </a:r>
            </a:p>
          </p:txBody>
        </p:sp>
        <p:sp>
          <p:nvSpPr>
            <p:cNvPr id="33" name="Rechteck 32">
              <a:extLst>
                <a:ext uri="{FF2B5EF4-FFF2-40B4-BE49-F238E27FC236}">
                  <a16:creationId xmlns:a16="http://schemas.microsoft.com/office/drawing/2014/main" id="{8164FECC-F042-D19A-11D5-1B1DB39CA034}"/>
                </a:ext>
              </a:extLst>
            </p:cNvPr>
            <p:cNvSpPr/>
            <p:nvPr/>
          </p:nvSpPr>
          <p:spPr>
            <a:xfrm>
              <a:off x="1199870" y="5510147"/>
              <a:ext cx="424838" cy="378667"/>
            </a:xfrm>
            <a:prstGeom prst="rect">
              <a:avLst/>
            </a:prstGeom>
            <a:solidFill>
              <a:srgbClr val="92D05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de-DE" sz="1100" dirty="0">
                  <a:solidFill>
                    <a:schemeClr val="tx1"/>
                  </a:solidFill>
                  <a:latin typeface="Arial Narrow" panose="020B0604020202020204" pitchFamily="34" charset="0"/>
                  <a:cs typeface="Arial Narrow" panose="020B0604020202020204" pitchFamily="34" charset="0"/>
                </a:rPr>
                <a:t>M2 M3</a:t>
              </a:r>
            </a:p>
          </p:txBody>
        </p:sp>
        <p:sp>
          <p:nvSpPr>
            <p:cNvPr id="34" name="Rechteck 33">
              <a:extLst>
                <a:ext uri="{FF2B5EF4-FFF2-40B4-BE49-F238E27FC236}">
                  <a16:creationId xmlns:a16="http://schemas.microsoft.com/office/drawing/2014/main" id="{F19D4D44-9704-FD9D-1A2C-9552B53E3D53}"/>
                </a:ext>
              </a:extLst>
            </p:cNvPr>
            <p:cNvSpPr/>
            <p:nvPr/>
          </p:nvSpPr>
          <p:spPr>
            <a:xfrm>
              <a:off x="5749429" y="5785117"/>
              <a:ext cx="389696" cy="378667"/>
            </a:xfrm>
            <a:prstGeom prst="rect">
              <a:avLst/>
            </a:prstGeom>
            <a:solidFill>
              <a:srgbClr val="92D05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t" anchorCtr="0"/>
            <a:lstStyle/>
            <a:p>
              <a:pPr algn="ctr"/>
              <a:r>
                <a:rPr lang="de-DE" sz="1100" dirty="0">
                  <a:solidFill>
                    <a:schemeClr val="tx1"/>
                  </a:solidFill>
                  <a:latin typeface="Arial Narrow" panose="020B0604020202020204" pitchFamily="34" charset="0"/>
                  <a:cs typeface="Arial Narrow" panose="020B0604020202020204" pitchFamily="34" charset="0"/>
                </a:rPr>
                <a:t>M2 M3</a:t>
              </a:r>
            </a:p>
          </p:txBody>
        </p:sp>
        <p:sp>
          <p:nvSpPr>
            <p:cNvPr id="35" name="Rechteck 34">
              <a:extLst>
                <a:ext uri="{FF2B5EF4-FFF2-40B4-BE49-F238E27FC236}">
                  <a16:creationId xmlns:a16="http://schemas.microsoft.com/office/drawing/2014/main" id="{6B721B29-D0DE-FDBE-09B8-DF32BD3B01C3}"/>
                </a:ext>
              </a:extLst>
            </p:cNvPr>
            <p:cNvSpPr/>
            <p:nvPr/>
          </p:nvSpPr>
          <p:spPr>
            <a:xfrm>
              <a:off x="843635" y="5080905"/>
              <a:ext cx="270357" cy="351346"/>
            </a:xfrm>
            <a:prstGeom prst="rect">
              <a:avLst/>
            </a:prstGeom>
            <a:solidFill>
              <a:srgbClr val="0070C0">
                <a:alpha val="3416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M1</a:t>
              </a:r>
            </a:p>
          </p:txBody>
        </p:sp>
        <p:sp>
          <p:nvSpPr>
            <p:cNvPr id="36" name="Rechteck 35">
              <a:extLst>
                <a:ext uri="{FF2B5EF4-FFF2-40B4-BE49-F238E27FC236}">
                  <a16:creationId xmlns:a16="http://schemas.microsoft.com/office/drawing/2014/main" id="{DAA23AD4-3271-99EC-102E-04044EBAB98B}"/>
                </a:ext>
              </a:extLst>
            </p:cNvPr>
            <p:cNvSpPr/>
            <p:nvPr/>
          </p:nvSpPr>
          <p:spPr>
            <a:xfrm>
              <a:off x="5395588" y="5140990"/>
              <a:ext cx="270357" cy="351346"/>
            </a:xfrm>
            <a:prstGeom prst="rect">
              <a:avLst/>
            </a:prstGeom>
            <a:solidFill>
              <a:srgbClr val="0070C0">
                <a:alpha val="3416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M1</a:t>
              </a:r>
            </a:p>
          </p:txBody>
        </p:sp>
      </p:grpSp>
      <p:grpSp>
        <p:nvGrpSpPr>
          <p:cNvPr id="38927" name="Gruppieren 38926">
            <a:extLst>
              <a:ext uri="{FF2B5EF4-FFF2-40B4-BE49-F238E27FC236}">
                <a16:creationId xmlns:a16="http://schemas.microsoft.com/office/drawing/2014/main" id="{D2B91806-2601-84B8-AC8C-B616B26CCDF1}"/>
              </a:ext>
            </a:extLst>
          </p:cNvPr>
          <p:cNvGrpSpPr/>
          <p:nvPr/>
        </p:nvGrpSpPr>
        <p:grpSpPr>
          <a:xfrm>
            <a:off x="2407561" y="5170742"/>
            <a:ext cx="4122886" cy="841474"/>
            <a:chOff x="2407561" y="5170742"/>
            <a:chExt cx="4122886" cy="841474"/>
          </a:xfrm>
        </p:grpSpPr>
        <p:sp>
          <p:nvSpPr>
            <p:cNvPr id="38924" name="Rechteck 38923">
              <a:extLst>
                <a:ext uri="{FF2B5EF4-FFF2-40B4-BE49-F238E27FC236}">
                  <a16:creationId xmlns:a16="http://schemas.microsoft.com/office/drawing/2014/main" id="{3D14E931-D1DE-6625-6A16-1B188A1D94E9}"/>
                </a:ext>
              </a:extLst>
            </p:cNvPr>
            <p:cNvSpPr/>
            <p:nvPr/>
          </p:nvSpPr>
          <p:spPr>
            <a:xfrm>
              <a:off x="6260090" y="5421815"/>
              <a:ext cx="270357" cy="374816"/>
            </a:xfrm>
            <a:prstGeom prst="rect">
              <a:avLst/>
            </a:prstGeom>
            <a:solidFill>
              <a:srgbClr val="FF000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M7</a:t>
              </a:r>
            </a:p>
          </p:txBody>
        </p:sp>
        <p:sp>
          <p:nvSpPr>
            <p:cNvPr id="38925" name="Rechteck 38924">
              <a:extLst>
                <a:ext uri="{FF2B5EF4-FFF2-40B4-BE49-F238E27FC236}">
                  <a16:creationId xmlns:a16="http://schemas.microsoft.com/office/drawing/2014/main" id="{7B19BB3E-3206-6F8E-27BB-7F07BFB5A2B2}"/>
                </a:ext>
              </a:extLst>
            </p:cNvPr>
            <p:cNvSpPr/>
            <p:nvPr/>
          </p:nvSpPr>
          <p:spPr>
            <a:xfrm>
              <a:off x="2407561" y="5170742"/>
              <a:ext cx="270357" cy="374816"/>
            </a:xfrm>
            <a:prstGeom prst="rect">
              <a:avLst/>
            </a:prstGeom>
            <a:solidFill>
              <a:srgbClr val="FF000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M7</a:t>
              </a:r>
            </a:p>
          </p:txBody>
        </p:sp>
        <p:sp>
          <p:nvSpPr>
            <p:cNvPr id="38926" name="Rechteck 38925">
              <a:extLst>
                <a:ext uri="{FF2B5EF4-FFF2-40B4-BE49-F238E27FC236}">
                  <a16:creationId xmlns:a16="http://schemas.microsoft.com/office/drawing/2014/main" id="{0571801E-2D46-6B2C-202E-071180CB99F2}"/>
                </a:ext>
              </a:extLst>
            </p:cNvPr>
            <p:cNvSpPr/>
            <p:nvPr/>
          </p:nvSpPr>
          <p:spPr>
            <a:xfrm>
              <a:off x="2414524" y="5637400"/>
              <a:ext cx="270357" cy="374816"/>
            </a:xfrm>
            <a:prstGeom prst="rect">
              <a:avLst/>
            </a:prstGeom>
            <a:solidFill>
              <a:srgbClr val="FF000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0" rtlCol="0" anchor="ctr"/>
            <a:lstStyle/>
            <a:p>
              <a:pPr algn="ctr"/>
              <a:r>
                <a:rPr lang="de-DE" sz="1300" dirty="0">
                  <a:solidFill>
                    <a:schemeClr val="tx1"/>
                  </a:solidFill>
                </a:rPr>
                <a:t>M7</a:t>
              </a:r>
            </a:p>
          </p:txBody>
        </p:sp>
      </p:grpSp>
      <p:grpSp>
        <p:nvGrpSpPr>
          <p:cNvPr id="38923" name="Gruppieren 38922">
            <a:extLst>
              <a:ext uri="{FF2B5EF4-FFF2-40B4-BE49-F238E27FC236}">
                <a16:creationId xmlns:a16="http://schemas.microsoft.com/office/drawing/2014/main" id="{F742C13F-B644-A80F-5A28-5FE54B55A367}"/>
              </a:ext>
            </a:extLst>
          </p:cNvPr>
          <p:cNvGrpSpPr/>
          <p:nvPr/>
        </p:nvGrpSpPr>
        <p:grpSpPr>
          <a:xfrm>
            <a:off x="1749966" y="3792915"/>
            <a:ext cx="5618798" cy="380992"/>
            <a:chOff x="1749966" y="3792915"/>
            <a:chExt cx="5618798" cy="380992"/>
          </a:xfrm>
        </p:grpSpPr>
        <p:grpSp>
          <p:nvGrpSpPr>
            <p:cNvPr id="38921" name="Gruppieren 38920">
              <a:extLst>
                <a:ext uri="{FF2B5EF4-FFF2-40B4-BE49-F238E27FC236}">
                  <a16:creationId xmlns:a16="http://schemas.microsoft.com/office/drawing/2014/main" id="{6F640C81-B1CE-F532-7969-A12BE5B2CFEF}"/>
                </a:ext>
              </a:extLst>
            </p:cNvPr>
            <p:cNvGrpSpPr/>
            <p:nvPr/>
          </p:nvGrpSpPr>
          <p:grpSpPr>
            <a:xfrm>
              <a:off x="1749966" y="3792915"/>
              <a:ext cx="5618798" cy="380992"/>
              <a:chOff x="1749966" y="3792915"/>
              <a:chExt cx="5618798" cy="380992"/>
            </a:xfrm>
          </p:grpSpPr>
          <p:sp>
            <p:nvSpPr>
              <p:cNvPr id="38" name="Textfeld 37">
                <a:extLst>
                  <a:ext uri="{FF2B5EF4-FFF2-40B4-BE49-F238E27FC236}">
                    <a16:creationId xmlns:a16="http://schemas.microsoft.com/office/drawing/2014/main" id="{E6C6A5AA-B6CE-0A3B-059A-35F294159F52}"/>
                  </a:ext>
                </a:extLst>
              </p:cNvPr>
              <p:cNvSpPr txBox="1"/>
              <p:nvPr/>
            </p:nvSpPr>
            <p:spPr>
              <a:xfrm>
                <a:off x="1749966" y="3802853"/>
                <a:ext cx="5618798" cy="369332"/>
              </a:xfrm>
              <a:prstGeom prst="rect">
                <a:avLst/>
              </a:prstGeom>
              <a:noFill/>
            </p:spPr>
            <p:txBody>
              <a:bodyPr wrap="square" rtlCol="0">
                <a:spAutoFit/>
              </a:bodyPr>
              <a:lstStyle/>
              <a:p>
                <a:r>
                  <a:rPr lang="de-DE" sz="900" b="1" dirty="0"/>
                  <a:t>M7: Knöchelgang</a:t>
                </a:r>
              </a:p>
              <a:p>
                <a:r>
                  <a:rPr lang="de-DE" sz="900" b="1" dirty="0"/>
                  <a:t>(0= fehlend, 1= vorhanden)</a:t>
                </a:r>
              </a:p>
            </p:txBody>
          </p:sp>
          <p:cxnSp>
            <p:nvCxnSpPr>
              <p:cNvPr id="40" name="Gerade Verbindung 39">
                <a:extLst>
                  <a:ext uri="{FF2B5EF4-FFF2-40B4-BE49-F238E27FC236}">
                    <a16:creationId xmlns:a16="http://schemas.microsoft.com/office/drawing/2014/main" id="{A1B994DF-2811-ED75-CE7F-07DFB089A6FC}"/>
                  </a:ext>
                </a:extLst>
              </p:cNvPr>
              <p:cNvCxnSpPr/>
              <p:nvPr/>
            </p:nvCxnSpPr>
            <p:spPr>
              <a:xfrm>
                <a:off x="1749966" y="3792915"/>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CDB4A01D-2B3E-48BD-F0DD-F410CB8D0A3A}"/>
                  </a:ext>
                </a:extLst>
              </p:cNvPr>
              <p:cNvCxnSpPr/>
              <p:nvPr/>
            </p:nvCxnSpPr>
            <p:spPr>
              <a:xfrm>
                <a:off x="7358255"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FAD5EDF2-8367-C7DF-4218-51DAF7F631F2}"/>
                  </a:ext>
                </a:extLst>
              </p:cNvPr>
              <p:cNvCxnSpPr/>
              <p:nvPr/>
            </p:nvCxnSpPr>
            <p:spPr>
              <a:xfrm>
                <a:off x="3429830"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3646364C-D2A5-9A28-16FC-4B74F85D3FA4}"/>
                  </a:ext>
                </a:extLst>
              </p:cNvPr>
              <p:cNvCxnSpPr/>
              <p:nvPr/>
            </p:nvCxnSpPr>
            <p:spPr>
              <a:xfrm>
                <a:off x="4091384"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Gerade Verbindung 46">
                <a:extLst>
                  <a:ext uri="{FF2B5EF4-FFF2-40B4-BE49-F238E27FC236}">
                    <a16:creationId xmlns:a16="http://schemas.microsoft.com/office/drawing/2014/main" id="{9BAB4164-12DB-2EBB-9E1A-35693F39226D}"/>
                  </a:ext>
                </a:extLst>
              </p:cNvPr>
              <p:cNvCxnSpPr/>
              <p:nvPr/>
            </p:nvCxnSpPr>
            <p:spPr>
              <a:xfrm>
                <a:off x="4740285"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69E34255-02C6-A1CA-40FE-FB7A13819458}"/>
                  </a:ext>
                </a:extLst>
              </p:cNvPr>
              <p:cNvCxnSpPr/>
              <p:nvPr/>
            </p:nvCxnSpPr>
            <p:spPr>
              <a:xfrm>
                <a:off x="5395588" y="3792915"/>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918" name="Gerade Verbindung 38917">
                <a:extLst>
                  <a:ext uri="{FF2B5EF4-FFF2-40B4-BE49-F238E27FC236}">
                    <a16:creationId xmlns:a16="http://schemas.microsoft.com/office/drawing/2014/main" id="{F9CA6AD0-0C66-2E62-0916-3C229CF48F1E}"/>
                  </a:ext>
                </a:extLst>
              </p:cNvPr>
              <p:cNvCxnSpPr/>
              <p:nvPr/>
            </p:nvCxnSpPr>
            <p:spPr>
              <a:xfrm>
                <a:off x="6040916"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919" name="Gerade Verbindung 38918">
                <a:extLst>
                  <a:ext uri="{FF2B5EF4-FFF2-40B4-BE49-F238E27FC236}">
                    <a16:creationId xmlns:a16="http://schemas.microsoft.com/office/drawing/2014/main" id="{53101830-A193-F6C7-0A9B-5C856C636FAD}"/>
                  </a:ext>
                </a:extLst>
              </p:cNvPr>
              <p:cNvCxnSpPr/>
              <p:nvPr/>
            </p:nvCxnSpPr>
            <p:spPr>
              <a:xfrm>
                <a:off x="6704781" y="3802853"/>
                <a:ext cx="0" cy="3710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920" name="Textfeld 38919">
                <a:extLst>
                  <a:ext uri="{FF2B5EF4-FFF2-40B4-BE49-F238E27FC236}">
                    <a16:creationId xmlns:a16="http://schemas.microsoft.com/office/drawing/2014/main" id="{A9991A91-72F9-E8EA-0C36-C92347A9DF9A}"/>
                  </a:ext>
                </a:extLst>
              </p:cNvPr>
              <p:cNvSpPr txBox="1"/>
              <p:nvPr/>
            </p:nvSpPr>
            <p:spPr>
              <a:xfrm>
                <a:off x="3429830" y="3802853"/>
                <a:ext cx="3790102" cy="230832"/>
              </a:xfrm>
              <a:prstGeom prst="rect">
                <a:avLst/>
              </a:prstGeom>
              <a:noFill/>
            </p:spPr>
            <p:txBody>
              <a:bodyPr wrap="square" rtlCol="0">
                <a:spAutoFit/>
              </a:bodyPr>
              <a:lstStyle/>
              <a:p>
                <a:r>
                  <a:rPr lang="de-DE" sz="900" dirty="0"/>
                  <a:t>0                        0                        0                       </a:t>
                </a:r>
                <a:r>
                  <a:rPr lang="de-DE" sz="900" b="1" dirty="0"/>
                  <a:t>1</a:t>
                </a:r>
                <a:r>
                  <a:rPr lang="de-DE" sz="900" dirty="0"/>
                  <a:t>                        </a:t>
                </a:r>
                <a:r>
                  <a:rPr lang="de-DE" sz="900" b="1" dirty="0"/>
                  <a:t>1</a:t>
                </a:r>
                <a:r>
                  <a:rPr lang="de-DE" sz="900" dirty="0"/>
                  <a:t>                        0</a:t>
                </a:r>
              </a:p>
            </p:txBody>
          </p:sp>
        </p:grpSp>
        <p:sp>
          <p:nvSpPr>
            <p:cNvPr id="38922" name="Rechteck 38921">
              <a:extLst>
                <a:ext uri="{FF2B5EF4-FFF2-40B4-BE49-F238E27FC236}">
                  <a16:creationId xmlns:a16="http://schemas.microsoft.com/office/drawing/2014/main" id="{4ED81160-9038-8D9B-8496-3B9C8DFE8F77}"/>
                </a:ext>
              </a:extLst>
            </p:cNvPr>
            <p:cNvSpPr/>
            <p:nvPr/>
          </p:nvSpPr>
          <p:spPr>
            <a:xfrm>
              <a:off x="5403668" y="3800542"/>
              <a:ext cx="1306948" cy="366946"/>
            </a:xfrm>
            <a:prstGeom prst="rect">
              <a:avLst/>
            </a:prstGeom>
            <a:solidFill>
              <a:srgbClr val="FF0000">
                <a:alpha val="3416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8932" name="Abgerundetes Rechteck 38931">
            <a:extLst>
              <a:ext uri="{FF2B5EF4-FFF2-40B4-BE49-F238E27FC236}">
                <a16:creationId xmlns:a16="http://schemas.microsoft.com/office/drawing/2014/main" id="{745BD008-6E08-D7F2-4B29-D02F38CEDFAE}"/>
              </a:ext>
            </a:extLst>
          </p:cNvPr>
          <p:cNvSpPr/>
          <p:nvPr/>
        </p:nvSpPr>
        <p:spPr>
          <a:xfrm rot="20403744">
            <a:off x="122694" y="2778144"/>
            <a:ext cx="9168169" cy="68842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C00000"/>
                </a:solidFill>
              </a:rPr>
              <a:t>Ausweitung auf eine 6x19 Matrix (6 Taxa, 19 Merkmale) mit computergestützter Analyse durch </a:t>
            </a:r>
            <a:r>
              <a:rPr lang="de-DE" dirty="0" err="1">
                <a:solidFill>
                  <a:srgbClr val="C00000"/>
                </a:solidFill>
              </a:rPr>
              <a:t>software</a:t>
            </a:r>
            <a:r>
              <a:rPr lang="de-DE" dirty="0">
                <a:solidFill>
                  <a:srgbClr val="C00000"/>
                </a:solidFill>
              </a:rPr>
              <a:t> </a:t>
            </a:r>
            <a:r>
              <a:rPr lang="de-DE" dirty="0" err="1">
                <a:solidFill>
                  <a:srgbClr val="C00000"/>
                </a:solidFill>
              </a:rPr>
              <a:t>mesquite</a:t>
            </a:r>
            <a:r>
              <a:rPr lang="de-DE" dirty="0">
                <a:solidFill>
                  <a:srgbClr val="C00000"/>
                </a:solidFill>
              </a:rPr>
              <a:t> möglich (Datei hominidae_anatomisch_6x19.nxs) </a:t>
            </a:r>
          </a:p>
        </p:txBody>
      </p:sp>
    </p:spTree>
    <p:extLst>
      <p:ext uri="{BB962C8B-B14F-4D97-AF65-F5344CB8AC3E}">
        <p14:creationId xmlns:p14="http://schemas.microsoft.com/office/powerpoint/2010/main" val="37404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89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9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2008320-CD27-B1AA-DA24-2069EA454A52}"/>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Willi Hennig: A </a:t>
            </a:r>
            <a:r>
              <a:rPr lang="de-DE" sz="2000" b="1" dirty="0" err="1">
                <a:solidFill>
                  <a:schemeClr val="bg1"/>
                </a:solidFill>
              </a:rPr>
              <a:t>shy</a:t>
            </a:r>
            <a:r>
              <a:rPr lang="de-DE" sz="2000" b="1" dirty="0">
                <a:solidFill>
                  <a:schemeClr val="bg1"/>
                </a:solidFill>
              </a:rPr>
              <a:t> man </a:t>
            </a:r>
            <a:r>
              <a:rPr lang="de-DE" sz="2000" b="1" dirty="0" err="1">
                <a:solidFill>
                  <a:schemeClr val="bg1"/>
                </a:solidFill>
              </a:rPr>
              <a:t>behind</a:t>
            </a:r>
            <a:r>
              <a:rPr lang="de-DE" sz="2000" b="1" dirty="0">
                <a:solidFill>
                  <a:schemeClr val="bg1"/>
                </a:solidFill>
              </a:rPr>
              <a:t> a </a:t>
            </a:r>
            <a:r>
              <a:rPr lang="de-DE" sz="2000" b="1" dirty="0" err="1">
                <a:solidFill>
                  <a:schemeClr val="bg1"/>
                </a:solidFill>
              </a:rPr>
              <a:t>scientific</a:t>
            </a:r>
            <a:r>
              <a:rPr lang="de-DE" sz="2000" b="1" dirty="0">
                <a:solidFill>
                  <a:schemeClr val="bg1"/>
                </a:solidFill>
              </a:rPr>
              <a:t> </a:t>
            </a:r>
            <a:r>
              <a:rPr lang="de-DE" sz="2000" b="1" dirty="0" err="1">
                <a:solidFill>
                  <a:schemeClr val="bg1"/>
                </a:solidFill>
              </a:rPr>
              <a:t>revolution</a:t>
            </a:r>
            <a:r>
              <a:rPr lang="de-DE" sz="2000" b="1" dirty="0">
                <a:solidFill>
                  <a:schemeClr val="bg1"/>
                </a:solidFill>
              </a:rPr>
              <a:t> </a:t>
            </a:r>
            <a:r>
              <a:rPr lang="de-DE" sz="14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(Williams et al. 2016)</a:t>
            </a:r>
            <a:endParaRPr lang="de-DE" sz="1400" i="1" dirty="0">
              <a:solidFill>
                <a:schemeClr val="bg1"/>
              </a:solidFill>
            </a:endParaRPr>
          </a:p>
        </p:txBody>
      </p:sp>
      <p:grpSp>
        <p:nvGrpSpPr>
          <p:cNvPr id="13" name="Gruppieren 12">
            <a:extLst>
              <a:ext uri="{FF2B5EF4-FFF2-40B4-BE49-F238E27FC236}">
                <a16:creationId xmlns:a16="http://schemas.microsoft.com/office/drawing/2014/main" id="{C91FD492-6F83-2745-ECC7-613D7F6382E1}"/>
              </a:ext>
            </a:extLst>
          </p:cNvPr>
          <p:cNvGrpSpPr/>
          <p:nvPr/>
        </p:nvGrpSpPr>
        <p:grpSpPr>
          <a:xfrm>
            <a:off x="-1" y="1219201"/>
            <a:ext cx="3087445" cy="4036589"/>
            <a:chOff x="-1" y="1863441"/>
            <a:chExt cx="3087445" cy="4036589"/>
          </a:xfrm>
        </p:grpSpPr>
        <p:pic>
          <p:nvPicPr>
            <p:cNvPr id="5" name="Picture 3">
              <a:extLst>
                <a:ext uri="{FF2B5EF4-FFF2-40B4-BE49-F238E27FC236}">
                  <a16:creationId xmlns:a16="http://schemas.microsoft.com/office/drawing/2014/main" id="{D9B33A50-23AF-B074-8605-5C2F59AF9A12}"/>
                </a:ext>
              </a:extLst>
            </p:cNvPr>
            <p:cNvPicPr>
              <a:picLocks noChangeAspect="1" noChangeArrowheads="1"/>
            </p:cNvPicPr>
            <p:nvPr/>
          </p:nvPicPr>
          <p:blipFill>
            <a:blip r:embed="rId2"/>
            <a:srcRect t="1611" b="47929"/>
            <a:stretch>
              <a:fillRect/>
            </a:stretch>
          </p:blipFill>
          <p:spPr bwMode="auto">
            <a:xfrm>
              <a:off x="0" y="1863441"/>
              <a:ext cx="2620140" cy="2246866"/>
            </a:xfrm>
            <a:prstGeom prst="rect">
              <a:avLst/>
            </a:prstGeom>
            <a:noFill/>
            <a:ln w="12700" cap="flat">
              <a:noFill/>
              <a:miter lim="800000"/>
              <a:headEnd/>
              <a:tailEnd/>
            </a:ln>
          </p:spPr>
        </p:pic>
        <p:sp>
          <p:nvSpPr>
            <p:cNvPr id="8" name="Textfeld 7">
              <a:extLst>
                <a:ext uri="{FF2B5EF4-FFF2-40B4-BE49-F238E27FC236}">
                  <a16:creationId xmlns:a16="http://schemas.microsoft.com/office/drawing/2014/main" id="{AF519B26-2391-D377-ECA4-105E710F806E}"/>
                </a:ext>
              </a:extLst>
            </p:cNvPr>
            <p:cNvSpPr txBox="1"/>
            <p:nvPr/>
          </p:nvSpPr>
          <p:spPr>
            <a:xfrm>
              <a:off x="-1" y="4330370"/>
              <a:ext cx="3087445" cy="1569660"/>
            </a:xfrm>
            <a:prstGeom prst="rect">
              <a:avLst/>
            </a:prstGeom>
            <a:noFill/>
          </p:spPr>
          <p:txBody>
            <a:bodyPr wrap="square">
              <a:spAutoFit/>
            </a:bodyPr>
            <a:lstStyle/>
            <a:p>
              <a:r>
                <a:rPr lang="de-DE" sz="1600" b="1" dirty="0">
                  <a:solidFill>
                    <a:srgbClr val="C00000"/>
                  </a:solidFill>
                </a:rPr>
                <a:t>Deszendenztheorie</a:t>
              </a:r>
              <a:r>
                <a:rPr lang="de-DE" sz="1600" dirty="0">
                  <a:solidFill>
                    <a:srgbClr val="C00000"/>
                  </a:solidFill>
                </a:rPr>
                <a:t> </a:t>
              </a:r>
              <a:r>
                <a:rPr lang="de-DE" sz="1300" dirty="0">
                  <a:solidFill>
                    <a:srgbClr val="C00000"/>
                  </a:solidFill>
                </a:rPr>
                <a:t>(DARWIN &amp; WAL-LACE)</a:t>
              </a:r>
              <a:r>
                <a:rPr lang="de-DE" sz="1600" dirty="0">
                  <a:solidFill>
                    <a:srgbClr val="C00000"/>
                  </a:solidFill>
                </a:rPr>
                <a:t>: Ziel der </a:t>
              </a:r>
              <a:r>
                <a:rPr lang="de-DE" sz="1600" dirty="0" err="1">
                  <a:solidFill>
                    <a:srgbClr val="C00000"/>
                  </a:solidFill>
                </a:rPr>
                <a:t>Verwandtschaftsfor-schung</a:t>
              </a:r>
              <a:r>
                <a:rPr lang="de-DE" sz="1600" dirty="0">
                  <a:solidFill>
                    <a:srgbClr val="C00000"/>
                  </a:solidFill>
                </a:rPr>
                <a:t> ist es, die Abstammungs-verhältnisse der heute lebenden Arten in einem Aufspaltungsdia-gramm richtig wiederzugeben. </a:t>
              </a:r>
            </a:p>
          </p:txBody>
        </p:sp>
      </p:grpSp>
      <p:grpSp>
        <p:nvGrpSpPr>
          <p:cNvPr id="14" name="Gruppieren 13">
            <a:extLst>
              <a:ext uri="{FF2B5EF4-FFF2-40B4-BE49-F238E27FC236}">
                <a16:creationId xmlns:a16="http://schemas.microsoft.com/office/drawing/2014/main" id="{4FA17AA0-3A89-6379-2DD1-3928EC0F09BD}"/>
              </a:ext>
            </a:extLst>
          </p:cNvPr>
          <p:cNvGrpSpPr/>
          <p:nvPr/>
        </p:nvGrpSpPr>
        <p:grpSpPr>
          <a:xfrm>
            <a:off x="5522286" y="1219201"/>
            <a:ext cx="3905879" cy="4036589"/>
            <a:chOff x="5522286" y="1863441"/>
            <a:chExt cx="3905879" cy="4036589"/>
          </a:xfrm>
        </p:grpSpPr>
        <p:pic>
          <p:nvPicPr>
            <p:cNvPr id="6" name="Picture 2" descr="Markl_Biologie_20_7_1">
              <a:extLst>
                <a:ext uri="{FF2B5EF4-FFF2-40B4-BE49-F238E27FC236}">
                  <a16:creationId xmlns:a16="http://schemas.microsoft.com/office/drawing/2014/main" id="{AF7B6669-A891-BA8D-663F-E7141E1C3028}"/>
                </a:ext>
              </a:extLst>
            </p:cNvPr>
            <p:cNvPicPr>
              <a:picLocks noChangeAspect="1" noChangeArrowheads="1"/>
            </p:cNvPicPr>
            <p:nvPr/>
          </p:nvPicPr>
          <p:blipFill rotWithShape="1">
            <a:blip r:embed="rId3"/>
            <a:srcRect t="43098" b="15285"/>
            <a:stretch/>
          </p:blipFill>
          <p:spPr bwMode="auto">
            <a:xfrm>
              <a:off x="5522286" y="1863441"/>
              <a:ext cx="3621714" cy="2246866"/>
            </a:xfrm>
            <a:prstGeom prst="rect">
              <a:avLst/>
            </a:prstGeom>
            <a:noFill/>
          </p:spPr>
        </p:pic>
        <p:sp>
          <p:nvSpPr>
            <p:cNvPr id="9" name="Textfeld 8">
              <a:extLst>
                <a:ext uri="{FF2B5EF4-FFF2-40B4-BE49-F238E27FC236}">
                  <a16:creationId xmlns:a16="http://schemas.microsoft.com/office/drawing/2014/main" id="{E159D0DE-5263-7C82-D3AF-CC310C50AA3D}"/>
                </a:ext>
              </a:extLst>
            </p:cNvPr>
            <p:cNvSpPr txBox="1"/>
            <p:nvPr/>
          </p:nvSpPr>
          <p:spPr>
            <a:xfrm>
              <a:off x="5522286" y="4330370"/>
              <a:ext cx="3905879" cy="1569660"/>
            </a:xfrm>
            <a:prstGeom prst="rect">
              <a:avLst/>
            </a:prstGeom>
            <a:noFill/>
          </p:spPr>
          <p:txBody>
            <a:bodyPr wrap="square">
              <a:spAutoFit/>
            </a:bodyPr>
            <a:lstStyle/>
            <a:p>
              <a:r>
                <a:rPr lang="de-DE" sz="1600" dirty="0">
                  <a:solidFill>
                    <a:srgbClr val="C00000"/>
                  </a:solidFill>
                </a:rPr>
                <a:t>Ein Stammbaum ist also ein Abbild </a:t>
              </a:r>
              <a:r>
                <a:rPr lang="de-DE" sz="1600" dirty="0" err="1">
                  <a:solidFill>
                    <a:srgbClr val="C00000"/>
                  </a:solidFill>
                </a:rPr>
                <a:t>natür-licher</a:t>
              </a:r>
              <a:r>
                <a:rPr lang="de-DE" sz="1600" dirty="0">
                  <a:solidFill>
                    <a:srgbClr val="C00000"/>
                  </a:solidFill>
                </a:rPr>
                <a:t> Verwandtschaft, hat aber </a:t>
              </a:r>
              <a:r>
                <a:rPr lang="de-DE" sz="1600" b="1" dirty="0">
                  <a:solidFill>
                    <a:srgbClr val="C00000"/>
                  </a:solidFill>
                </a:rPr>
                <a:t>Hypo-</a:t>
              </a:r>
              <a:r>
                <a:rPr lang="de-DE" sz="1600" b="1" dirty="0" err="1">
                  <a:solidFill>
                    <a:srgbClr val="C00000"/>
                  </a:solidFill>
                </a:rPr>
                <a:t>thesencharakter</a:t>
              </a:r>
              <a:r>
                <a:rPr lang="de-DE" sz="1600" dirty="0">
                  <a:solidFill>
                    <a:srgbClr val="C00000"/>
                  </a:solidFill>
                </a:rPr>
                <a:t>. Als Ordnungskriterien dürfen nur abgeleitete Merkmale gewählt werden, da nur sie ein Kriterium für Verwandtschaft sind. </a:t>
              </a:r>
            </a:p>
          </p:txBody>
        </p:sp>
      </p:grpSp>
      <p:grpSp>
        <p:nvGrpSpPr>
          <p:cNvPr id="12" name="Gruppieren 11">
            <a:extLst>
              <a:ext uri="{FF2B5EF4-FFF2-40B4-BE49-F238E27FC236}">
                <a16:creationId xmlns:a16="http://schemas.microsoft.com/office/drawing/2014/main" id="{4F666F7D-DCBB-5746-93F9-308BEA5650FC}"/>
              </a:ext>
            </a:extLst>
          </p:cNvPr>
          <p:cNvGrpSpPr/>
          <p:nvPr/>
        </p:nvGrpSpPr>
        <p:grpSpPr>
          <a:xfrm>
            <a:off x="3100566" y="811525"/>
            <a:ext cx="2195750" cy="3398497"/>
            <a:chOff x="3111324" y="1380459"/>
            <a:chExt cx="2195750" cy="3398497"/>
          </a:xfrm>
        </p:grpSpPr>
        <p:pic>
          <p:nvPicPr>
            <p:cNvPr id="4" name="Grafik 3" descr="Ein Bild, das Person enthält.&#10;&#10;Automatisch generierte Beschreibung">
              <a:extLst>
                <a:ext uri="{FF2B5EF4-FFF2-40B4-BE49-F238E27FC236}">
                  <a16:creationId xmlns:a16="http://schemas.microsoft.com/office/drawing/2014/main" id="{0CCDD879-3063-8DA9-6126-149EE32B074A}"/>
                </a:ext>
              </a:extLst>
            </p:cNvPr>
            <p:cNvPicPr>
              <a:picLocks noChangeAspect="1"/>
            </p:cNvPicPr>
            <p:nvPr/>
          </p:nvPicPr>
          <p:blipFill>
            <a:blip r:embed="rId4"/>
            <a:stretch>
              <a:fillRect/>
            </a:stretch>
          </p:blipFill>
          <p:spPr>
            <a:xfrm>
              <a:off x="3111324" y="1380459"/>
              <a:ext cx="2195749" cy="2949911"/>
            </a:xfrm>
            <a:prstGeom prst="rect">
              <a:avLst/>
            </a:prstGeom>
          </p:spPr>
        </p:pic>
        <p:sp>
          <p:nvSpPr>
            <p:cNvPr id="11" name="Textfeld 10">
              <a:extLst>
                <a:ext uri="{FF2B5EF4-FFF2-40B4-BE49-F238E27FC236}">
                  <a16:creationId xmlns:a16="http://schemas.microsoft.com/office/drawing/2014/main" id="{36C9AEF3-D838-5AD8-6660-472485E1EB51}"/>
                </a:ext>
              </a:extLst>
            </p:cNvPr>
            <p:cNvSpPr txBox="1"/>
            <p:nvPr/>
          </p:nvSpPr>
          <p:spPr>
            <a:xfrm>
              <a:off x="3111324" y="4255736"/>
              <a:ext cx="2195750" cy="523220"/>
            </a:xfrm>
            <a:prstGeom prst="rect">
              <a:avLst/>
            </a:prstGeom>
            <a:noFill/>
          </p:spPr>
          <p:txBody>
            <a:bodyPr wrap="square">
              <a:spAutoFit/>
            </a:bodyPr>
            <a:lstStyle/>
            <a:p>
              <a:pPr algn="ctr"/>
              <a:r>
                <a:rPr lang="de-DE" sz="1500" b="1" dirty="0">
                  <a:solidFill>
                    <a:srgbClr val="C00000"/>
                  </a:solidFill>
                </a:rPr>
                <a:t>Willi Hennig (1913-1976)</a:t>
              </a:r>
            </a:p>
            <a:p>
              <a:pPr algn="ctr"/>
              <a:r>
                <a:rPr lang="de-DE" sz="1300" dirty="0">
                  <a:solidFill>
                    <a:srgbClr val="C00000"/>
                  </a:solidFill>
                </a:rPr>
                <a:t>Hauptwerk Hennig (1966)</a:t>
              </a:r>
            </a:p>
          </p:txBody>
        </p:sp>
      </p:grpSp>
      <p:grpSp>
        <p:nvGrpSpPr>
          <p:cNvPr id="24" name="Gruppieren 23">
            <a:extLst>
              <a:ext uri="{FF2B5EF4-FFF2-40B4-BE49-F238E27FC236}">
                <a16:creationId xmlns:a16="http://schemas.microsoft.com/office/drawing/2014/main" id="{703CF458-71E0-8B2A-35C8-FDEBB30ABD9D}"/>
              </a:ext>
            </a:extLst>
          </p:cNvPr>
          <p:cNvGrpSpPr/>
          <p:nvPr/>
        </p:nvGrpSpPr>
        <p:grpSpPr>
          <a:xfrm>
            <a:off x="3979719" y="5184907"/>
            <a:ext cx="5247412" cy="1742549"/>
            <a:chOff x="3979719" y="5184907"/>
            <a:chExt cx="5247412" cy="1742549"/>
          </a:xfrm>
        </p:grpSpPr>
        <p:grpSp>
          <p:nvGrpSpPr>
            <p:cNvPr id="23" name="Gruppieren 22">
              <a:extLst>
                <a:ext uri="{FF2B5EF4-FFF2-40B4-BE49-F238E27FC236}">
                  <a16:creationId xmlns:a16="http://schemas.microsoft.com/office/drawing/2014/main" id="{E050D82A-E005-057F-E1F4-13E9563CAB4C}"/>
                </a:ext>
              </a:extLst>
            </p:cNvPr>
            <p:cNvGrpSpPr/>
            <p:nvPr/>
          </p:nvGrpSpPr>
          <p:grpSpPr>
            <a:xfrm>
              <a:off x="3979719" y="5184907"/>
              <a:ext cx="5247412" cy="1659109"/>
              <a:chOff x="3979719" y="5184907"/>
              <a:chExt cx="5247412" cy="1659109"/>
            </a:xfrm>
          </p:grpSpPr>
          <p:sp>
            <p:nvSpPr>
              <p:cNvPr id="16" name="Gestreifter Pfeil nach rechts 15">
                <a:extLst>
                  <a:ext uri="{FF2B5EF4-FFF2-40B4-BE49-F238E27FC236}">
                    <a16:creationId xmlns:a16="http://schemas.microsoft.com/office/drawing/2014/main" id="{8817C660-1462-1748-8101-840B464CB4C7}"/>
                  </a:ext>
                </a:extLst>
              </p:cNvPr>
              <p:cNvSpPr/>
              <p:nvPr/>
            </p:nvSpPr>
            <p:spPr>
              <a:xfrm rot="5400000">
                <a:off x="7582528" y="5163120"/>
                <a:ext cx="581891" cy="625465"/>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7509E0E5-59C1-A1C1-76A2-0988C91D1792}"/>
                  </a:ext>
                </a:extLst>
              </p:cNvPr>
              <p:cNvSpPr txBox="1"/>
              <p:nvPr/>
            </p:nvSpPr>
            <p:spPr>
              <a:xfrm>
                <a:off x="6380022" y="5766798"/>
                <a:ext cx="2847109" cy="1077218"/>
              </a:xfrm>
              <a:prstGeom prst="rect">
                <a:avLst/>
              </a:prstGeom>
              <a:noFill/>
            </p:spPr>
            <p:txBody>
              <a:bodyPr wrap="square">
                <a:spAutoFit/>
              </a:bodyPr>
              <a:lstStyle/>
              <a:p>
                <a:pPr algn="ctr"/>
                <a:r>
                  <a:rPr lang="de-DE" sz="1600" dirty="0">
                    <a:solidFill>
                      <a:srgbClr val="C00000"/>
                    </a:solidFill>
                  </a:rPr>
                  <a:t>ständiges </a:t>
                </a:r>
                <a:r>
                  <a:rPr lang="de-DE" sz="1600" b="1" dirty="0">
                    <a:solidFill>
                      <a:srgbClr val="C00000"/>
                    </a:solidFill>
                  </a:rPr>
                  <a:t>Prüfen konkurrierender Hypothesen </a:t>
                </a:r>
                <a:r>
                  <a:rPr lang="de-DE" sz="1600" dirty="0">
                    <a:solidFill>
                      <a:srgbClr val="C00000"/>
                    </a:solidFill>
                  </a:rPr>
                  <a:t>durch Berücksichtigung weiterer Merkmale </a:t>
                </a:r>
              </a:p>
            </p:txBody>
          </p:sp>
          <p:sp>
            <p:nvSpPr>
              <p:cNvPr id="18" name="Gestreifter Pfeil nach rechts 17">
                <a:extLst>
                  <a:ext uri="{FF2B5EF4-FFF2-40B4-BE49-F238E27FC236}">
                    <a16:creationId xmlns:a16="http://schemas.microsoft.com/office/drawing/2014/main" id="{295E82FF-5C6E-F234-7531-5528D1E29516}"/>
                  </a:ext>
                </a:extLst>
              </p:cNvPr>
              <p:cNvSpPr/>
              <p:nvPr/>
            </p:nvSpPr>
            <p:spPr>
              <a:xfrm rot="10800000">
                <a:off x="4260273" y="6046472"/>
                <a:ext cx="2311494" cy="625465"/>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estreifter Pfeil nach rechts 18">
                <a:extLst>
                  <a:ext uri="{FF2B5EF4-FFF2-40B4-BE49-F238E27FC236}">
                    <a16:creationId xmlns:a16="http://schemas.microsoft.com/office/drawing/2014/main" id="{D5FCE745-E232-F288-A054-50DD46E16679}"/>
                  </a:ext>
                </a:extLst>
              </p:cNvPr>
              <p:cNvSpPr/>
              <p:nvPr/>
            </p:nvSpPr>
            <p:spPr>
              <a:xfrm rot="16200000">
                <a:off x="5251294" y="5543771"/>
                <a:ext cx="1201427" cy="625465"/>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B8F00798-8ECB-6B74-A267-9F817E5D5D88}"/>
                  </a:ext>
                </a:extLst>
              </p:cNvPr>
              <p:cNvSpPr/>
              <p:nvPr/>
            </p:nvSpPr>
            <p:spPr>
              <a:xfrm>
                <a:off x="3979719" y="5638799"/>
                <a:ext cx="1714500" cy="1205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2" name="Textfeld 21">
              <a:extLst>
                <a:ext uri="{FF2B5EF4-FFF2-40B4-BE49-F238E27FC236}">
                  <a16:creationId xmlns:a16="http://schemas.microsoft.com/office/drawing/2014/main" id="{C73609F2-D63A-96AC-A91C-BAFB33C9EFB4}"/>
                </a:ext>
              </a:extLst>
            </p:cNvPr>
            <p:cNvSpPr txBox="1"/>
            <p:nvPr/>
          </p:nvSpPr>
          <p:spPr>
            <a:xfrm rot="16200000">
              <a:off x="4595096" y="5777818"/>
              <a:ext cx="1714500" cy="584775"/>
            </a:xfrm>
            <a:prstGeom prst="rect">
              <a:avLst/>
            </a:prstGeom>
            <a:noFill/>
          </p:spPr>
          <p:txBody>
            <a:bodyPr wrap="square">
              <a:spAutoFit/>
            </a:bodyPr>
            <a:lstStyle/>
            <a:p>
              <a:pPr algn="ctr"/>
              <a:r>
                <a:rPr lang="de-DE" sz="1600" dirty="0">
                  <a:solidFill>
                    <a:srgbClr val="C00000"/>
                  </a:solidFill>
                </a:rPr>
                <a:t>ggf. </a:t>
              </a:r>
              <a:r>
                <a:rPr lang="de-DE" sz="1600" b="1" dirty="0">
                  <a:solidFill>
                    <a:srgbClr val="C00000"/>
                  </a:solidFill>
                </a:rPr>
                <a:t>Revision der Hypothese</a:t>
              </a:r>
              <a:endParaRPr lang="de-DE" sz="1600" dirty="0">
                <a:solidFill>
                  <a:srgbClr val="C00000"/>
                </a:solidFill>
              </a:endParaRPr>
            </a:p>
          </p:txBody>
        </p:sp>
      </p:grpSp>
      <p:sp>
        <p:nvSpPr>
          <p:cNvPr id="3" name="Textfeld 2">
            <a:extLst>
              <a:ext uri="{FF2B5EF4-FFF2-40B4-BE49-F238E27FC236}">
                <a16:creationId xmlns:a16="http://schemas.microsoft.com/office/drawing/2014/main" id="{1C81CF6B-A382-4EF2-DF53-F25BE33DE30D}"/>
              </a:ext>
            </a:extLst>
          </p:cNvPr>
          <p:cNvSpPr txBox="1"/>
          <p:nvPr/>
        </p:nvSpPr>
        <p:spPr>
          <a:xfrm>
            <a:off x="0" y="6332220"/>
            <a:ext cx="4739952" cy="492443"/>
          </a:xfrm>
          <a:prstGeom prst="rect">
            <a:avLst/>
          </a:prstGeom>
          <a:noFill/>
        </p:spPr>
        <p:txBody>
          <a:bodyPr wrap="square" rtlCol="0">
            <a:spAutoFit/>
          </a:bodyPr>
          <a:lstStyle/>
          <a:p>
            <a:r>
              <a:rPr lang="de-DE" sz="1400" kern="100" dirty="0">
                <a:effectLst/>
                <a:latin typeface="+mj-lt"/>
                <a:ea typeface="Calibri" panose="020F0502020204030204" pitchFamily="34" charset="0"/>
                <a:cs typeface="Times New Roman" panose="02020603050405020304" pitchFamily="18" charset="0"/>
              </a:rPr>
              <a:t>Foto: Irma Hennig, CC BY-SA 3.0</a:t>
            </a:r>
          </a:p>
          <a:p>
            <a:r>
              <a:rPr lang="de-DE" sz="1200" u="sng" kern="100" dirty="0">
                <a:solidFill>
                  <a:srgbClr val="0563C1"/>
                </a:solidFill>
                <a:effectLst/>
                <a:latin typeface="+mj-lt"/>
                <a:ea typeface="Calibri" panose="020F0502020204030204" pitchFamily="34" charset="0"/>
                <a:cs typeface="Times New Roman" panose="02020603050405020304" pitchFamily="18" charset="0"/>
                <a:hlinkClick r:id="rId5"/>
              </a:rPr>
              <a:t>https://de.wikipedia.org/wiki/Willi_Hennig#/media/Datei:Willi_Hennig.jpg</a:t>
            </a:r>
            <a:endParaRPr lang="de-DE" sz="12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6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3FBAEBE0-5D0D-2944-85F6-6721CD6A4634}"/>
              </a:ext>
            </a:extLst>
          </p:cNvPr>
          <p:cNvSpPr/>
          <p:nvPr/>
        </p:nvSpPr>
        <p:spPr>
          <a:xfrm>
            <a:off x="0" y="5402699"/>
            <a:ext cx="9143997" cy="9630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9A17EDD-FA33-734C-B5C9-01A7C5A68F2F}"/>
              </a:ext>
            </a:extLst>
          </p:cNvPr>
          <p:cNvSpPr/>
          <p:nvPr/>
        </p:nvSpPr>
        <p:spPr>
          <a:xfrm>
            <a:off x="0" y="3892551"/>
            <a:ext cx="9143995" cy="9630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905C761D-AB7E-824F-B8D5-539F3B8FAABA}"/>
              </a:ext>
            </a:extLst>
          </p:cNvPr>
          <p:cNvSpPr/>
          <p:nvPr/>
        </p:nvSpPr>
        <p:spPr>
          <a:xfrm>
            <a:off x="1" y="1809172"/>
            <a:ext cx="9144000" cy="1381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p>
        </p:txBody>
      </p:sp>
      <p:sp>
        <p:nvSpPr>
          <p:cNvPr id="6" name="Rechteck 5"/>
          <p:cNvSpPr/>
          <p:nvPr/>
        </p:nvSpPr>
        <p:spPr>
          <a:xfrm>
            <a:off x="0" y="235165"/>
            <a:ext cx="9144000" cy="369332"/>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b="1" dirty="0">
                <a:solidFill>
                  <a:schemeClr val="bg1"/>
                </a:solidFill>
              </a:rPr>
              <a:t>Auch die Rekonstruktion von Verwandtschaft folgt dem hypothetisch-deduktiven Verfahren</a:t>
            </a:r>
          </a:p>
        </p:txBody>
      </p:sp>
      <p:grpSp>
        <p:nvGrpSpPr>
          <p:cNvPr id="10" name="Group 31">
            <a:extLst>
              <a:ext uri="{FF2B5EF4-FFF2-40B4-BE49-F238E27FC236}">
                <a16:creationId xmlns:a16="http://schemas.microsoft.com/office/drawing/2014/main" id="{DDD25144-EE0B-BB40-B0EA-BBC0C089D646}"/>
              </a:ext>
            </a:extLst>
          </p:cNvPr>
          <p:cNvGrpSpPr>
            <a:grpSpLocks/>
          </p:cNvGrpSpPr>
          <p:nvPr/>
        </p:nvGrpSpPr>
        <p:grpSpPr bwMode="auto">
          <a:xfrm>
            <a:off x="402504" y="1809183"/>
            <a:ext cx="3195638" cy="1928818"/>
            <a:chOff x="559" y="1521"/>
            <a:chExt cx="2013" cy="1215"/>
          </a:xfrm>
        </p:grpSpPr>
        <p:sp>
          <p:nvSpPr>
            <p:cNvPr id="13" name="Abgerundetes Rechteck 12">
              <a:extLst>
                <a:ext uri="{FF2B5EF4-FFF2-40B4-BE49-F238E27FC236}">
                  <a16:creationId xmlns:a16="http://schemas.microsoft.com/office/drawing/2014/main" id="{B7627FEB-CE5A-2B48-85EC-533DFD2846F4}"/>
                </a:ext>
              </a:extLst>
            </p:cNvPr>
            <p:cNvSpPr>
              <a:spLocks noChangeArrowheads="1"/>
            </p:cNvSpPr>
            <p:nvPr/>
          </p:nvSpPr>
          <p:spPr bwMode="auto">
            <a:xfrm>
              <a:off x="559" y="1521"/>
              <a:ext cx="2013" cy="870"/>
            </a:xfrm>
            <a:prstGeom prst="roundRect">
              <a:avLst>
                <a:gd name="adj" fmla="val 16667"/>
              </a:avLst>
            </a:prstGeom>
            <a:solidFill>
              <a:srgbClr val="C00000"/>
            </a:solidFill>
            <a:ln w="9525">
              <a:noFill/>
              <a:round/>
              <a:headEnd/>
              <a:tailEnd/>
            </a:ln>
            <a:effectLst>
              <a:outerShdw blurRad="40000" dist="23000" dir="5400000"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de-DE" altLang="de-DE" sz="1800" b="1" dirty="0">
                  <a:solidFill>
                    <a:srgbClr val="FFFFFF"/>
                  </a:solidFill>
                  <a:latin typeface="Calibri" panose="020F0502020204030204" pitchFamily="34" charset="0"/>
                </a:rPr>
                <a:t>Hypothese mit Vorhersage (Prognose) zur Zukunft (Ausgang eines Experiment)</a:t>
              </a:r>
            </a:p>
            <a:p>
              <a:pPr algn="ctr"/>
              <a:r>
                <a:rPr lang="de-DE" altLang="de-DE" sz="1800" dirty="0">
                  <a:solidFill>
                    <a:srgbClr val="FFFFFF"/>
                  </a:solidFill>
                  <a:latin typeface="Calibri" panose="020F0502020204030204" pitchFamily="34" charset="0"/>
                </a:rPr>
                <a:t>(prüfbar, widerlegbar)</a:t>
              </a:r>
            </a:p>
          </p:txBody>
        </p:sp>
        <p:cxnSp>
          <p:nvCxnSpPr>
            <p:cNvPr id="11" name="Gerade Verbindung mit Pfeil 10">
              <a:extLst>
                <a:ext uri="{FF2B5EF4-FFF2-40B4-BE49-F238E27FC236}">
                  <a16:creationId xmlns:a16="http://schemas.microsoft.com/office/drawing/2014/main" id="{3FC77736-49FC-E94A-B8CC-00CA82F81DA7}"/>
                </a:ext>
              </a:extLst>
            </p:cNvPr>
            <p:cNvCxnSpPr>
              <a:cxnSpLocks noChangeShapeType="1"/>
            </p:cNvCxnSpPr>
            <p:nvPr/>
          </p:nvCxnSpPr>
          <p:spPr bwMode="auto">
            <a:xfrm>
              <a:off x="1483" y="2391"/>
              <a:ext cx="0" cy="345"/>
            </a:xfrm>
            <a:prstGeom prst="straightConnector1">
              <a:avLst/>
            </a:prstGeom>
            <a:noFill/>
            <a:ln w="152400">
              <a:solidFill>
                <a:srgbClr val="C00000"/>
              </a:solidFill>
              <a:round/>
              <a:headEnd/>
              <a:tailEnd type="triangle" w="med" len="sm"/>
            </a:ln>
            <a:effectLst>
              <a:outerShdw blurRad="40000" dist="20000" dir="5400000" rotWithShape="0">
                <a:srgbClr val="808080"/>
              </a:outerShdw>
            </a:effectLst>
            <a:extLst>
              <a:ext uri="{909E8E84-426E-40DD-AFC4-6F175D3DCCD1}">
                <a14:hiddenFill xmlns:a14="http://schemas.microsoft.com/office/drawing/2010/main">
                  <a:noFill/>
                </a14:hiddenFill>
              </a:ext>
            </a:extLst>
          </p:spPr>
        </p:cxnSp>
      </p:grpSp>
      <p:sp>
        <p:nvSpPr>
          <p:cNvPr id="27" name="Abgerundetes Rechteck 26">
            <a:extLst>
              <a:ext uri="{FF2B5EF4-FFF2-40B4-BE49-F238E27FC236}">
                <a16:creationId xmlns:a16="http://schemas.microsoft.com/office/drawing/2014/main" id="{594D0D1C-4BD7-444F-BD4D-774A1E3D9A73}"/>
              </a:ext>
            </a:extLst>
          </p:cNvPr>
          <p:cNvSpPr>
            <a:spLocks noChangeArrowheads="1"/>
          </p:cNvSpPr>
          <p:nvPr/>
        </p:nvSpPr>
        <p:spPr bwMode="auto">
          <a:xfrm>
            <a:off x="402503" y="5402699"/>
            <a:ext cx="3247432" cy="96303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de-DE" altLang="de-DE" sz="1800" b="1" dirty="0">
                <a:solidFill>
                  <a:srgbClr val="FFFFFF"/>
                </a:solidFill>
                <a:latin typeface="Calibri" panose="020F0502020204030204" pitchFamily="34" charset="0"/>
              </a:rPr>
              <a:t>gestützte Hypothese oder bei Widerlegung neue oder modifizierte Hypothese</a:t>
            </a:r>
          </a:p>
        </p:txBody>
      </p:sp>
      <p:sp>
        <p:nvSpPr>
          <p:cNvPr id="34" name="Abgerundetes Rechteck 33">
            <a:extLst>
              <a:ext uri="{FF2B5EF4-FFF2-40B4-BE49-F238E27FC236}">
                <a16:creationId xmlns:a16="http://schemas.microsoft.com/office/drawing/2014/main" id="{FA918615-B666-1543-BFC1-DC2078EC8E5F}"/>
              </a:ext>
            </a:extLst>
          </p:cNvPr>
          <p:cNvSpPr>
            <a:spLocks noChangeArrowheads="1"/>
          </p:cNvSpPr>
          <p:nvPr/>
        </p:nvSpPr>
        <p:spPr bwMode="auto">
          <a:xfrm>
            <a:off x="5725405" y="5402699"/>
            <a:ext cx="3145272" cy="96303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de-DE" altLang="de-DE" sz="1800" b="1" dirty="0">
                <a:solidFill>
                  <a:srgbClr val="FFFFFF"/>
                </a:solidFill>
                <a:latin typeface="Calibri" panose="020F0502020204030204" pitchFamily="34" charset="0"/>
              </a:rPr>
              <a:t>gestütztes </a:t>
            </a:r>
            <a:r>
              <a:rPr lang="de-DE" altLang="de-DE" sz="1800" b="1" dirty="0" err="1">
                <a:solidFill>
                  <a:srgbClr val="FFFFFF"/>
                </a:solidFill>
                <a:latin typeface="Calibri" panose="020F0502020204030204" pitchFamily="34" charset="0"/>
              </a:rPr>
              <a:t>Rekonstrukt</a:t>
            </a:r>
            <a:r>
              <a:rPr lang="de-DE" altLang="de-DE" sz="1800" b="1" dirty="0">
                <a:solidFill>
                  <a:srgbClr val="FFFFFF"/>
                </a:solidFill>
                <a:latin typeface="Calibri" panose="020F0502020204030204" pitchFamily="34" charset="0"/>
              </a:rPr>
              <a:t> oder bei Widerlegung neue oder modifizierte Hypothese</a:t>
            </a:r>
          </a:p>
        </p:txBody>
      </p:sp>
      <p:grpSp>
        <p:nvGrpSpPr>
          <p:cNvPr id="43" name="Gruppieren 42">
            <a:extLst>
              <a:ext uri="{FF2B5EF4-FFF2-40B4-BE49-F238E27FC236}">
                <a16:creationId xmlns:a16="http://schemas.microsoft.com/office/drawing/2014/main" id="{D82F6FF6-9F0E-A246-BFE9-22D62A219E06}"/>
              </a:ext>
            </a:extLst>
          </p:cNvPr>
          <p:cNvGrpSpPr/>
          <p:nvPr/>
        </p:nvGrpSpPr>
        <p:grpSpPr>
          <a:xfrm>
            <a:off x="402503" y="3892551"/>
            <a:ext cx="3195638" cy="1510724"/>
            <a:chOff x="402503" y="3892551"/>
            <a:chExt cx="3195638" cy="1510724"/>
          </a:xfrm>
        </p:grpSpPr>
        <p:sp>
          <p:nvSpPr>
            <p:cNvPr id="35" name="Abgerundetes Rechteck 34">
              <a:extLst>
                <a:ext uri="{FF2B5EF4-FFF2-40B4-BE49-F238E27FC236}">
                  <a16:creationId xmlns:a16="http://schemas.microsoft.com/office/drawing/2014/main" id="{1A390BE0-A700-6F4B-A90D-B76448A19868}"/>
                </a:ext>
              </a:extLst>
            </p:cNvPr>
            <p:cNvSpPr>
              <a:spLocks noChangeArrowheads="1"/>
            </p:cNvSpPr>
            <p:nvPr/>
          </p:nvSpPr>
          <p:spPr bwMode="auto">
            <a:xfrm>
              <a:off x="402503" y="3892551"/>
              <a:ext cx="3195638" cy="96303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de-DE" altLang="de-DE" sz="1800" b="1" dirty="0">
                  <a:solidFill>
                    <a:srgbClr val="FFFFFF"/>
                  </a:solidFill>
                  <a:latin typeface="Calibri" panose="020F0502020204030204" pitchFamily="34" charset="0"/>
                </a:rPr>
                <a:t>Datenerhebung: Experiment, Vergleich, Beobachtung</a:t>
              </a:r>
            </a:p>
          </p:txBody>
        </p:sp>
        <p:cxnSp>
          <p:nvCxnSpPr>
            <p:cNvPr id="39" name="Gerade Verbindung mit Pfeil 38">
              <a:extLst>
                <a:ext uri="{FF2B5EF4-FFF2-40B4-BE49-F238E27FC236}">
                  <a16:creationId xmlns:a16="http://schemas.microsoft.com/office/drawing/2014/main" id="{C3354379-D5C9-E64F-9625-AEA30992D5E3}"/>
                </a:ext>
              </a:extLst>
            </p:cNvPr>
            <p:cNvCxnSpPr>
              <a:cxnSpLocks noChangeShapeType="1"/>
            </p:cNvCxnSpPr>
            <p:nvPr/>
          </p:nvCxnSpPr>
          <p:spPr bwMode="auto">
            <a:xfrm>
              <a:off x="1869354" y="4855586"/>
              <a:ext cx="0" cy="547689"/>
            </a:xfrm>
            <a:prstGeom prst="straightConnector1">
              <a:avLst/>
            </a:prstGeom>
            <a:noFill/>
            <a:ln w="152400">
              <a:solidFill>
                <a:srgbClr val="C00000"/>
              </a:solidFill>
              <a:round/>
              <a:headEnd/>
              <a:tailEnd type="triangle" w="med" len="sm"/>
            </a:ln>
            <a:effectLst>
              <a:outerShdw blurRad="40000" dist="20000" dir="5400000" rotWithShape="0">
                <a:srgbClr val="808080"/>
              </a:outerShdw>
            </a:effectLst>
            <a:extLst>
              <a:ext uri="{909E8E84-426E-40DD-AFC4-6F175D3DCCD1}">
                <a14:hiddenFill xmlns:a14="http://schemas.microsoft.com/office/drawing/2010/main">
                  <a:noFill/>
                </a14:hiddenFill>
              </a:ext>
            </a:extLst>
          </p:spPr>
        </p:cxnSp>
      </p:grpSp>
      <p:grpSp>
        <p:nvGrpSpPr>
          <p:cNvPr id="42" name="Gruppieren 41">
            <a:extLst>
              <a:ext uri="{FF2B5EF4-FFF2-40B4-BE49-F238E27FC236}">
                <a16:creationId xmlns:a16="http://schemas.microsoft.com/office/drawing/2014/main" id="{3E63B3A1-E48B-8647-8B0A-D289F5219E98}"/>
              </a:ext>
            </a:extLst>
          </p:cNvPr>
          <p:cNvGrpSpPr/>
          <p:nvPr/>
        </p:nvGrpSpPr>
        <p:grpSpPr>
          <a:xfrm>
            <a:off x="5725406" y="3892551"/>
            <a:ext cx="3195638" cy="1510148"/>
            <a:chOff x="5725406" y="3892551"/>
            <a:chExt cx="3195638" cy="1510148"/>
          </a:xfrm>
        </p:grpSpPr>
        <p:sp>
          <p:nvSpPr>
            <p:cNvPr id="36" name="Abgerundetes Rechteck 35">
              <a:extLst>
                <a:ext uri="{FF2B5EF4-FFF2-40B4-BE49-F238E27FC236}">
                  <a16:creationId xmlns:a16="http://schemas.microsoft.com/office/drawing/2014/main" id="{AAD92A50-5096-DF4A-88FE-E8E59AD5AAAF}"/>
                </a:ext>
              </a:extLst>
            </p:cNvPr>
            <p:cNvSpPr>
              <a:spLocks noChangeArrowheads="1"/>
            </p:cNvSpPr>
            <p:nvPr/>
          </p:nvSpPr>
          <p:spPr bwMode="auto">
            <a:xfrm>
              <a:off x="5725406" y="3892551"/>
              <a:ext cx="3195638" cy="963035"/>
            </a:xfrm>
            <a:prstGeom prst="roundRect">
              <a:avLst>
                <a:gd name="adj" fmla="val 16667"/>
              </a:avLst>
            </a:prstGeom>
            <a:solidFill>
              <a:srgbClr val="C00000"/>
            </a:solidFill>
            <a:ln w="9525">
              <a:solidFill>
                <a:srgbClr val="C00000"/>
              </a:solidFill>
              <a:round/>
              <a:headEnd/>
              <a:tailEnd/>
            </a:ln>
            <a:effectLst>
              <a:outerShdw blurRad="40000" dist="23000" dir="5400000"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1800" b="1" dirty="0">
                  <a:solidFill>
                    <a:srgbClr val="FFFFFF"/>
                  </a:solidFill>
                  <a:latin typeface="Calibri" panose="020F0502020204030204" pitchFamily="34" charset="0"/>
                </a:rPr>
                <a:t>Datenerhebung: Vergleich</a:t>
              </a:r>
            </a:p>
          </p:txBody>
        </p:sp>
        <p:cxnSp>
          <p:nvCxnSpPr>
            <p:cNvPr id="40" name="Gerade Verbindung mit Pfeil 39">
              <a:extLst>
                <a:ext uri="{FF2B5EF4-FFF2-40B4-BE49-F238E27FC236}">
                  <a16:creationId xmlns:a16="http://schemas.microsoft.com/office/drawing/2014/main" id="{F524F46E-3040-D846-ACA1-60B56BD2429E}"/>
                </a:ext>
              </a:extLst>
            </p:cNvPr>
            <p:cNvCxnSpPr>
              <a:cxnSpLocks noChangeShapeType="1"/>
            </p:cNvCxnSpPr>
            <p:nvPr/>
          </p:nvCxnSpPr>
          <p:spPr bwMode="auto">
            <a:xfrm>
              <a:off x="7420855" y="4855010"/>
              <a:ext cx="0" cy="547689"/>
            </a:xfrm>
            <a:prstGeom prst="straightConnector1">
              <a:avLst/>
            </a:prstGeom>
            <a:noFill/>
            <a:ln w="152400">
              <a:solidFill>
                <a:srgbClr val="C00000"/>
              </a:solidFill>
              <a:round/>
              <a:headEnd/>
              <a:tailEnd type="triangle" w="med" len="sm"/>
            </a:ln>
            <a:effectLst>
              <a:outerShdw blurRad="40000" dist="20000" dir="5400000" rotWithShape="0">
                <a:srgbClr val="808080"/>
              </a:outerShdw>
            </a:effectLst>
            <a:extLst>
              <a:ext uri="{909E8E84-426E-40DD-AFC4-6F175D3DCCD1}">
                <a14:hiddenFill xmlns:a14="http://schemas.microsoft.com/office/drawing/2010/main">
                  <a:noFill/>
                </a14:hiddenFill>
              </a:ext>
            </a:extLst>
          </p:spPr>
        </p:cxnSp>
      </p:grpSp>
      <p:sp>
        <p:nvSpPr>
          <p:cNvPr id="44" name="Textfeld 43">
            <a:extLst>
              <a:ext uri="{FF2B5EF4-FFF2-40B4-BE49-F238E27FC236}">
                <a16:creationId xmlns:a16="http://schemas.microsoft.com/office/drawing/2014/main" id="{D0C057FF-E9FC-FD44-B39E-114B6A5199A3}"/>
              </a:ext>
            </a:extLst>
          </p:cNvPr>
          <p:cNvSpPr txBox="1"/>
          <p:nvPr/>
        </p:nvSpPr>
        <p:spPr>
          <a:xfrm>
            <a:off x="6026727" y="6539705"/>
            <a:ext cx="3037918" cy="338554"/>
          </a:xfrm>
          <a:prstGeom prst="rect">
            <a:avLst/>
          </a:prstGeom>
          <a:noFill/>
        </p:spPr>
        <p:txBody>
          <a:bodyPr wrap="square" rtlCol="0">
            <a:spAutoFit/>
          </a:bodyPr>
          <a:lstStyle/>
          <a:p>
            <a:pPr algn="r"/>
            <a:r>
              <a:rPr lang="de-DE" sz="1600" dirty="0"/>
              <a:t>verändert nach </a:t>
            </a:r>
            <a:r>
              <a:rPr lang="de-DE" sz="1600" dirty="0" err="1"/>
              <a:t>Kattmann</a:t>
            </a:r>
            <a:r>
              <a:rPr lang="de-DE" sz="1600" dirty="0"/>
              <a:t> 2009 </a:t>
            </a:r>
          </a:p>
        </p:txBody>
      </p:sp>
      <p:grpSp>
        <p:nvGrpSpPr>
          <p:cNvPr id="48" name="Gruppieren 47">
            <a:extLst>
              <a:ext uri="{FF2B5EF4-FFF2-40B4-BE49-F238E27FC236}">
                <a16:creationId xmlns:a16="http://schemas.microsoft.com/office/drawing/2014/main" id="{DDABC1A3-9E18-1B45-B38D-ADB16A8D2A66}"/>
              </a:ext>
            </a:extLst>
          </p:cNvPr>
          <p:cNvGrpSpPr/>
          <p:nvPr/>
        </p:nvGrpSpPr>
        <p:grpSpPr>
          <a:xfrm>
            <a:off x="3280604" y="1809173"/>
            <a:ext cx="5640439" cy="1908044"/>
            <a:chOff x="3280604" y="1809173"/>
            <a:chExt cx="5640439" cy="1908044"/>
          </a:xfrm>
        </p:grpSpPr>
        <p:grpSp>
          <p:nvGrpSpPr>
            <p:cNvPr id="22" name="Gruppieren 21">
              <a:extLst>
                <a:ext uri="{FF2B5EF4-FFF2-40B4-BE49-F238E27FC236}">
                  <a16:creationId xmlns:a16="http://schemas.microsoft.com/office/drawing/2014/main" id="{08DBD9BE-64C9-0346-8CF4-CBE9851DA2E4}"/>
                </a:ext>
              </a:extLst>
            </p:cNvPr>
            <p:cNvGrpSpPr/>
            <p:nvPr/>
          </p:nvGrpSpPr>
          <p:grpSpPr>
            <a:xfrm>
              <a:off x="5725405" y="1809173"/>
              <a:ext cx="3195638" cy="1908044"/>
              <a:chOff x="5725405" y="1809173"/>
              <a:chExt cx="3195638" cy="1908044"/>
            </a:xfrm>
          </p:grpSpPr>
          <p:sp>
            <p:nvSpPr>
              <p:cNvPr id="30" name="Abgerundetes Rechteck 29">
                <a:extLst>
                  <a:ext uri="{FF2B5EF4-FFF2-40B4-BE49-F238E27FC236}">
                    <a16:creationId xmlns:a16="http://schemas.microsoft.com/office/drawing/2014/main" id="{D169EABE-DCE4-B244-A745-4F9FC9AF1E91}"/>
                  </a:ext>
                </a:extLst>
              </p:cNvPr>
              <p:cNvSpPr>
                <a:spLocks noChangeArrowheads="1"/>
              </p:cNvSpPr>
              <p:nvPr/>
            </p:nvSpPr>
            <p:spPr bwMode="auto">
              <a:xfrm>
                <a:off x="5725405" y="1809173"/>
                <a:ext cx="3195638" cy="1381125"/>
              </a:xfrm>
              <a:prstGeom prst="roundRect">
                <a:avLst>
                  <a:gd name="adj" fmla="val 16667"/>
                </a:avLst>
              </a:prstGeom>
              <a:solidFill>
                <a:srgbClr val="C00000"/>
              </a:solidFill>
              <a:ln w="9525">
                <a:noFill/>
                <a:round/>
                <a:headEnd/>
                <a:tailEnd/>
              </a:ln>
              <a:effectLst>
                <a:outerShdw blurRad="40000" dist="23000" dir="5400000" rotWithShape="0">
                  <a:srgbClr val="808080"/>
                </a:outerShdw>
              </a:effectLst>
            </p:spPr>
            <p:txBody>
              <a:bodyPr lIns="54000" rIns="5400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a:r>
                  <a:rPr lang="de-DE" altLang="de-DE" sz="1600" b="1" dirty="0">
                    <a:solidFill>
                      <a:srgbClr val="FFFFFF"/>
                    </a:solidFill>
                    <a:latin typeface="Calibri" panose="020F0502020204030204" pitchFamily="34" charset="0"/>
                  </a:rPr>
                  <a:t>(Stammbaum-)Hypothese(</a:t>
                </a:r>
                <a:r>
                  <a:rPr lang="de-DE" altLang="de-DE" sz="1600" b="1" dirty="0" err="1">
                    <a:solidFill>
                      <a:srgbClr val="FFFFFF"/>
                    </a:solidFill>
                    <a:latin typeface="Calibri" panose="020F0502020204030204" pitchFamily="34" charset="0"/>
                  </a:rPr>
                  <a:t>n</a:t>
                </a:r>
                <a:r>
                  <a:rPr lang="de-DE" altLang="de-DE" sz="1600" b="1" dirty="0">
                    <a:solidFill>
                      <a:srgbClr val="FFFFFF"/>
                    </a:solidFill>
                    <a:latin typeface="Calibri" panose="020F0502020204030204" pitchFamily="34" charset="0"/>
                  </a:rPr>
                  <a:t>)</a:t>
                </a:r>
                <a:br>
                  <a:rPr lang="de-DE" altLang="de-DE" sz="1600" b="1" dirty="0">
                    <a:solidFill>
                      <a:srgbClr val="FFFFFF"/>
                    </a:solidFill>
                    <a:latin typeface="Calibri" panose="020F0502020204030204" pitchFamily="34" charset="0"/>
                  </a:rPr>
                </a:br>
                <a:r>
                  <a:rPr lang="de-DE" altLang="de-DE" sz="1600" b="1" dirty="0">
                    <a:solidFill>
                      <a:srgbClr val="FFFFFF"/>
                    </a:solidFill>
                    <a:latin typeface="Calibri" panose="020F0502020204030204" pitchFamily="34" charset="0"/>
                  </a:rPr>
                  <a:t>zu einem Naturexperiment</a:t>
                </a:r>
                <a:br>
                  <a:rPr lang="de-DE" altLang="de-DE" sz="1600" b="1" dirty="0">
                    <a:solidFill>
                      <a:srgbClr val="FFFFFF"/>
                    </a:solidFill>
                    <a:latin typeface="Calibri" panose="020F0502020204030204" pitchFamily="34" charset="0"/>
                  </a:rPr>
                </a:br>
                <a:r>
                  <a:rPr lang="de-DE" altLang="de-DE" sz="1600" b="1" dirty="0">
                    <a:solidFill>
                      <a:srgbClr val="FFFFFF"/>
                    </a:solidFill>
                    <a:latin typeface="Calibri" panose="020F0502020204030204" pitchFamily="34" charset="0"/>
                  </a:rPr>
                  <a:t>(Sachverhalt aus der Vergangen-</a:t>
                </a:r>
                <a:r>
                  <a:rPr lang="de-DE" altLang="de-DE" sz="1600" b="1" dirty="0" err="1">
                    <a:solidFill>
                      <a:srgbClr val="FFFFFF"/>
                    </a:solidFill>
                    <a:latin typeface="Calibri" panose="020F0502020204030204" pitchFamily="34" charset="0"/>
                  </a:rPr>
                  <a:t>heit</a:t>
                </a:r>
                <a:r>
                  <a:rPr lang="de-DE" altLang="de-DE" sz="1600" b="1" dirty="0">
                    <a:solidFill>
                      <a:srgbClr val="FFFFFF"/>
                    </a:solidFill>
                    <a:latin typeface="Calibri" panose="020F0502020204030204" pitchFamily="34" charset="0"/>
                  </a:rPr>
                  <a:t>) </a:t>
                </a:r>
                <a:r>
                  <a:rPr lang="de-DE" altLang="de-DE" sz="1600" dirty="0">
                    <a:solidFill>
                      <a:srgbClr val="FFFFFF"/>
                    </a:solidFill>
                    <a:latin typeface="Calibri" panose="020F0502020204030204" pitchFamily="34" charset="0"/>
                  </a:rPr>
                  <a:t>(prüfbar, widerlegbar)</a:t>
                </a:r>
              </a:p>
            </p:txBody>
          </p:sp>
          <p:cxnSp>
            <p:nvCxnSpPr>
              <p:cNvPr id="41" name="Gerade Verbindung mit Pfeil 40">
                <a:extLst>
                  <a:ext uri="{FF2B5EF4-FFF2-40B4-BE49-F238E27FC236}">
                    <a16:creationId xmlns:a16="http://schemas.microsoft.com/office/drawing/2014/main" id="{EA56E9AB-E61B-0E47-84CE-84C9AD17E63D}"/>
                  </a:ext>
                </a:extLst>
              </p:cNvPr>
              <p:cNvCxnSpPr>
                <a:cxnSpLocks noChangeShapeType="1"/>
              </p:cNvCxnSpPr>
              <p:nvPr/>
            </p:nvCxnSpPr>
            <p:spPr bwMode="auto">
              <a:xfrm>
                <a:off x="7419845" y="3169528"/>
                <a:ext cx="0" cy="547689"/>
              </a:xfrm>
              <a:prstGeom prst="straightConnector1">
                <a:avLst/>
              </a:prstGeom>
              <a:noFill/>
              <a:ln w="152400">
                <a:solidFill>
                  <a:srgbClr val="C00000"/>
                </a:solidFill>
                <a:round/>
                <a:headEnd/>
                <a:tailEnd type="triangle" w="med" len="sm"/>
              </a:ln>
              <a:effectLst>
                <a:outerShdw blurRad="40000" dist="20000" dir="5400000" rotWithShape="0">
                  <a:srgbClr val="808080"/>
                </a:outerShdw>
              </a:effectLst>
              <a:extLst>
                <a:ext uri="{909E8E84-426E-40DD-AFC4-6F175D3DCCD1}">
                  <a14:hiddenFill xmlns:a14="http://schemas.microsoft.com/office/drawing/2010/main">
                    <a:noFill/>
                  </a14:hiddenFill>
                </a:ext>
              </a:extLst>
            </p:spPr>
          </p:cxnSp>
        </p:grpSp>
        <p:sp>
          <p:nvSpPr>
            <p:cNvPr id="46" name="Textfeld 45">
              <a:extLst>
                <a:ext uri="{FF2B5EF4-FFF2-40B4-BE49-F238E27FC236}">
                  <a16:creationId xmlns:a16="http://schemas.microsoft.com/office/drawing/2014/main" id="{5CF8F6A8-75E1-D347-B84D-349B752CE277}"/>
                </a:ext>
              </a:extLst>
            </p:cNvPr>
            <p:cNvSpPr txBox="1"/>
            <p:nvPr/>
          </p:nvSpPr>
          <p:spPr>
            <a:xfrm rot="16200000">
              <a:off x="2955354" y="2259357"/>
              <a:ext cx="1019831" cy="369332"/>
            </a:xfrm>
            <a:prstGeom prst="rect">
              <a:avLst/>
            </a:prstGeom>
            <a:noFill/>
          </p:spPr>
          <p:txBody>
            <a:bodyPr wrap="none" rtlCol="0">
              <a:spAutoFit/>
            </a:bodyPr>
            <a:lstStyle/>
            <a:p>
              <a:r>
                <a:rPr lang="de-DE" b="1" dirty="0" err="1">
                  <a:solidFill>
                    <a:schemeClr val="bg1">
                      <a:lumMod val="75000"/>
                    </a:schemeClr>
                  </a:solidFill>
                </a:rPr>
                <a:t>PRÄDiKT</a:t>
              </a:r>
              <a:endParaRPr lang="de-DE" b="1" dirty="0">
                <a:solidFill>
                  <a:schemeClr val="bg1">
                    <a:lumMod val="75000"/>
                  </a:schemeClr>
                </a:solidFill>
              </a:endParaRPr>
            </a:p>
          </p:txBody>
        </p:sp>
        <p:sp>
          <p:nvSpPr>
            <p:cNvPr id="47" name="Textfeld 46">
              <a:extLst>
                <a:ext uri="{FF2B5EF4-FFF2-40B4-BE49-F238E27FC236}">
                  <a16:creationId xmlns:a16="http://schemas.microsoft.com/office/drawing/2014/main" id="{7318C8FB-9A94-3B42-BB8F-3609337C28AE}"/>
                </a:ext>
              </a:extLst>
            </p:cNvPr>
            <p:cNvSpPr txBox="1"/>
            <p:nvPr/>
          </p:nvSpPr>
          <p:spPr>
            <a:xfrm rot="5400000">
              <a:off x="5270856" y="2342779"/>
              <a:ext cx="1266052" cy="369332"/>
            </a:xfrm>
            <a:prstGeom prst="rect">
              <a:avLst/>
            </a:prstGeom>
            <a:noFill/>
          </p:spPr>
          <p:txBody>
            <a:bodyPr wrap="none" rtlCol="0">
              <a:spAutoFit/>
            </a:bodyPr>
            <a:lstStyle/>
            <a:p>
              <a:r>
                <a:rPr lang="de-DE" b="1" dirty="0" err="1">
                  <a:solidFill>
                    <a:schemeClr val="bg1">
                      <a:lumMod val="75000"/>
                    </a:schemeClr>
                  </a:solidFill>
                </a:rPr>
                <a:t>RETRODiKT</a:t>
              </a:r>
              <a:endParaRPr lang="de-DE" b="1" dirty="0">
                <a:solidFill>
                  <a:schemeClr val="bg1">
                    <a:lumMod val="75000"/>
                  </a:schemeClr>
                </a:solidFill>
              </a:endParaRPr>
            </a:p>
          </p:txBody>
        </p:sp>
      </p:grpSp>
      <p:grpSp>
        <p:nvGrpSpPr>
          <p:cNvPr id="45" name="Gruppieren 44">
            <a:extLst>
              <a:ext uri="{FF2B5EF4-FFF2-40B4-BE49-F238E27FC236}">
                <a16:creationId xmlns:a16="http://schemas.microsoft.com/office/drawing/2014/main" id="{5057E6FD-AE7B-D24D-B140-1B94296B2929}"/>
              </a:ext>
            </a:extLst>
          </p:cNvPr>
          <p:cNvGrpSpPr/>
          <p:nvPr/>
        </p:nvGrpSpPr>
        <p:grpSpPr>
          <a:xfrm>
            <a:off x="352137" y="765320"/>
            <a:ext cx="8568906" cy="706581"/>
            <a:chOff x="352137" y="765320"/>
            <a:chExt cx="8568906" cy="706581"/>
          </a:xfrm>
        </p:grpSpPr>
        <p:sp>
          <p:nvSpPr>
            <p:cNvPr id="32" name="Abgerundete rechteckige Legende 31">
              <a:extLst>
                <a:ext uri="{FF2B5EF4-FFF2-40B4-BE49-F238E27FC236}">
                  <a16:creationId xmlns:a16="http://schemas.microsoft.com/office/drawing/2014/main" id="{552E97D3-6E37-0A4A-807C-C55648C98994}"/>
                </a:ext>
              </a:extLst>
            </p:cNvPr>
            <p:cNvSpPr/>
            <p:nvPr/>
          </p:nvSpPr>
          <p:spPr>
            <a:xfrm>
              <a:off x="352137" y="765320"/>
              <a:ext cx="3246004" cy="706581"/>
            </a:xfrm>
            <a:prstGeom prst="wedgeRoundRectCallout">
              <a:avLst>
                <a:gd name="adj1" fmla="val 1788"/>
                <a:gd name="adj2" fmla="val 121324"/>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a:t>
              </a:r>
              <a:r>
                <a:rPr lang="de-DE" b="1" dirty="0"/>
                <a:t>kommt</a:t>
              </a:r>
              <a:r>
                <a:rPr lang="de-DE" dirty="0"/>
                <a:t> es, dass…?</a:t>
              </a:r>
            </a:p>
          </p:txBody>
        </p:sp>
        <p:sp>
          <p:nvSpPr>
            <p:cNvPr id="33" name="Abgerundete rechteckige Legende 32">
              <a:extLst>
                <a:ext uri="{FF2B5EF4-FFF2-40B4-BE49-F238E27FC236}">
                  <a16:creationId xmlns:a16="http://schemas.microsoft.com/office/drawing/2014/main" id="{DC764D77-917B-7945-886E-895C59182F02}"/>
                </a:ext>
              </a:extLst>
            </p:cNvPr>
            <p:cNvSpPr/>
            <p:nvPr/>
          </p:nvSpPr>
          <p:spPr>
            <a:xfrm>
              <a:off x="5675039" y="765320"/>
              <a:ext cx="3246004" cy="706581"/>
            </a:xfrm>
            <a:prstGeom prst="wedgeRoundRectCallout">
              <a:avLst>
                <a:gd name="adj1" fmla="val -19553"/>
                <a:gd name="adj2" fmla="val 119363"/>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Wie </a:t>
              </a:r>
              <a:r>
                <a:rPr lang="de-DE" sz="1600" b="1" dirty="0"/>
                <a:t>kam</a:t>
              </a:r>
              <a:r>
                <a:rPr lang="de-DE" sz="1600" dirty="0"/>
                <a:t> es, dass…? </a:t>
              </a:r>
            </a:p>
            <a:p>
              <a:pPr algn="ctr"/>
              <a:r>
                <a:rPr lang="de-DE" sz="1400" i="1" dirty="0"/>
                <a:t>(Durch welche Abfolge von Artaufspaltungen kam es, …)</a:t>
              </a:r>
            </a:p>
          </p:txBody>
        </p:sp>
      </p:grpSp>
      <p:grpSp>
        <p:nvGrpSpPr>
          <p:cNvPr id="4" name="Gruppieren 3">
            <a:extLst>
              <a:ext uri="{FF2B5EF4-FFF2-40B4-BE49-F238E27FC236}">
                <a16:creationId xmlns:a16="http://schemas.microsoft.com/office/drawing/2014/main" id="{0B2425EC-3300-8A41-D1F0-E47E83DE2BC5}"/>
              </a:ext>
            </a:extLst>
          </p:cNvPr>
          <p:cNvGrpSpPr/>
          <p:nvPr/>
        </p:nvGrpSpPr>
        <p:grpSpPr>
          <a:xfrm>
            <a:off x="3530744" y="3315222"/>
            <a:ext cx="2160314" cy="560887"/>
            <a:chOff x="3530744" y="3315222"/>
            <a:chExt cx="2160314" cy="560887"/>
          </a:xfrm>
        </p:grpSpPr>
        <p:sp>
          <p:nvSpPr>
            <p:cNvPr id="2" name="Abgerundete rechteckige Legende 1">
              <a:extLst>
                <a:ext uri="{FF2B5EF4-FFF2-40B4-BE49-F238E27FC236}">
                  <a16:creationId xmlns:a16="http://schemas.microsoft.com/office/drawing/2014/main" id="{78BA23FD-E6E6-D846-8462-D15336E6E2ED}"/>
                </a:ext>
              </a:extLst>
            </p:cNvPr>
            <p:cNvSpPr/>
            <p:nvPr/>
          </p:nvSpPr>
          <p:spPr>
            <a:xfrm>
              <a:off x="3546763" y="3315222"/>
              <a:ext cx="2144295" cy="560887"/>
            </a:xfrm>
            <a:prstGeom prst="wedgeRoundRectCallout">
              <a:avLst>
                <a:gd name="adj1" fmla="val -71871"/>
                <a:gd name="adj2" fmla="val -105150"/>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700" dirty="0"/>
                <a:t>Entscheidendes </a:t>
              </a:r>
              <a:r>
                <a:rPr lang="de-DE" sz="1700" dirty="0" err="1"/>
                <a:t>Krite-rium</a:t>
              </a:r>
              <a:r>
                <a:rPr lang="de-DE" sz="1700" dirty="0"/>
                <a:t>: Falsifizierbarkeit</a:t>
              </a:r>
            </a:p>
          </p:txBody>
        </p:sp>
        <p:sp>
          <p:nvSpPr>
            <p:cNvPr id="3" name="Abgerundete rechteckige Legende 2">
              <a:extLst>
                <a:ext uri="{FF2B5EF4-FFF2-40B4-BE49-F238E27FC236}">
                  <a16:creationId xmlns:a16="http://schemas.microsoft.com/office/drawing/2014/main" id="{141533D4-3FFA-52C9-7E0C-C7C1B53C8754}"/>
                </a:ext>
              </a:extLst>
            </p:cNvPr>
            <p:cNvSpPr/>
            <p:nvPr/>
          </p:nvSpPr>
          <p:spPr>
            <a:xfrm>
              <a:off x="3530744" y="3315222"/>
              <a:ext cx="2144295" cy="560887"/>
            </a:xfrm>
            <a:prstGeom prst="wedgeRoundRectCallout">
              <a:avLst>
                <a:gd name="adj1" fmla="val 79137"/>
                <a:gd name="adj2" fmla="val -97478"/>
                <a:gd name="adj3" fmla="val 1666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700" dirty="0"/>
                <a:t>Entscheidendes </a:t>
              </a:r>
              <a:r>
                <a:rPr lang="de-DE" sz="1700" dirty="0" err="1"/>
                <a:t>Krite-rium</a:t>
              </a:r>
              <a:r>
                <a:rPr lang="de-DE" sz="1700" dirty="0"/>
                <a:t>: Falsifizierbarkeit</a:t>
              </a:r>
            </a:p>
          </p:txBody>
        </p:sp>
      </p:grpSp>
    </p:spTree>
    <p:extLst>
      <p:ext uri="{BB962C8B-B14F-4D97-AF65-F5344CB8AC3E}">
        <p14:creationId xmlns:p14="http://schemas.microsoft.com/office/powerpoint/2010/main" val="207795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ieren 32">
            <a:extLst>
              <a:ext uri="{FF2B5EF4-FFF2-40B4-BE49-F238E27FC236}">
                <a16:creationId xmlns:a16="http://schemas.microsoft.com/office/drawing/2014/main" id="{8B738A1C-6426-3FE9-B95E-06062BA7D3E5}"/>
              </a:ext>
            </a:extLst>
          </p:cNvPr>
          <p:cNvGrpSpPr/>
          <p:nvPr/>
        </p:nvGrpSpPr>
        <p:grpSpPr>
          <a:xfrm>
            <a:off x="884285" y="2157457"/>
            <a:ext cx="5913168" cy="3346585"/>
            <a:chOff x="959591" y="1662603"/>
            <a:chExt cx="5913168" cy="3346585"/>
          </a:xfrm>
        </p:grpSpPr>
        <p:grpSp>
          <p:nvGrpSpPr>
            <p:cNvPr id="5" name="Gruppieren 4">
              <a:extLst>
                <a:ext uri="{FF2B5EF4-FFF2-40B4-BE49-F238E27FC236}">
                  <a16:creationId xmlns:a16="http://schemas.microsoft.com/office/drawing/2014/main" id="{C2974A40-6D1A-F006-0857-3FB233D4ADC6}"/>
                </a:ext>
              </a:extLst>
            </p:cNvPr>
            <p:cNvGrpSpPr/>
            <p:nvPr/>
          </p:nvGrpSpPr>
          <p:grpSpPr>
            <a:xfrm>
              <a:off x="959591" y="1764021"/>
              <a:ext cx="5485604" cy="3245167"/>
              <a:chOff x="2250509" y="3377668"/>
              <a:chExt cx="5485604" cy="3245167"/>
            </a:xfrm>
          </p:grpSpPr>
          <p:grpSp>
            <p:nvGrpSpPr>
              <p:cNvPr id="7" name="Gruppieren 6">
                <a:extLst>
                  <a:ext uri="{FF2B5EF4-FFF2-40B4-BE49-F238E27FC236}">
                    <a16:creationId xmlns:a16="http://schemas.microsoft.com/office/drawing/2014/main" id="{2298D812-6D92-BF0E-2F7D-10CB97CBFDFC}"/>
                  </a:ext>
                </a:extLst>
              </p:cNvPr>
              <p:cNvGrpSpPr/>
              <p:nvPr/>
            </p:nvGrpSpPr>
            <p:grpSpPr>
              <a:xfrm>
                <a:off x="2564770" y="3625151"/>
                <a:ext cx="5171343" cy="2997684"/>
                <a:chOff x="5066171" y="2873195"/>
                <a:chExt cx="3323598" cy="2997684"/>
              </a:xfrm>
            </p:grpSpPr>
            <p:grpSp>
              <p:nvGrpSpPr>
                <p:cNvPr id="17" name="Gruppierung 25">
                  <a:extLst>
                    <a:ext uri="{FF2B5EF4-FFF2-40B4-BE49-F238E27FC236}">
                      <a16:creationId xmlns:a16="http://schemas.microsoft.com/office/drawing/2014/main" id="{55088558-7AF0-47A6-CCBF-3999F4E25536}"/>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7A7328C6-7A55-6DDF-2744-C9C17D182FCB}"/>
                      </a:ext>
                    </a:extLst>
                  </p:cNvPr>
                  <p:cNvCxnSpPr>
                    <a:cxnSpLocks/>
                  </p:cNvCxnSpPr>
                  <p:nvPr/>
                </p:nvCxnSpPr>
                <p:spPr>
                  <a:xfrm>
                    <a:off x="2135004" y="2061007"/>
                    <a:ext cx="0" cy="768127"/>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47EAAE58-A6AB-1E23-A1E5-1BD02F461EE0}"/>
                      </a:ext>
                    </a:extLst>
                  </p:cNvPr>
                  <p:cNvCxnSpPr/>
                  <p:nvPr/>
                </p:nvCxnSpPr>
                <p:spPr>
                  <a:xfrm>
                    <a:off x="2135004" y="2807617"/>
                    <a:ext cx="1112001"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FBFC982-C3B7-383D-BFFC-DF0CE4FA1320}"/>
                      </a:ext>
                    </a:extLst>
                  </p:cNvPr>
                  <p:cNvCxnSpPr/>
                  <p:nvPr/>
                </p:nvCxnSpPr>
                <p:spPr>
                  <a:xfrm rot="5400000" flipH="1" flipV="1">
                    <a:off x="2734729" y="2316857"/>
                    <a:ext cx="102455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F8CC94B-56D6-55AA-5D25-D6D81534C882}"/>
                      </a:ext>
                    </a:extLst>
                  </p:cNvPr>
                  <p:cNvCxnSpPr/>
                  <p:nvPr/>
                </p:nvCxnSpPr>
                <p:spPr>
                  <a:xfrm rot="5400000">
                    <a:off x="2302178" y="3182278"/>
                    <a:ext cx="706290"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CB6DDAAE-1B04-4478-8AD4-68A615E27859}"/>
                      </a:ext>
                    </a:extLst>
                  </p:cNvPr>
                  <p:cNvCxnSpPr/>
                  <p:nvPr/>
                </p:nvCxnSpPr>
                <p:spPr>
                  <a:xfrm>
                    <a:off x="1126431" y="3514701"/>
                    <a:ext cx="1528919"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82F4DEB3-6E53-5330-28C2-EBE534D12ED7}"/>
                      </a:ext>
                    </a:extLst>
                  </p:cNvPr>
                  <p:cNvCxnSpPr>
                    <a:cxnSpLocks/>
                  </p:cNvCxnSpPr>
                  <p:nvPr/>
                </p:nvCxnSpPr>
                <p:spPr>
                  <a:xfrm flipV="1">
                    <a:off x="1139300" y="2085788"/>
                    <a:ext cx="1" cy="1451223"/>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3FB1B1F8-40D7-17C5-6ED9-D1B5F82D9B98}"/>
                      </a:ext>
                    </a:extLst>
                  </p:cNvPr>
                  <p:cNvCxnSpPr/>
                  <p:nvPr/>
                </p:nvCxnSpPr>
                <p:spPr>
                  <a:xfrm rot="5400000">
                    <a:off x="1603872" y="3868511"/>
                    <a:ext cx="66141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uppierung 47">
                  <a:extLst>
                    <a:ext uri="{FF2B5EF4-FFF2-40B4-BE49-F238E27FC236}">
                      <a16:creationId xmlns:a16="http://schemas.microsoft.com/office/drawing/2014/main" id="{9DDF58C5-14DA-F794-2EA0-95E07A1A9275}"/>
                    </a:ext>
                  </a:extLst>
                </p:cNvPr>
                <p:cNvGrpSpPr/>
                <p:nvPr/>
              </p:nvGrpSpPr>
              <p:grpSpPr>
                <a:xfrm>
                  <a:off x="5066171" y="2885373"/>
                  <a:ext cx="2009582" cy="2985506"/>
                  <a:chOff x="337781" y="2873989"/>
                  <a:chExt cx="2009582" cy="2985506"/>
                </a:xfrm>
              </p:grpSpPr>
              <p:cxnSp>
                <p:nvCxnSpPr>
                  <p:cNvPr id="19" name="Gerade Verbindung 18">
                    <a:extLst>
                      <a:ext uri="{FF2B5EF4-FFF2-40B4-BE49-F238E27FC236}">
                        <a16:creationId xmlns:a16="http://schemas.microsoft.com/office/drawing/2014/main" id="{00A60145-9D89-191C-27DF-789EF4C52E6D}"/>
                      </a:ext>
                    </a:extLst>
                  </p:cNvPr>
                  <p:cNvCxnSpPr/>
                  <p:nvPr/>
                </p:nvCxnSpPr>
                <p:spPr>
                  <a:xfrm rot="5400000">
                    <a:off x="-858743" y="4070513"/>
                    <a:ext cx="2394636"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2B60AAC0-EADD-2E3E-450E-60C068A0973D}"/>
                      </a:ext>
                    </a:extLst>
                  </p:cNvPr>
                  <p:cNvCxnSpPr>
                    <a:cxnSpLocks/>
                  </p:cNvCxnSpPr>
                  <p:nvPr/>
                </p:nvCxnSpPr>
                <p:spPr>
                  <a:xfrm>
                    <a:off x="339369" y="5268625"/>
                    <a:ext cx="2007994"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A987A966-EA6F-0B41-F5B0-F9BEA9386B7D}"/>
                      </a:ext>
                    </a:extLst>
                  </p:cNvPr>
                  <p:cNvCxnSpPr/>
                  <p:nvPr/>
                </p:nvCxnSpPr>
                <p:spPr>
                  <a:xfrm rot="5400000">
                    <a:off x="1032240" y="5563266"/>
                    <a:ext cx="590871"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pic>
            <p:nvPicPr>
              <p:cNvPr id="8" name="Bild 19" descr="makohai.jpg">
                <a:extLst>
                  <a:ext uri="{FF2B5EF4-FFF2-40B4-BE49-F238E27FC236}">
                    <a16:creationId xmlns:a16="http://schemas.microsoft.com/office/drawing/2014/main" id="{14E847CF-2969-390E-DCAE-B973BF9EBD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9" name="Bild 49" descr="neunauge.png">
                <a:extLst>
                  <a:ext uri="{FF2B5EF4-FFF2-40B4-BE49-F238E27FC236}">
                    <a16:creationId xmlns:a16="http://schemas.microsoft.com/office/drawing/2014/main" id="{BBED3BF5-F007-E758-EA08-1C85298C2E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pic>
            <p:nvPicPr>
              <p:cNvPr id="16" name="Bild 17" descr="tuna.jpg">
                <a:extLst>
                  <a:ext uri="{FF2B5EF4-FFF2-40B4-BE49-F238E27FC236}">
                    <a16:creationId xmlns:a16="http://schemas.microsoft.com/office/drawing/2014/main" id="{EABF433A-693A-0B2F-0980-1D42AC3FB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6" name="Bild 18" descr="Eichhoernchen.jpg">
              <a:extLst>
                <a:ext uri="{FF2B5EF4-FFF2-40B4-BE49-F238E27FC236}">
                  <a16:creationId xmlns:a16="http://schemas.microsoft.com/office/drawing/2014/main" id="{E3CF5636-F0BC-F744-58B3-6E9F5960BC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184673">
              <a:off x="5763156" y="1662603"/>
              <a:ext cx="1109603" cy="962357"/>
            </a:xfrm>
            <a:prstGeom prst="rect">
              <a:avLst/>
            </a:prstGeom>
          </p:spPr>
        </p:pic>
      </p:grpSp>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44" name="Gruppieren 43">
            <a:extLst>
              <a:ext uri="{FF2B5EF4-FFF2-40B4-BE49-F238E27FC236}">
                <a16:creationId xmlns:a16="http://schemas.microsoft.com/office/drawing/2014/main" id="{2107881E-0629-CE41-D5DC-077F28AADD5A}"/>
              </a:ext>
            </a:extLst>
          </p:cNvPr>
          <p:cNvGrpSpPr/>
          <p:nvPr/>
        </p:nvGrpSpPr>
        <p:grpSpPr>
          <a:xfrm>
            <a:off x="3901154" y="981490"/>
            <a:ext cx="5029068" cy="2701705"/>
            <a:chOff x="3901154" y="981490"/>
            <a:chExt cx="5029068" cy="2701705"/>
          </a:xfrm>
        </p:grpSpPr>
        <p:sp>
          <p:nvSpPr>
            <p:cNvPr id="41" name="Abgerundetes Rechteck 40">
              <a:extLst>
                <a:ext uri="{FF2B5EF4-FFF2-40B4-BE49-F238E27FC236}">
                  <a16:creationId xmlns:a16="http://schemas.microsoft.com/office/drawing/2014/main" id="{B1C11F53-A80E-88AC-8668-618F192CA2C5}"/>
                </a:ext>
              </a:extLst>
            </p:cNvPr>
            <p:cNvSpPr/>
            <p:nvPr/>
          </p:nvSpPr>
          <p:spPr>
            <a:xfrm>
              <a:off x="3901154" y="1965660"/>
              <a:ext cx="3026237" cy="1717535"/>
            </a:xfrm>
            <a:prstGeom prst="roundRect">
              <a:avLst/>
            </a:prstGeom>
            <a:solidFill>
              <a:schemeClr val="bg1">
                <a:alpha val="37654"/>
              </a:schemeClr>
            </a:solid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 rechteckige Legende 41">
              <a:extLst>
                <a:ext uri="{FF2B5EF4-FFF2-40B4-BE49-F238E27FC236}">
                  <a16:creationId xmlns:a16="http://schemas.microsoft.com/office/drawing/2014/main" id="{E3DA3EE0-0167-F682-ED71-6F9F27F7DC66}"/>
                </a:ext>
              </a:extLst>
            </p:cNvPr>
            <p:cNvSpPr/>
            <p:nvPr/>
          </p:nvSpPr>
          <p:spPr>
            <a:xfrm>
              <a:off x="4638439" y="981490"/>
              <a:ext cx="4291783" cy="867676"/>
            </a:xfrm>
            <a:prstGeom prst="wedgeRoundRectCallout">
              <a:avLst>
                <a:gd name="adj1" fmla="val 3837"/>
                <a:gd name="adj2" fmla="val 113892"/>
                <a:gd name="adj3" fmla="val 16667"/>
              </a:avLst>
            </a:prstGeom>
            <a:solidFill>
              <a:schemeClr val="bg1">
                <a:lumMod val="85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Eine</a:t>
              </a:r>
              <a:r>
                <a:rPr lang="de-DE" sz="1500" b="1" dirty="0">
                  <a:solidFill>
                    <a:srgbClr val="C00000"/>
                  </a:solidFill>
                </a:rPr>
                <a:t> Stammart</a:t>
              </a:r>
              <a:r>
                <a:rPr lang="de-DE" sz="1500" b="1" dirty="0">
                  <a:solidFill>
                    <a:schemeClr val="tx1"/>
                  </a:solidFill>
                </a:rPr>
                <a:t> </a:t>
              </a:r>
              <a:r>
                <a:rPr lang="de-DE" sz="1500" dirty="0">
                  <a:solidFill>
                    <a:schemeClr val="tx1"/>
                  </a:solidFill>
                </a:rPr>
                <a:t>und </a:t>
              </a:r>
              <a:r>
                <a:rPr lang="de-DE" sz="1500" b="1" dirty="0">
                  <a:solidFill>
                    <a:srgbClr val="C00000"/>
                  </a:solidFill>
                </a:rPr>
                <a:t>alle</a:t>
              </a:r>
              <a:r>
                <a:rPr lang="de-DE" sz="1500" dirty="0">
                  <a:solidFill>
                    <a:schemeClr val="tx1"/>
                  </a:solidFill>
                </a:rPr>
                <a:t> daraus hervorgegangenen Arten/Gruppen bilden eine </a:t>
              </a:r>
              <a:r>
                <a:rPr lang="de-DE" sz="1500" b="1" dirty="0">
                  <a:solidFill>
                    <a:srgbClr val="C00000"/>
                  </a:solidFill>
                </a:rPr>
                <a:t>Abstammungsgemein-</a:t>
              </a:r>
              <a:r>
                <a:rPr lang="de-DE" sz="1500" b="1" dirty="0" err="1">
                  <a:solidFill>
                    <a:srgbClr val="C00000"/>
                  </a:solidFill>
                </a:rPr>
                <a:t>schaft</a:t>
              </a:r>
              <a:r>
                <a:rPr lang="de-DE" sz="1500" b="1" dirty="0">
                  <a:solidFill>
                    <a:schemeClr val="tx1"/>
                  </a:solidFill>
                </a:rPr>
                <a:t> </a:t>
              </a:r>
              <a:r>
                <a:rPr lang="de-DE" sz="1500" dirty="0">
                  <a:solidFill>
                    <a:schemeClr val="tx1"/>
                  </a:solidFill>
                </a:rPr>
                <a:t>(monophyletische Gruppe)</a:t>
              </a:r>
            </a:p>
          </p:txBody>
        </p:sp>
        <p:sp>
          <p:nvSpPr>
            <p:cNvPr id="43" name="Oval 42">
              <a:extLst>
                <a:ext uri="{FF2B5EF4-FFF2-40B4-BE49-F238E27FC236}">
                  <a16:creationId xmlns:a16="http://schemas.microsoft.com/office/drawing/2014/main" id="{0FDDEA9E-EE64-8AE9-2022-CE078F9C674A}"/>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a:extLst>
              <a:ext uri="{FF2B5EF4-FFF2-40B4-BE49-F238E27FC236}">
                <a16:creationId xmlns:a16="http://schemas.microsoft.com/office/drawing/2014/main" id="{96862151-5FB0-B34C-2289-99FACF32A12A}"/>
              </a:ext>
            </a:extLst>
          </p:cNvPr>
          <p:cNvGrpSpPr/>
          <p:nvPr/>
        </p:nvGrpSpPr>
        <p:grpSpPr>
          <a:xfrm>
            <a:off x="157759" y="971284"/>
            <a:ext cx="6885580" cy="3458471"/>
            <a:chOff x="157759" y="971284"/>
            <a:chExt cx="6885580" cy="3458471"/>
          </a:xfrm>
        </p:grpSpPr>
        <p:sp>
          <p:nvSpPr>
            <p:cNvPr id="46" name="Oval 45">
              <a:extLst>
                <a:ext uri="{FF2B5EF4-FFF2-40B4-BE49-F238E27FC236}">
                  <a16:creationId xmlns:a16="http://schemas.microsoft.com/office/drawing/2014/main" id="{7254C692-72D8-0C08-6AA1-FB0817746426}"/>
                </a:ext>
              </a:extLst>
            </p:cNvPr>
            <p:cNvSpPr/>
            <p:nvPr/>
          </p:nvSpPr>
          <p:spPr>
            <a:xfrm>
              <a:off x="424172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Abgerundetes Rechteck 46">
              <a:extLst>
                <a:ext uri="{FF2B5EF4-FFF2-40B4-BE49-F238E27FC236}">
                  <a16:creationId xmlns:a16="http://schemas.microsoft.com/office/drawing/2014/main" id="{4E64A505-A3E4-FF7A-4A7D-259EBB09A651}"/>
                </a:ext>
              </a:extLst>
            </p:cNvPr>
            <p:cNvSpPr/>
            <p:nvPr/>
          </p:nvSpPr>
          <p:spPr>
            <a:xfrm>
              <a:off x="2431076" y="1880776"/>
              <a:ext cx="4612263" cy="2548979"/>
            </a:xfrm>
            <a:prstGeom prst="roundRect">
              <a:avLst/>
            </a:prstGeom>
            <a:solidFill>
              <a:schemeClr val="bg1">
                <a:alpha val="37654"/>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Abgerundete rechteckige Legende 47">
              <a:extLst>
                <a:ext uri="{FF2B5EF4-FFF2-40B4-BE49-F238E27FC236}">
                  <a16:creationId xmlns:a16="http://schemas.microsoft.com/office/drawing/2014/main" id="{E07D0801-BD1F-82AB-9068-787B59433AFA}"/>
                </a:ext>
              </a:extLst>
            </p:cNvPr>
            <p:cNvSpPr/>
            <p:nvPr/>
          </p:nvSpPr>
          <p:spPr>
            <a:xfrm>
              <a:off x="157759" y="971284"/>
              <a:ext cx="4291783" cy="867676"/>
            </a:xfrm>
            <a:prstGeom prst="wedgeRoundRectCallout">
              <a:avLst>
                <a:gd name="adj1" fmla="val -187"/>
                <a:gd name="adj2" fmla="val 90473"/>
                <a:gd name="adj3" fmla="val 16667"/>
              </a:avLst>
            </a:prstGeom>
            <a:solidFill>
              <a:schemeClr val="bg1">
                <a:lumMod val="8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Eine</a:t>
              </a:r>
              <a:r>
                <a:rPr lang="de-DE" sz="1500" b="1" dirty="0">
                  <a:solidFill>
                    <a:srgbClr val="C00000"/>
                  </a:solidFill>
                </a:rPr>
                <a:t> Stammart</a:t>
              </a:r>
              <a:r>
                <a:rPr lang="de-DE" sz="1500" b="1" dirty="0">
                  <a:solidFill>
                    <a:schemeClr val="tx1"/>
                  </a:solidFill>
                </a:rPr>
                <a:t> </a:t>
              </a:r>
              <a:r>
                <a:rPr lang="de-DE" sz="1500" dirty="0">
                  <a:solidFill>
                    <a:schemeClr val="tx1"/>
                  </a:solidFill>
                </a:rPr>
                <a:t>und </a:t>
              </a:r>
              <a:r>
                <a:rPr lang="de-DE" sz="1500" b="1" dirty="0">
                  <a:solidFill>
                    <a:srgbClr val="C00000"/>
                  </a:solidFill>
                </a:rPr>
                <a:t>alle</a:t>
              </a:r>
              <a:r>
                <a:rPr lang="de-DE" sz="1500" dirty="0">
                  <a:solidFill>
                    <a:schemeClr val="tx1"/>
                  </a:solidFill>
                </a:rPr>
                <a:t> daraus hervorgegangenen Arten/Gruppen bilden eine </a:t>
              </a:r>
              <a:r>
                <a:rPr lang="de-DE" sz="1500" b="1" dirty="0">
                  <a:solidFill>
                    <a:srgbClr val="C00000"/>
                  </a:solidFill>
                </a:rPr>
                <a:t>Abstammungsgemein-</a:t>
              </a:r>
              <a:r>
                <a:rPr lang="de-DE" sz="1500" b="1" dirty="0" err="1">
                  <a:solidFill>
                    <a:srgbClr val="C00000"/>
                  </a:solidFill>
                </a:rPr>
                <a:t>schaft</a:t>
              </a:r>
              <a:r>
                <a:rPr lang="de-DE" sz="1500" b="1" dirty="0">
                  <a:solidFill>
                    <a:schemeClr val="tx1"/>
                  </a:solidFill>
                </a:rPr>
                <a:t> </a:t>
              </a:r>
              <a:r>
                <a:rPr lang="de-DE" sz="1500" dirty="0">
                  <a:solidFill>
                    <a:schemeClr val="tx1"/>
                  </a:solidFill>
                </a:rPr>
                <a:t>(monophyletische Gruppe)</a:t>
              </a:r>
            </a:p>
          </p:txBody>
        </p:sp>
      </p:grpSp>
      <p:grpSp>
        <p:nvGrpSpPr>
          <p:cNvPr id="40" name="Gruppieren 39">
            <a:extLst>
              <a:ext uri="{FF2B5EF4-FFF2-40B4-BE49-F238E27FC236}">
                <a16:creationId xmlns:a16="http://schemas.microsoft.com/office/drawing/2014/main" id="{45492EBB-3590-0D1A-E756-FD3A1214D3DA}"/>
              </a:ext>
            </a:extLst>
          </p:cNvPr>
          <p:cNvGrpSpPr/>
          <p:nvPr/>
        </p:nvGrpSpPr>
        <p:grpSpPr>
          <a:xfrm>
            <a:off x="4221404" y="3428106"/>
            <a:ext cx="4761635" cy="2088137"/>
            <a:chOff x="4221404" y="3428106"/>
            <a:chExt cx="4761635" cy="2088137"/>
          </a:xfrm>
        </p:grpSpPr>
        <p:sp>
          <p:nvSpPr>
            <p:cNvPr id="35" name="Oval 34">
              <a:extLst>
                <a:ext uri="{FF2B5EF4-FFF2-40B4-BE49-F238E27FC236}">
                  <a16:creationId xmlns:a16="http://schemas.microsoft.com/office/drawing/2014/main" id="{7CB9A7C5-F194-B5FE-B65B-B54342ECDFFF}"/>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 rechteckige Legende 35">
              <a:extLst>
                <a:ext uri="{FF2B5EF4-FFF2-40B4-BE49-F238E27FC236}">
                  <a16:creationId xmlns:a16="http://schemas.microsoft.com/office/drawing/2014/main" id="{5DD9615F-E2B2-905F-9FB9-E9969E6EF8F2}"/>
                </a:ext>
              </a:extLst>
            </p:cNvPr>
            <p:cNvSpPr/>
            <p:nvPr/>
          </p:nvSpPr>
          <p:spPr>
            <a:xfrm>
              <a:off x="5916324" y="3735742"/>
              <a:ext cx="3066715" cy="1780501"/>
            </a:xfrm>
            <a:prstGeom prst="wedgeRoundRectCallout">
              <a:avLst>
                <a:gd name="adj1" fmla="val -61041"/>
                <a:gd name="adj2" fmla="val -56553"/>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Ein Knoten in einer </a:t>
              </a:r>
              <a:r>
                <a:rPr lang="de-DE" sz="1500" dirty="0" err="1">
                  <a:solidFill>
                    <a:schemeClr val="tx1"/>
                  </a:solidFill>
                </a:rPr>
                <a:t>Stammbaumdar</a:t>
              </a:r>
              <a:r>
                <a:rPr lang="de-DE" sz="1500" dirty="0">
                  <a:solidFill>
                    <a:schemeClr val="tx1"/>
                  </a:solidFill>
                </a:rPr>
                <a:t>-stellung entspricht einer </a:t>
              </a:r>
              <a:r>
                <a:rPr lang="de-DE" sz="1500" b="1" dirty="0">
                  <a:solidFill>
                    <a:srgbClr val="C00000"/>
                  </a:solidFill>
                </a:rPr>
                <a:t>Stammart</a:t>
              </a:r>
              <a:r>
                <a:rPr lang="de-DE" sz="1500" dirty="0">
                  <a:solidFill>
                    <a:schemeClr val="tx1"/>
                  </a:solidFill>
                </a:rPr>
                <a:t>. Diese trennt sich am Knotenpunkt in zwei Schwesterarten auf und führt durch nachfolgende Aufspaltungen zu den Endpunkten, den rezenten Gruppen/ Arten.</a:t>
              </a:r>
            </a:p>
          </p:txBody>
        </p:sp>
        <p:sp>
          <p:nvSpPr>
            <p:cNvPr id="38" name="Oval 37">
              <a:extLst>
                <a:ext uri="{FF2B5EF4-FFF2-40B4-BE49-F238E27FC236}">
                  <a16:creationId xmlns:a16="http://schemas.microsoft.com/office/drawing/2014/main" id="{29C1389C-180E-DEF9-3156-6A422F5CA359}"/>
                </a:ext>
              </a:extLst>
            </p:cNvPr>
            <p:cNvSpPr/>
            <p:nvPr/>
          </p:nvSpPr>
          <p:spPr>
            <a:xfrm>
              <a:off x="422140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 rechteckige Legende 38">
              <a:extLst>
                <a:ext uri="{FF2B5EF4-FFF2-40B4-BE49-F238E27FC236}">
                  <a16:creationId xmlns:a16="http://schemas.microsoft.com/office/drawing/2014/main" id="{947CC2CD-F0E6-EE14-C1E8-EDB62DF02C59}"/>
                </a:ext>
              </a:extLst>
            </p:cNvPr>
            <p:cNvSpPr/>
            <p:nvPr/>
          </p:nvSpPr>
          <p:spPr>
            <a:xfrm>
              <a:off x="5913851" y="3723542"/>
              <a:ext cx="3066715" cy="1780501"/>
            </a:xfrm>
            <a:prstGeom prst="wedgeRoundRectCallout">
              <a:avLst>
                <a:gd name="adj1" fmla="val -95827"/>
                <a:gd name="adj2" fmla="val -18425"/>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Ein Knoten in einer </a:t>
              </a:r>
              <a:r>
                <a:rPr lang="de-DE" sz="1500" dirty="0" err="1">
                  <a:solidFill>
                    <a:schemeClr val="tx1"/>
                  </a:solidFill>
                </a:rPr>
                <a:t>Stammbaumdar</a:t>
              </a:r>
              <a:r>
                <a:rPr lang="de-DE" sz="1500" dirty="0">
                  <a:solidFill>
                    <a:schemeClr val="tx1"/>
                  </a:solidFill>
                </a:rPr>
                <a:t>-stellung entspricht einer </a:t>
              </a:r>
              <a:r>
                <a:rPr lang="de-DE" sz="1500" b="1" dirty="0">
                  <a:solidFill>
                    <a:srgbClr val="C00000"/>
                  </a:solidFill>
                </a:rPr>
                <a:t>Stammart</a:t>
              </a:r>
              <a:r>
                <a:rPr lang="de-DE" sz="1500" dirty="0">
                  <a:solidFill>
                    <a:schemeClr val="tx1"/>
                  </a:solidFill>
                </a:rPr>
                <a:t>. Diese trennt sich am Knotenpunkt in zwei </a:t>
              </a:r>
              <a:r>
                <a:rPr lang="de-DE" sz="1500" b="1" dirty="0">
                  <a:solidFill>
                    <a:srgbClr val="C00000"/>
                  </a:solidFill>
                </a:rPr>
                <a:t>Schwesterarten</a:t>
              </a:r>
              <a:r>
                <a:rPr lang="de-DE" sz="1500" dirty="0">
                  <a:solidFill>
                    <a:schemeClr val="tx1"/>
                  </a:solidFill>
                </a:rPr>
                <a:t> auf und führt durch nachfolgende Aufspaltungen zu den Endpunkten, den rezenten Gruppen/ Arten.</a:t>
              </a:r>
            </a:p>
          </p:txBody>
        </p:sp>
      </p:grpSp>
    </p:spTree>
    <p:extLst>
      <p:ext uri="{BB962C8B-B14F-4D97-AF65-F5344CB8AC3E}">
        <p14:creationId xmlns:p14="http://schemas.microsoft.com/office/powerpoint/2010/main" val="344579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48" name="Gruppieren 47">
            <a:extLst>
              <a:ext uri="{FF2B5EF4-FFF2-40B4-BE49-F238E27FC236}">
                <a16:creationId xmlns:a16="http://schemas.microsoft.com/office/drawing/2014/main" id="{D4721EEA-478B-B3AC-D55B-C086D4CD62EB}"/>
              </a:ext>
            </a:extLst>
          </p:cNvPr>
          <p:cNvGrpSpPr/>
          <p:nvPr/>
        </p:nvGrpSpPr>
        <p:grpSpPr>
          <a:xfrm>
            <a:off x="2300207" y="926315"/>
            <a:ext cx="6170762" cy="4989360"/>
            <a:chOff x="2300207" y="926315"/>
            <a:chExt cx="6170762" cy="4989360"/>
          </a:xfrm>
        </p:grpSpPr>
        <p:sp>
          <p:nvSpPr>
            <p:cNvPr id="15" name="Abgerundete rechteckige Legende 14">
              <a:extLst>
                <a:ext uri="{FF2B5EF4-FFF2-40B4-BE49-F238E27FC236}">
                  <a16:creationId xmlns:a16="http://schemas.microsoft.com/office/drawing/2014/main" id="{E5D8DC3D-6AD6-412B-842C-538142CBC26D}"/>
                </a:ext>
              </a:extLst>
            </p:cNvPr>
            <p:cNvSpPr/>
            <p:nvPr/>
          </p:nvSpPr>
          <p:spPr>
            <a:xfrm>
              <a:off x="4433716" y="5047999"/>
              <a:ext cx="4037253" cy="867676"/>
            </a:xfrm>
            <a:prstGeom prst="wedgeRoundRectCallout">
              <a:avLst>
                <a:gd name="adj1" fmla="val -49901"/>
                <a:gd name="adj2" fmla="val -132006"/>
                <a:gd name="adj3" fmla="val 16667"/>
              </a:avLst>
            </a:prstGeom>
            <a:solidFill>
              <a:schemeClr val="bg1">
                <a:lumMod val="8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Stammart</a:t>
              </a:r>
              <a:r>
                <a:rPr lang="de-DE" sz="1500" b="1" dirty="0">
                  <a:solidFill>
                    <a:schemeClr val="tx1"/>
                  </a:solidFill>
                </a:rPr>
                <a:t> </a:t>
              </a:r>
              <a:r>
                <a:rPr lang="de-DE" sz="1500" dirty="0">
                  <a:solidFill>
                    <a:schemeClr val="tx1"/>
                  </a:solidFill>
                </a:rPr>
                <a:t>der Abstammungsgemeinschaft </a:t>
              </a:r>
              <a:r>
                <a:rPr lang="de-DE" sz="1500" b="1" dirty="0">
                  <a:solidFill>
                    <a:srgbClr val="92D050"/>
                  </a:solidFill>
                </a:rPr>
                <a:t>Kiefermünder (</a:t>
              </a:r>
              <a:r>
                <a:rPr lang="de-DE" sz="1500" b="1" dirty="0" err="1">
                  <a:solidFill>
                    <a:srgbClr val="92D050"/>
                  </a:solidFill>
                </a:rPr>
                <a:t>Gnathostomata</a:t>
              </a:r>
              <a:r>
                <a:rPr lang="de-DE" sz="1500" b="1" dirty="0">
                  <a:solidFill>
                    <a:srgbClr val="92D050"/>
                  </a:solidFill>
                </a:rPr>
                <a:t>)= </a:t>
              </a:r>
            </a:p>
            <a:p>
              <a:r>
                <a:rPr lang="de-DE" sz="1500" b="1" dirty="0">
                  <a:solidFill>
                    <a:srgbClr val="92D050"/>
                  </a:solidFill>
                </a:rPr>
                <a:t>Knorpelfische + [</a:t>
              </a:r>
              <a:r>
                <a:rPr lang="de-DE" sz="1500" b="1" dirty="0" err="1">
                  <a:solidFill>
                    <a:srgbClr val="92D050"/>
                  </a:solidFill>
                </a:rPr>
                <a:t>Knochenfische+Landwirbeltiere</a:t>
              </a:r>
              <a:r>
                <a:rPr lang="de-DE" sz="1500" b="1" dirty="0">
                  <a:solidFill>
                    <a:srgbClr val="92D050"/>
                  </a:solidFill>
                </a:rPr>
                <a:t>] </a:t>
              </a:r>
            </a:p>
          </p:txBody>
        </p:sp>
        <p:grpSp>
          <p:nvGrpSpPr>
            <p:cNvPr id="42" name="Gruppieren 41">
              <a:extLst>
                <a:ext uri="{FF2B5EF4-FFF2-40B4-BE49-F238E27FC236}">
                  <a16:creationId xmlns:a16="http://schemas.microsoft.com/office/drawing/2014/main" id="{4A7AE9DC-CFD7-FD6F-0AC8-66612B58F345}"/>
                </a:ext>
              </a:extLst>
            </p:cNvPr>
            <p:cNvGrpSpPr/>
            <p:nvPr/>
          </p:nvGrpSpPr>
          <p:grpSpPr>
            <a:xfrm>
              <a:off x="2300207" y="926315"/>
              <a:ext cx="4838701" cy="1528383"/>
              <a:chOff x="2300207" y="926315"/>
              <a:chExt cx="4838701" cy="1528383"/>
            </a:xfrm>
          </p:grpSpPr>
          <p:grpSp>
            <p:nvGrpSpPr>
              <p:cNvPr id="10" name="Gruppieren 9">
                <a:extLst>
                  <a:ext uri="{FF2B5EF4-FFF2-40B4-BE49-F238E27FC236}">
                    <a16:creationId xmlns:a16="http://schemas.microsoft.com/office/drawing/2014/main" id="{AC277C7E-66C4-4E48-8DEA-43B0D8ADD3F0}"/>
                  </a:ext>
                </a:extLst>
              </p:cNvPr>
              <p:cNvGrpSpPr/>
              <p:nvPr/>
            </p:nvGrpSpPr>
            <p:grpSpPr>
              <a:xfrm>
                <a:off x="2300207" y="1478716"/>
                <a:ext cx="4838701" cy="975982"/>
                <a:chOff x="233680" y="1041472"/>
                <a:chExt cx="4838701" cy="975982"/>
              </a:xfrm>
            </p:grpSpPr>
            <p:sp>
              <p:nvSpPr>
                <p:cNvPr id="47" name="Abgerundetes Rechteck 46">
                  <a:extLst>
                    <a:ext uri="{FF2B5EF4-FFF2-40B4-BE49-F238E27FC236}">
                      <a16:creationId xmlns:a16="http://schemas.microsoft.com/office/drawing/2014/main" id="{4E64A505-A3E4-FF7A-4A7D-259EBB09A651}"/>
                    </a:ext>
                  </a:extLst>
                </p:cNvPr>
                <p:cNvSpPr/>
                <p:nvPr/>
              </p:nvSpPr>
              <p:spPr>
                <a:xfrm>
                  <a:off x="382004" y="1041472"/>
                  <a:ext cx="4612263" cy="933352"/>
                </a:xfrm>
                <a:prstGeom prst="roundRect">
                  <a:avLst/>
                </a:prstGeom>
                <a:solidFill>
                  <a:schemeClr val="bg1">
                    <a:alpha val="37654"/>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422E213D-4FC6-65C7-D4B1-59EF3AE9B7C2}"/>
                    </a:ext>
                  </a:extLst>
                </p:cNvPr>
                <p:cNvSpPr/>
                <p:nvPr/>
              </p:nvSpPr>
              <p:spPr>
                <a:xfrm>
                  <a:off x="233680" y="1403333"/>
                  <a:ext cx="4838701"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Textfeld 35">
                <a:extLst>
                  <a:ext uri="{FF2B5EF4-FFF2-40B4-BE49-F238E27FC236}">
                    <a16:creationId xmlns:a16="http://schemas.microsoft.com/office/drawing/2014/main" id="{9DC76311-3347-9A3B-B46A-0307255D66BC}"/>
                  </a:ext>
                </a:extLst>
              </p:cNvPr>
              <p:cNvSpPr txBox="1"/>
              <p:nvPr/>
            </p:nvSpPr>
            <p:spPr>
              <a:xfrm>
                <a:off x="2419774" y="926315"/>
                <a:ext cx="4627880" cy="553998"/>
              </a:xfrm>
              <a:prstGeom prst="rect">
                <a:avLst/>
              </a:prstGeom>
              <a:noFill/>
            </p:spPr>
            <p:txBody>
              <a:bodyPr wrap="square">
                <a:spAutoFit/>
              </a:bodyPr>
              <a:lstStyle/>
              <a:p>
                <a:pPr algn="ctr"/>
                <a:r>
                  <a:rPr lang="de-DE" sz="1500" b="1" dirty="0">
                    <a:solidFill>
                      <a:srgbClr val="92D050"/>
                    </a:solidFill>
                  </a:rPr>
                  <a:t>Kiefermünder (</a:t>
                </a:r>
                <a:r>
                  <a:rPr lang="de-DE" sz="1500" b="1" dirty="0" err="1">
                    <a:solidFill>
                      <a:srgbClr val="92D050"/>
                    </a:solidFill>
                  </a:rPr>
                  <a:t>Gnathostomata</a:t>
                </a:r>
                <a:r>
                  <a:rPr lang="de-DE" sz="1500" b="1" dirty="0">
                    <a:solidFill>
                      <a:srgbClr val="92D050"/>
                    </a:solidFill>
                  </a:rPr>
                  <a:t>)= </a:t>
                </a:r>
              </a:p>
              <a:p>
                <a:pPr algn="ctr"/>
                <a:r>
                  <a:rPr lang="de-DE" sz="1500" b="1" dirty="0">
                    <a:solidFill>
                      <a:srgbClr val="92D050"/>
                    </a:solidFill>
                  </a:rPr>
                  <a:t>Knorpelfische + [</a:t>
                </a:r>
                <a:r>
                  <a:rPr lang="de-DE" sz="1500" b="1" dirty="0" err="1">
                    <a:solidFill>
                      <a:srgbClr val="92D050"/>
                    </a:solidFill>
                  </a:rPr>
                  <a:t>Knochenfische+Landwirbeltiere</a:t>
                </a:r>
                <a:r>
                  <a:rPr lang="de-DE" sz="1500" b="1" dirty="0">
                    <a:solidFill>
                      <a:srgbClr val="92D050"/>
                    </a:solidFill>
                  </a:rPr>
                  <a:t>] </a:t>
                </a:r>
              </a:p>
            </p:txBody>
          </p:sp>
        </p:grpSp>
      </p:grpSp>
      <p:grpSp>
        <p:nvGrpSpPr>
          <p:cNvPr id="44" name="Gruppieren 43">
            <a:extLst>
              <a:ext uri="{FF2B5EF4-FFF2-40B4-BE49-F238E27FC236}">
                <a16:creationId xmlns:a16="http://schemas.microsoft.com/office/drawing/2014/main" id="{0AF31C52-3A90-63E5-19DA-69E7577D31A0}"/>
              </a:ext>
            </a:extLst>
          </p:cNvPr>
          <p:cNvGrpSpPr/>
          <p:nvPr/>
        </p:nvGrpSpPr>
        <p:grpSpPr>
          <a:xfrm>
            <a:off x="3685818" y="1529912"/>
            <a:ext cx="5400924" cy="3265564"/>
            <a:chOff x="3685818" y="1529912"/>
            <a:chExt cx="5400924" cy="3265564"/>
          </a:xfrm>
        </p:grpSpPr>
        <p:sp>
          <p:nvSpPr>
            <p:cNvPr id="37" name="Abgerundete rechteckige Legende 36">
              <a:extLst>
                <a:ext uri="{FF2B5EF4-FFF2-40B4-BE49-F238E27FC236}">
                  <a16:creationId xmlns:a16="http://schemas.microsoft.com/office/drawing/2014/main" id="{C82CC78B-889A-3BC8-BA2F-CDE6E88DEE6B}"/>
                </a:ext>
              </a:extLst>
            </p:cNvPr>
            <p:cNvSpPr/>
            <p:nvPr/>
          </p:nvSpPr>
          <p:spPr>
            <a:xfrm>
              <a:off x="5561450" y="3927800"/>
              <a:ext cx="3525292" cy="867676"/>
            </a:xfrm>
            <a:prstGeom prst="wedgeRoundRectCallout">
              <a:avLst>
                <a:gd name="adj1" fmla="val -49613"/>
                <a:gd name="adj2" fmla="val -86339"/>
                <a:gd name="adj3" fmla="val 16667"/>
              </a:avLst>
            </a:prstGeom>
            <a:solidFill>
              <a:schemeClr val="bg1">
                <a:lumMod val="85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Stammart</a:t>
              </a:r>
              <a:r>
                <a:rPr lang="de-DE" sz="1500" b="1" dirty="0">
                  <a:solidFill>
                    <a:schemeClr val="tx1"/>
                  </a:solidFill>
                </a:rPr>
                <a:t> </a:t>
              </a:r>
              <a:r>
                <a:rPr lang="de-DE" sz="1500" dirty="0">
                  <a:solidFill>
                    <a:schemeClr val="tx1"/>
                  </a:solidFill>
                </a:rPr>
                <a:t>der Abstammungsgemeinschaft </a:t>
              </a:r>
              <a:r>
                <a:rPr lang="de-DE" sz="1500" b="1" dirty="0">
                  <a:solidFill>
                    <a:srgbClr val="00B0F0"/>
                  </a:solidFill>
                </a:rPr>
                <a:t>Knochenmünder (</a:t>
              </a:r>
              <a:r>
                <a:rPr lang="de-DE" sz="1500" b="1" dirty="0" err="1">
                  <a:solidFill>
                    <a:srgbClr val="00B0F0"/>
                  </a:solidFill>
                </a:rPr>
                <a:t>Osteognathostomata</a:t>
              </a:r>
              <a:r>
                <a:rPr lang="de-DE" sz="1500" b="1" dirty="0">
                  <a:solidFill>
                    <a:srgbClr val="00B0F0"/>
                  </a:solidFill>
                </a:rPr>
                <a:t>)= </a:t>
              </a:r>
            </a:p>
            <a:p>
              <a:r>
                <a:rPr lang="de-DE" sz="1500" b="1" dirty="0">
                  <a:solidFill>
                    <a:srgbClr val="00B0F0"/>
                  </a:solidFill>
                </a:rPr>
                <a:t>Knochenfische + Landwirbeltiere </a:t>
              </a:r>
            </a:p>
          </p:txBody>
        </p:sp>
        <p:grpSp>
          <p:nvGrpSpPr>
            <p:cNvPr id="40" name="Gruppieren 39">
              <a:extLst>
                <a:ext uri="{FF2B5EF4-FFF2-40B4-BE49-F238E27FC236}">
                  <a16:creationId xmlns:a16="http://schemas.microsoft.com/office/drawing/2014/main" id="{BD3D6386-7B57-814D-A892-802BD389B305}"/>
                </a:ext>
              </a:extLst>
            </p:cNvPr>
            <p:cNvGrpSpPr/>
            <p:nvPr/>
          </p:nvGrpSpPr>
          <p:grpSpPr>
            <a:xfrm>
              <a:off x="3685818" y="1529912"/>
              <a:ext cx="3434148" cy="1464988"/>
              <a:chOff x="3685818" y="1529912"/>
              <a:chExt cx="3434148" cy="1464988"/>
            </a:xfrm>
          </p:grpSpPr>
          <p:grpSp>
            <p:nvGrpSpPr>
              <p:cNvPr id="4" name="Gruppieren 3">
                <a:extLst>
                  <a:ext uri="{FF2B5EF4-FFF2-40B4-BE49-F238E27FC236}">
                    <a16:creationId xmlns:a16="http://schemas.microsoft.com/office/drawing/2014/main" id="{036CB5A3-2408-7EDF-3000-5FC7F24038F3}"/>
                  </a:ext>
                </a:extLst>
              </p:cNvPr>
              <p:cNvGrpSpPr/>
              <p:nvPr/>
            </p:nvGrpSpPr>
            <p:grpSpPr>
              <a:xfrm>
                <a:off x="3807871" y="2038052"/>
                <a:ext cx="3281680" cy="956848"/>
                <a:chOff x="5090160" y="1041471"/>
                <a:chExt cx="3281680" cy="956848"/>
              </a:xfrm>
            </p:grpSpPr>
            <p:sp>
              <p:nvSpPr>
                <p:cNvPr id="41" name="Abgerundetes Rechteck 40">
                  <a:extLst>
                    <a:ext uri="{FF2B5EF4-FFF2-40B4-BE49-F238E27FC236}">
                      <a16:creationId xmlns:a16="http://schemas.microsoft.com/office/drawing/2014/main" id="{B1C11F53-A80E-88AC-8668-618F192CA2C5}"/>
                    </a:ext>
                  </a:extLst>
                </p:cNvPr>
                <p:cNvSpPr/>
                <p:nvPr/>
              </p:nvSpPr>
              <p:spPr>
                <a:xfrm>
                  <a:off x="5165870" y="1041471"/>
                  <a:ext cx="3026237" cy="860435"/>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a:extLst>
                    <a:ext uri="{FF2B5EF4-FFF2-40B4-BE49-F238E27FC236}">
                      <a16:creationId xmlns:a16="http://schemas.microsoft.com/office/drawing/2014/main" id="{026375C7-30E0-6AA8-5B4C-AA4282E93695}"/>
                    </a:ext>
                  </a:extLst>
                </p:cNvPr>
                <p:cNvSpPr/>
                <p:nvPr/>
              </p:nvSpPr>
              <p:spPr>
                <a:xfrm>
                  <a:off x="5090160" y="1384198"/>
                  <a:ext cx="3281680"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9" name="Textfeld 38">
                <a:extLst>
                  <a:ext uri="{FF2B5EF4-FFF2-40B4-BE49-F238E27FC236}">
                    <a16:creationId xmlns:a16="http://schemas.microsoft.com/office/drawing/2014/main" id="{0F324BD8-17ED-7088-1D36-AA33EF1BB854}"/>
                  </a:ext>
                </a:extLst>
              </p:cNvPr>
              <p:cNvSpPr txBox="1"/>
              <p:nvPr/>
            </p:nvSpPr>
            <p:spPr>
              <a:xfrm>
                <a:off x="3685818" y="1529912"/>
                <a:ext cx="3434148" cy="553998"/>
              </a:xfrm>
              <a:prstGeom prst="rect">
                <a:avLst/>
              </a:prstGeom>
              <a:noFill/>
            </p:spPr>
            <p:txBody>
              <a:bodyPr wrap="square">
                <a:spAutoFit/>
              </a:bodyPr>
              <a:lstStyle/>
              <a:p>
                <a:r>
                  <a:rPr lang="de-DE" sz="1500" b="1" dirty="0">
                    <a:solidFill>
                      <a:srgbClr val="00B0F0"/>
                    </a:solidFill>
                  </a:rPr>
                  <a:t>Knochenmünder (</a:t>
                </a:r>
                <a:r>
                  <a:rPr lang="de-DE" sz="1500" b="1" dirty="0" err="1">
                    <a:solidFill>
                      <a:srgbClr val="00B0F0"/>
                    </a:solidFill>
                  </a:rPr>
                  <a:t>Osteognathostomata</a:t>
                </a:r>
                <a:r>
                  <a:rPr lang="de-DE" sz="1500" b="1" dirty="0">
                    <a:solidFill>
                      <a:srgbClr val="00B0F0"/>
                    </a:solidFill>
                  </a:rPr>
                  <a:t>)= </a:t>
                </a:r>
              </a:p>
              <a:p>
                <a:pPr algn="ctr"/>
                <a:r>
                  <a:rPr lang="de-DE" sz="1500" b="1" dirty="0">
                    <a:solidFill>
                      <a:srgbClr val="00B0F0"/>
                    </a:solidFill>
                  </a:rPr>
                  <a:t>Knochenfische + Landwirbeltiere </a:t>
                </a:r>
              </a:p>
            </p:txBody>
          </p:sp>
        </p:grpSp>
      </p:grpSp>
      <p:grpSp>
        <p:nvGrpSpPr>
          <p:cNvPr id="33" name="Gruppieren 32">
            <a:extLst>
              <a:ext uri="{FF2B5EF4-FFF2-40B4-BE49-F238E27FC236}">
                <a16:creationId xmlns:a16="http://schemas.microsoft.com/office/drawing/2014/main" id="{8B738A1C-6426-3FE9-B95E-06062BA7D3E5}"/>
              </a:ext>
            </a:extLst>
          </p:cNvPr>
          <p:cNvGrpSpPr/>
          <p:nvPr/>
        </p:nvGrpSpPr>
        <p:grpSpPr>
          <a:xfrm>
            <a:off x="884285" y="2157457"/>
            <a:ext cx="5913168" cy="3346585"/>
            <a:chOff x="959591" y="1662603"/>
            <a:chExt cx="5913168" cy="3346585"/>
          </a:xfrm>
        </p:grpSpPr>
        <p:grpSp>
          <p:nvGrpSpPr>
            <p:cNvPr id="5" name="Gruppieren 4">
              <a:extLst>
                <a:ext uri="{FF2B5EF4-FFF2-40B4-BE49-F238E27FC236}">
                  <a16:creationId xmlns:a16="http://schemas.microsoft.com/office/drawing/2014/main" id="{C2974A40-6D1A-F006-0857-3FB233D4ADC6}"/>
                </a:ext>
              </a:extLst>
            </p:cNvPr>
            <p:cNvGrpSpPr/>
            <p:nvPr/>
          </p:nvGrpSpPr>
          <p:grpSpPr>
            <a:xfrm>
              <a:off x="959591" y="1764021"/>
              <a:ext cx="5485604" cy="3245167"/>
              <a:chOff x="2250509" y="3377668"/>
              <a:chExt cx="5485604" cy="3245167"/>
            </a:xfrm>
          </p:grpSpPr>
          <p:grpSp>
            <p:nvGrpSpPr>
              <p:cNvPr id="7" name="Gruppieren 6">
                <a:extLst>
                  <a:ext uri="{FF2B5EF4-FFF2-40B4-BE49-F238E27FC236}">
                    <a16:creationId xmlns:a16="http://schemas.microsoft.com/office/drawing/2014/main" id="{2298D812-6D92-BF0E-2F7D-10CB97CBFDFC}"/>
                  </a:ext>
                </a:extLst>
              </p:cNvPr>
              <p:cNvGrpSpPr/>
              <p:nvPr/>
            </p:nvGrpSpPr>
            <p:grpSpPr>
              <a:xfrm>
                <a:off x="2564770" y="3625151"/>
                <a:ext cx="5171343" cy="2997684"/>
                <a:chOff x="5066171" y="2873195"/>
                <a:chExt cx="3323598" cy="2997684"/>
              </a:xfrm>
            </p:grpSpPr>
            <p:grpSp>
              <p:nvGrpSpPr>
                <p:cNvPr id="17" name="Gruppierung 25">
                  <a:extLst>
                    <a:ext uri="{FF2B5EF4-FFF2-40B4-BE49-F238E27FC236}">
                      <a16:creationId xmlns:a16="http://schemas.microsoft.com/office/drawing/2014/main" id="{55088558-7AF0-47A6-CCBF-3999F4E25536}"/>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7A7328C6-7A55-6DDF-2744-C9C17D182FCB}"/>
                      </a:ext>
                    </a:extLst>
                  </p:cNvPr>
                  <p:cNvCxnSpPr>
                    <a:cxnSpLocks/>
                  </p:cNvCxnSpPr>
                  <p:nvPr/>
                </p:nvCxnSpPr>
                <p:spPr>
                  <a:xfrm>
                    <a:off x="2135004" y="2061007"/>
                    <a:ext cx="0" cy="768127"/>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47EAAE58-A6AB-1E23-A1E5-1BD02F461EE0}"/>
                      </a:ext>
                    </a:extLst>
                  </p:cNvPr>
                  <p:cNvCxnSpPr/>
                  <p:nvPr/>
                </p:nvCxnSpPr>
                <p:spPr>
                  <a:xfrm>
                    <a:off x="2135004" y="2807617"/>
                    <a:ext cx="1112001"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FBFC982-C3B7-383D-BFFC-DF0CE4FA1320}"/>
                      </a:ext>
                    </a:extLst>
                  </p:cNvPr>
                  <p:cNvCxnSpPr/>
                  <p:nvPr/>
                </p:nvCxnSpPr>
                <p:spPr>
                  <a:xfrm rot="5400000" flipH="1" flipV="1">
                    <a:off x="2734729" y="2316857"/>
                    <a:ext cx="102455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F8CC94B-56D6-55AA-5D25-D6D81534C882}"/>
                      </a:ext>
                    </a:extLst>
                  </p:cNvPr>
                  <p:cNvCxnSpPr/>
                  <p:nvPr/>
                </p:nvCxnSpPr>
                <p:spPr>
                  <a:xfrm rot="5400000">
                    <a:off x="2302178" y="3182278"/>
                    <a:ext cx="706290"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CB6DDAAE-1B04-4478-8AD4-68A615E27859}"/>
                      </a:ext>
                    </a:extLst>
                  </p:cNvPr>
                  <p:cNvCxnSpPr/>
                  <p:nvPr/>
                </p:nvCxnSpPr>
                <p:spPr>
                  <a:xfrm>
                    <a:off x="1126431" y="3514701"/>
                    <a:ext cx="1528919"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82F4DEB3-6E53-5330-28C2-EBE534D12ED7}"/>
                      </a:ext>
                    </a:extLst>
                  </p:cNvPr>
                  <p:cNvCxnSpPr>
                    <a:cxnSpLocks/>
                  </p:cNvCxnSpPr>
                  <p:nvPr/>
                </p:nvCxnSpPr>
                <p:spPr>
                  <a:xfrm flipV="1">
                    <a:off x="1139300" y="2085788"/>
                    <a:ext cx="1" cy="1451223"/>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3FB1B1F8-40D7-17C5-6ED9-D1B5F82D9B98}"/>
                      </a:ext>
                    </a:extLst>
                  </p:cNvPr>
                  <p:cNvCxnSpPr/>
                  <p:nvPr/>
                </p:nvCxnSpPr>
                <p:spPr>
                  <a:xfrm rot="5400000">
                    <a:off x="1603872" y="3868511"/>
                    <a:ext cx="66141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uppierung 47">
                  <a:extLst>
                    <a:ext uri="{FF2B5EF4-FFF2-40B4-BE49-F238E27FC236}">
                      <a16:creationId xmlns:a16="http://schemas.microsoft.com/office/drawing/2014/main" id="{9DDF58C5-14DA-F794-2EA0-95E07A1A9275}"/>
                    </a:ext>
                  </a:extLst>
                </p:cNvPr>
                <p:cNvGrpSpPr/>
                <p:nvPr/>
              </p:nvGrpSpPr>
              <p:grpSpPr>
                <a:xfrm>
                  <a:off x="5066171" y="2885373"/>
                  <a:ext cx="2009582" cy="2985506"/>
                  <a:chOff x="337781" y="2873989"/>
                  <a:chExt cx="2009582" cy="2985506"/>
                </a:xfrm>
              </p:grpSpPr>
              <p:cxnSp>
                <p:nvCxnSpPr>
                  <p:cNvPr id="19" name="Gerade Verbindung 18">
                    <a:extLst>
                      <a:ext uri="{FF2B5EF4-FFF2-40B4-BE49-F238E27FC236}">
                        <a16:creationId xmlns:a16="http://schemas.microsoft.com/office/drawing/2014/main" id="{00A60145-9D89-191C-27DF-789EF4C52E6D}"/>
                      </a:ext>
                    </a:extLst>
                  </p:cNvPr>
                  <p:cNvCxnSpPr/>
                  <p:nvPr/>
                </p:nvCxnSpPr>
                <p:spPr>
                  <a:xfrm rot="5400000">
                    <a:off x="-858743" y="4070513"/>
                    <a:ext cx="2394636"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2B60AAC0-EADD-2E3E-450E-60C068A0973D}"/>
                      </a:ext>
                    </a:extLst>
                  </p:cNvPr>
                  <p:cNvCxnSpPr>
                    <a:cxnSpLocks/>
                  </p:cNvCxnSpPr>
                  <p:nvPr/>
                </p:nvCxnSpPr>
                <p:spPr>
                  <a:xfrm>
                    <a:off x="339369" y="5268625"/>
                    <a:ext cx="2007994"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A987A966-EA6F-0B41-F5B0-F9BEA9386B7D}"/>
                      </a:ext>
                    </a:extLst>
                  </p:cNvPr>
                  <p:cNvCxnSpPr/>
                  <p:nvPr/>
                </p:nvCxnSpPr>
                <p:spPr>
                  <a:xfrm rot="5400000">
                    <a:off x="1032240" y="5563266"/>
                    <a:ext cx="590871"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pic>
            <p:nvPicPr>
              <p:cNvPr id="8" name="Bild 19" descr="makohai.jpg">
                <a:extLst>
                  <a:ext uri="{FF2B5EF4-FFF2-40B4-BE49-F238E27FC236}">
                    <a16:creationId xmlns:a16="http://schemas.microsoft.com/office/drawing/2014/main" id="{14E847CF-2969-390E-DCAE-B973BF9EBD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9" name="Bild 49" descr="neunauge.png">
                <a:extLst>
                  <a:ext uri="{FF2B5EF4-FFF2-40B4-BE49-F238E27FC236}">
                    <a16:creationId xmlns:a16="http://schemas.microsoft.com/office/drawing/2014/main" id="{BBED3BF5-F007-E758-EA08-1C85298C2E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pic>
            <p:nvPicPr>
              <p:cNvPr id="16" name="Bild 17" descr="tuna.jpg">
                <a:extLst>
                  <a:ext uri="{FF2B5EF4-FFF2-40B4-BE49-F238E27FC236}">
                    <a16:creationId xmlns:a16="http://schemas.microsoft.com/office/drawing/2014/main" id="{EABF433A-693A-0B2F-0980-1D42AC3FB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6" name="Bild 18" descr="Eichhoernchen.jpg">
              <a:extLst>
                <a:ext uri="{FF2B5EF4-FFF2-40B4-BE49-F238E27FC236}">
                  <a16:creationId xmlns:a16="http://schemas.microsoft.com/office/drawing/2014/main" id="{E3CF5636-F0BC-F744-58B3-6E9F5960BC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184673">
              <a:off x="5763156" y="1662603"/>
              <a:ext cx="1109603" cy="962357"/>
            </a:xfrm>
            <a:prstGeom prst="rect">
              <a:avLst/>
            </a:prstGeom>
          </p:spPr>
        </p:pic>
      </p:grpSp>
      <p:sp>
        <p:nvSpPr>
          <p:cNvPr id="43" name="Oval 42">
            <a:extLst>
              <a:ext uri="{FF2B5EF4-FFF2-40B4-BE49-F238E27FC236}">
                <a16:creationId xmlns:a16="http://schemas.microsoft.com/office/drawing/2014/main" id="{0FDDEA9E-EE64-8AE9-2022-CE078F9C674A}"/>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7254C692-72D8-0C08-6AA1-FB0817746426}"/>
              </a:ext>
            </a:extLst>
          </p:cNvPr>
          <p:cNvSpPr/>
          <p:nvPr/>
        </p:nvSpPr>
        <p:spPr>
          <a:xfrm>
            <a:off x="422140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11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11" name="Gruppieren 10">
            <a:extLst>
              <a:ext uri="{FF2B5EF4-FFF2-40B4-BE49-F238E27FC236}">
                <a16:creationId xmlns:a16="http://schemas.microsoft.com/office/drawing/2014/main" id="{21B30AB4-E9D3-A191-E059-83B9E12BC363}"/>
              </a:ext>
            </a:extLst>
          </p:cNvPr>
          <p:cNvGrpSpPr/>
          <p:nvPr/>
        </p:nvGrpSpPr>
        <p:grpSpPr>
          <a:xfrm>
            <a:off x="787856" y="1222138"/>
            <a:ext cx="7568287" cy="3996529"/>
            <a:chOff x="1340591" y="1029098"/>
            <a:chExt cx="7568287" cy="3996529"/>
          </a:xfrm>
        </p:grpSpPr>
        <p:cxnSp>
          <p:nvCxnSpPr>
            <p:cNvPr id="12" name="Gerade Verbindung 11">
              <a:extLst>
                <a:ext uri="{FF2B5EF4-FFF2-40B4-BE49-F238E27FC236}">
                  <a16:creationId xmlns:a16="http://schemas.microsoft.com/office/drawing/2014/main" id="{0D17AF5B-7795-D646-DD7F-2AF2AD7737A7}"/>
                </a:ext>
              </a:extLst>
            </p:cNvPr>
            <p:cNvCxnSpPr/>
            <p:nvPr/>
          </p:nvCxnSpPr>
          <p:spPr>
            <a:xfrm>
              <a:off x="8487377" y="2757271"/>
              <a:ext cx="0" cy="51099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Abgerundetes Rechteck 12">
              <a:extLst>
                <a:ext uri="{FF2B5EF4-FFF2-40B4-BE49-F238E27FC236}">
                  <a16:creationId xmlns:a16="http://schemas.microsoft.com/office/drawing/2014/main" id="{C263C6CD-98D5-A22E-B8D3-8CAAF2F7117B}"/>
                </a:ext>
              </a:extLst>
            </p:cNvPr>
            <p:cNvSpPr/>
            <p:nvPr/>
          </p:nvSpPr>
          <p:spPr>
            <a:xfrm>
              <a:off x="8059158" y="2046147"/>
              <a:ext cx="849720" cy="802141"/>
            </a:xfrm>
            <a:prstGeom prst="round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cxnSp>
          <p:nvCxnSpPr>
            <p:cNvPr id="14" name="Gerade Verbindung 13">
              <a:extLst>
                <a:ext uri="{FF2B5EF4-FFF2-40B4-BE49-F238E27FC236}">
                  <a16:creationId xmlns:a16="http://schemas.microsoft.com/office/drawing/2014/main" id="{11B579C2-880B-94C4-2816-B4FC1568A493}"/>
                </a:ext>
              </a:extLst>
            </p:cNvPr>
            <p:cNvCxnSpPr>
              <a:cxnSpLocks/>
            </p:cNvCxnSpPr>
            <p:nvPr/>
          </p:nvCxnSpPr>
          <p:spPr>
            <a:xfrm>
              <a:off x="5592898" y="2757272"/>
              <a:ext cx="0" cy="950335"/>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Abgerundetes Rechteck 28">
              <a:extLst>
                <a:ext uri="{FF2B5EF4-FFF2-40B4-BE49-F238E27FC236}">
                  <a16:creationId xmlns:a16="http://schemas.microsoft.com/office/drawing/2014/main" id="{D2EAD0E0-88A9-7690-2B49-CEC8BE268631}"/>
                </a:ext>
              </a:extLst>
            </p:cNvPr>
            <p:cNvSpPr/>
            <p:nvPr/>
          </p:nvSpPr>
          <p:spPr>
            <a:xfrm>
              <a:off x="4861114" y="2046147"/>
              <a:ext cx="1492622" cy="802141"/>
            </a:xfrm>
            <a:prstGeom prst="round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30" name="Grafik 29">
              <a:extLst>
                <a:ext uri="{FF2B5EF4-FFF2-40B4-BE49-F238E27FC236}">
                  <a16:creationId xmlns:a16="http://schemas.microsoft.com/office/drawing/2014/main" id="{D26CDCE0-0736-25A9-D080-E745118712B6}"/>
                </a:ext>
              </a:extLst>
            </p:cNvPr>
            <p:cNvPicPr>
              <a:picLocks noChangeAspect="1"/>
            </p:cNvPicPr>
            <p:nvPr/>
          </p:nvPicPr>
          <p:blipFill>
            <a:blip r:embed="rId2">
              <a:grayscl/>
            </a:blip>
            <a:stretch>
              <a:fillRect/>
            </a:stretch>
          </p:blipFill>
          <p:spPr>
            <a:xfrm>
              <a:off x="6877194" y="2071472"/>
              <a:ext cx="990600" cy="685800"/>
            </a:xfrm>
            <a:prstGeom prst="rect">
              <a:avLst/>
            </a:prstGeom>
          </p:spPr>
        </p:pic>
        <p:pic>
          <p:nvPicPr>
            <p:cNvPr id="31" name="Grafik 30" descr="Ein Bild, das Reptil, Eidechse enthält.&#10;&#10;Automatisch generierte Beschreibung">
              <a:extLst>
                <a:ext uri="{FF2B5EF4-FFF2-40B4-BE49-F238E27FC236}">
                  <a16:creationId xmlns:a16="http://schemas.microsoft.com/office/drawing/2014/main" id="{51F63FF2-FF3D-E2F8-9D75-B33B96C7504D}"/>
                </a:ext>
              </a:extLst>
            </p:cNvPr>
            <p:cNvPicPr>
              <a:picLocks noChangeAspect="1"/>
            </p:cNvPicPr>
            <p:nvPr/>
          </p:nvPicPr>
          <p:blipFill>
            <a:blip r:embed="rId3">
              <a:grayscl/>
            </a:blip>
            <a:stretch>
              <a:fillRect/>
            </a:stretch>
          </p:blipFill>
          <p:spPr>
            <a:xfrm>
              <a:off x="8183138" y="2233535"/>
              <a:ext cx="628650" cy="476250"/>
            </a:xfrm>
            <a:prstGeom prst="rect">
              <a:avLst/>
            </a:prstGeom>
          </p:spPr>
        </p:pic>
        <p:pic>
          <p:nvPicPr>
            <p:cNvPr id="32" name="Grafik 31" descr="Ein Bild, das Schlange enthält.&#10;&#10;Automatisch generierte Beschreibung">
              <a:extLst>
                <a:ext uri="{FF2B5EF4-FFF2-40B4-BE49-F238E27FC236}">
                  <a16:creationId xmlns:a16="http://schemas.microsoft.com/office/drawing/2014/main" id="{54CEDD5A-7EF5-656E-487C-26C0A5F2D3D3}"/>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4881284" y="1873413"/>
              <a:ext cx="819150" cy="974874"/>
            </a:xfrm>
            <a:prstGeom prst="rect">
              <a:avLst/>
            </a:prstGeom>
          </p:spPr>
        </p:pic>
        <p:pic>
          <p:nvPicPr>
            <p:cNvPr id="35" name="Grafik 34" descr="Ein Bild, das Eidechse, Reptil enthält.&#10;&#10;Automatisch generierte Beschreibung">
              <a:extLst>
                <a:ext uri="{FF2B5EF4-FFF2-40B4-BE49-F238E27FC236}">
                  <a16:creationId xmlns:a16="http://schemas.microsoft.com/office/drawing/2014/main" id="{2CD0A97D-E0FD-C16A-85DF-899D68DDDB60}"/>
                </a:ext>
              </a:extLst>
            </p:cNvPr>
            <p:cNvPicPr>
              <a:picLocks noChangeAspect="1"/>
            </p:cNvPicPr>
            <p:nvPr/>
          </p:nvPicPr>
          <p:blipFill>
            <a:blip r:embed="rId5">
              <a:clrChange>
                <a:clrFrom>
                  <a:srgbClr val="FFFFFF"/>
                </a:clrFrom>
                <a:clrTo>
                  <a:srgbClr val="FFFFFF">
                    <a:alpha val="0"/>
                  </a:srgbClr>
                </a:clrTo>
              </a:clrChange>
              <a:grayscl/>
            </a:blip>
            <a:stretch>
              <a:fillRect/>
            </a:stretch>
          </p:blipFill>
          <p:spPr>
            <a:xfrm>
              <a:off x="5460413" y="2410715"/>
              <a:ext cx="819150" cy="419100"/>
            </a:xfrm>
            <a:prstGeom prst="rect">
              <a:avLst/>
            </a:prstGeom>
          </p:spPr>
        </p:pic>
        <p:pic>
          <p:nvPicPr>
            <p:cNvPr id="38" name="Grafik 37">
              <a:extLst>
                <a:ext uri="{FF2B5EF4-FFF2-40B4-BE49-F238E27FC236}">
                  <a16:creationId xmlns:a16="http://schemas.microsoft.com/office/drawing/2014/main" id="{76218765-C84C-83AB-3E8E-75EEBA9A4FD9}"/>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a:off x="5658009" y="2082335"/>
              <a:ext cx="621554" cy="389325"/>
            </a:xfrm>
            <a:prstGeom prst="rect">
              <a:avLst/>
            </a:prstGeom>
          </p:spPr>
        </p:pic>
        <p:grpSp>
          <p:nvGrpSpPr>
            <p:cNvPr id="45" name="Gruppieren 44">
              <a:extLst>
                <a:ext uri="{FF2B5EF4-FFF2-40B4-BE49-F238E27FC236}">
                  <a16:creationId xmlns:a16="http://schemas.microsoft.com/office/drawing/2014/main" id="{DD788AE0-1058-7C5A-7DA7-5F60675922A6}"/>
                </a:ext>
              </a:extLst>
            </p:cNvPr>
            <p:cNvGrpSpPr/>
            <p:nvPr/>
          </p:nvGrpSpPr>
          <p:grpSpPr>
            <a:xfrm>
              <a:off x="1340591" y="2006351"/>
              <a:ext cx="1082844" cy="815357"/>
              <a:chOff x="1791817" y="52815"/>
              <a:chExt cx="1735359" cy="1306687"/>
            </a:xfrm>
          </p:grpSpPr>
          <p:pic>
            <p:nvPicPr>
              <p:cNvPr id="81" name="Grafik 80" descr="Ein Bild, das Salamander enthält.&#10;&#10;Automatisch generierte Beschreibung">
                <a:extLst>
                  <a:ext uri="{FF2B5EF4-FFF2-40B4-BE49-F238E27FC236}">
                    <a16:creationId xmlns:a16="http://schemas.microsoft.com/office/drawing/2014/main" id="{7CDDED03-7129-9FD9-7D6B-88ED728F5D2F}"/>
                  </a:ext>
                </a:extLst>
              </p:cNvPr>
              <p:cNvPicPr>
                <a:picLocks noChangeAspect="1"/>
              </p:cNvPicPr>
              <p:nvPr/>
            </p:nvPicPr>
            <p:blipFill>
              <a:blip r:embed="rId7">
                <a:grayscl/>
              </a:blip>
              <a:stretch>
                <a:fillRect/>
              </a:stretch>
            </p:blipFill>
            <p:spPr>
              <a:xfrm>
                <a:off x="2181041" y="572140"/>
                <a:ext cx="1346135" cy="787362"/>
              </a:xfrm>
              <a:prstGeom prst="rect">
                <a:avLst/>
              </a:prstGeom>
            </p:spPr>
          </p:pic>
          <p:pic>
            <p:nvPicPr>
              <p:cNvPr id="82" name="Grafik 81" descr="Ein Bild, das Frosch enthält.&#10;&#10;Automatisch generierte Beschreibung">
                <a:extLst>
                  <a:ext uri="{FF2B5EF4-FFF2-40B4-BE49-F238E27FC236}">
                    <a16:creationId xmlns:a16="http://schemas.microsoft.com/office/drawing/2014/main" id="{87B0DD0D-66B1-52F3-B299-4CBF6DED3755}"/>
                  </a:ext>
                </a:extLst>
              </p:cNvPr>
              <p:cNvPicPr>
                <a:picLocks noChangeAspect="1"/>
              </p:cNvPicPr>
              <p:nvPr/>
            </p:nvPicPr>
            <p:blipFill>
              <a:blip r:embed="rId8">
                <a:grayscl/>
              </a:blip>
              <a:stretch>
                <a:fillRect/>
              </a:stretch>
            </p:blipFill>
            <p:spPr>
              <a:xfrm>
                <a:off x="1791817" y="52815"/>
                <a:ext cx="877669" cy="787362"/>
              </a:xfrm>
              <a:prstGeom prst="rect">
                <a:avLst/>
              </a:prstGeom>
            </p:spPr>
          </p:pic>
        </p:grpSp>
        <p:grpSp>
          <p:nvGrpSpPr>
            <p:cNvPr id="49" name="Gruppieren 48">
              <a:extLst>
                <a:ext uri="{FF2B5EF4-FFF2-40B4-BE49-F238E27FC236}">
                  <a16:creationId xmlns:a16="http://schemas.microsoft.com/office/drawing/2014/main" id="{6064FF1A-92C9-AEF3-73F4-418E09FB1C84}"/>
                </a:ext>
              </a:extLst>
            </p:cNvPr>
            <p:cNvGrpSpPr/>
            <p:nvPr/>
          </p:nvGrpSpPr>
          <p:grpSpPr>
            <a:xfrm>
              <a:off x="3098603" y="2058929"/>
              <a:ext cx="1148882" cy="726833"/>
              <a:chOff x="3902869" y="544954"/>
              <a:chExt cx="1531842" cy="969111"/>
            </a:xfrm>
          </p:grpSpPr>
          <p:pic>
            <p:nvPicPr>
              <p:cNvPr id="79" name="Grafik 78">
                <a:extLst>
                  <a:ext uri="{FF2B5EF4-FFF2-40B4-BE49-F238E27FC236}">
                    <a16:creationId xmlns:a16="http://schemas.microsoft.com/office/drawing/2014/main" id="{B7C4887A-9049-CF97-725C-C4B2F04D0F7D}"/>
                  </a:ext>
                </a:extLst>
              </p:cNvPr>
              <p:cNvPicPr>
                <a:picLocks noChangeAspect="1"/>
              </p:cNvPicPr>
              <p:nvPr/>
            </p:nvPicPr>
            <p:blipFill>
              <a:blip r:embed="rId9">
                <a:grayscl/>
              </a:blip>
              <a:stretch>
                <a:fillRect/>
              </a:stretch>
            </p:blipFill>
            <p:spPr>
              <a:xfrm>
                <a:off x="3902869" y="746529"/>
                <a:ext cx="850141" cy="767536"/>
              </a:xfrm>
              <a:prstGeom prst="rect">
                <a:avLst/>
              </a:prstGeom>
            </p:spPr>
          </p:pic>
          <p:pic>
            <p:nvPicPr>
              <p:cNvPr id="80" name="Bild 15" descr="Eichhoernchen.jpg">
                <a:extLst>
                  <a:ext uri="{FF2B5EF4-FFF2-40B4-BE49-F238E27FC236}">
                    <a16:creationId xmlns:a16="http://schemas.microsoft.com/office/drawing/2014/main" id="{76E4CB66-D575-00A8-E246-726F2EDE63AB}"/>
                  </a:ext>
                </a:extLst>
              </p:cNvPr>
              <p:cNvPicPr>
                <a:picLocks noChangeAspect="1"/>
              </p:cNvPicPr>
              <p:nvPr/>
            </p:nvPicPr>
            <p:blipFill>
              <a:blip r:embed="rId10">
                <a:clrChange>
                  <a:clrFrom>
                    <a:srgbClr val="FFFFFF"/>
                  </a:clrFrom>
                  <a:clrTo>
                    <a:srgbClr val="FFFFFF">
                      <a:alpha val="0"/>
                    </a:srgbClr>
                  </a:clrTo>
                </a:clrChange>
                <a:grayscl/>
              </a:blip>
              <a:stretch>
                <a:fillRect/>
              </a:stretch>
            </p:blipFill>
            <p:spPr>
              <a:xfrm rot="1184673">
                <a:off x="4662130" y="544954"/>
                <a:ext cx="772581" cy="670058"/>
              </a:xfrm>
              <a:prstGeom prst="rect">
                <a:avLst/>
              </a:prstGeom>
            </p:spPr>
          </p:pic>
        </p:grpSp>
        <p:cxnSp>
          <p:nvCxnSpPr>
            <p:cNvPr id="50" name="Gerade Verbindung 49">
              <a:extLst>
                <a:ext uri="{FF2B5EF4-FFF2-40B4-BE49-F238E27FC236}">
                  <a16:creationId xmlns:a16="http://schemas.microsoft.com/office/drawing/2014/main" id="{771AE6B5-6DDB-A3FF-F54B-7ED5C417B3BB}"/>
                </a:ext>
              </a:extLst>
            </p:cNvPr>
            <p:cNvCxnSpPr>
              <a:stCxn id="30" idx="2"/>
            </p:cNvCxnSpPr>
            <p:nvPr/>
          </p:nvCxnSpPr>
          <p:spPr>
            <a:xfrm>
              <a:off x="7372494" y="2757271"/>
              <a:ext cx="0" cy="51099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418A7D3E-ED37-09EE-E71E-8C6698A7AE76}"/>
                </a:ext>
              </a:extLst>
            </p:cNvPr>
            <p:cNvCxnSpPr>
              <a:cxnSpLocks/>
            </p:cNvCxnSpPr>
            <p:nvPr/>
          </p:nvCxnSpPr>
          <p:spPr>
            <a:xfrm flipH="1">
              <a:off x="7372494" y="3268266"/>
              <a:ext cx="112496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Gerade Verbindung 51">
              <a:extLst>
                <a:ext uri="{FF2B5EF4-FFF2-40B4-BE49-F238E27FC236}">
                  <a16:creationId xmlns:a16="http://schemas.microsoft.com/office/drawing/2014/main" id="{2479B969-BD92-B80F-621A-49D7908E5936}"/>
                </a:ext>
              </a:extLst>
            </p:cNvPr>
            <p:cNvCxnSpPr>
              <a:cxnSpLocks/>
            </p:cNvCxnSpPr>
            <p:nvPr/>
          </p:nvCxnSpPr>
          <p:spPr>
            <a:xfrm flipH="1">
              <a:off x="5582813" y="3707606"/>
              <a:ext cx="235216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Gerade Verbindung 52">
              <a:extLst>
                <a:ext uri="{FF2B5EF4-FFF2-40B4-BE49-F238E27FC236}">
                  <a16:creationId xmlns:a16="http://schemas.microsoft.com/office/drawing/2014/main" id="{6D325DAD-CDBB-80C5-06FF-E8F579029665}"/>
                </a:ext>
              </a:extLst>
            </p:cNvPr>
            <p:cNvCxnSpPr>
              <a:cxnSpLocks/>
            </p:cNvCxnSpPr>
            <p:nvPr/>
          </p:nvCxnSpPr>
          <p:spPr>
            <a:xfrm>
              <a:off x="7924893" y="3268267"/>
              <a:ext cx="0" cy="43934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Gerade Verbindung 53">
              <a:extLst>
                <a:ext uri="{FF2B5EF4-FFF2-40B4-BE49-F238E27FC236}">
                  <a16:creationId xmlns:a16="http://schemas.microsoft.com/office/drawing/2014/main" id="{52CA053B-B008-065C-4024-7420F77A811D}"/>
                </a:ext>
              </a:extLst>
            </p:cNvPr>
            <p:cNvCxnSpPr>
              <a:cxnSpLocks/>
            </p:cNvCxnSpPr>
            <p:nvPr/>
          </p:nvCxnSpPr>
          <p:spPr>
            <a:xfrm>
              <a:off x="6877194" y="3707607"/>
              <a:ext cx="0" cy="43934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7501EFB9-AE4C-2B6D-7E85-7F189556B8B0}"/>
                </a:ext>
              </a:extLst>
            </p:cNvPr>
            <p:cNvCxnSpPr>
              <a:cxnSpLocks/>
            </p:cNvCxnSpPr>
            <p:nvPr/>
          </p:nvCxnSpPr>
          <p:spPr>
            <a:xfrm flipH="1">
              <a:off x="3736209" y="4146947"/>
              <a:ext cx="314030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5B52A7E6-0DCB-5898-E46E-90866D8DA67E}"/>
                </a:ext>
              </a:extLst>
            </p:cNvPr>
            <p:cNvCxnSpPr>
              <a:cxnSpLocks/>
            </p:cNvCxnSpPr>
            <p:nvPr/>
          </p:nvCxnSpPr>
          <p:spPr>
            <a:xfrm>
              <a:off x="3736209" y="2757271"/>
              <a:ext cx="0" cy="138967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3E1CBEB9-C784-1142-069C-E089A9A8697D}"/>
                </a:ext>
              </a:extLst>
            </p:cNvPr>
            <p:cNvCxnSpPr>
              <a:cxnSpLocks/>
            </p:cNvCxnSpPr>
            <p:nvPr/>
          </p:nvCxnSpPr>
          <p:spPr>
            <a:xfrm>
              <a:off x="5306363" y="4146947"/>
              <a:ext cx="0" cy="4393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Gerade Verbindung 57">
              <a:extLst>
                <a:ext uri="{FF2B5EF4-FFF2-40B4-BE49-F238E27FC236}">
                  <a16:creationId xmlns:a16="http://schemas.microsoft.com/office/drawing/2014/main" id="{EE752AA9-3E61-A1F7-3407-015C81FB4207}"/>
                </a:ext>
              </a:extLst>
            </p:cNvPr>
            <p:cNvCxnSpPr>
              <a:cxnSpLocks/>
            </p:cNvCxnSpPr>
            <p:nvPr/>
          </p:nvCxnSpPr>
          <p:spPr>
            <a:xfrm flipH="1">
              <a:off x="2006012" y="4586287"/>
              <a:ext cx="330423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Gerade Verbindung 58">
              <a:extLst>
                <a:ext uri="{FF2B5EF4-FFF2-40B4-BE49-F238E27FC236}">
                  <a16:creationId xmlns:a16="http://schemas.microsoft.com/office/drawing/2014/main" id="{A7DE012D-1E90-5824-BDD1-1C11BFEB6F50}"/>
                </a:ext>
              </a:extLst>
            </p:cNvPr>
            <p:cNvCxnSpPr>
              <a:cxnSpLocks/>
            </p:cNvCxnSpPr>
            <p:nvPr/>
          </p:nvCxnSpPr>
          <p:spPr>
            <a:xfrm>
              <a:off x="2006012" y="2764330"/>
              <a:ext cx="0" cy="182195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Gerade Verbindung 59">
              <a:extLst>
                <a:ext uri="{FF2B5EF4-FFF2-40B4-BE49-F238E27FC236}">
                  <a16:creationId xmlns:a16="http://schemas.microsoft.com/office/drawing/2014/main" id="{2C4497B3-D482-8271-8B52-ADD04205697E}"/>
                </a:ext>
              </a:extLst>
            </p:cNvPr>
            <p:cNvCxnSpPr>
              <a:cxnSpLocks/>
            </p:cNvCxnSpPr>
            <p:nvPr/>
          </p:nvCxnSpPr>
          <p:spPr>
            <a:xfrm>
              <a:off x="3600195" y="4586287"/>
              <a:ext cx="0" cy="43934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Gerade Verbindung 60">
              <a:extLst>
                <a:ext uri="{FF2B5EF4-FFF2-40B4-BE49-F238E27FC236}">
                  <a16:creationId xmlns:a16="http://schemas.microsoft.com/office/drawing/2014/main" id="{83DFB4A1-1FDC-666C-4FCD-0032C8B3DFE5}"/>
                </a:ext>
              </a:extLst>
            </p:cNvPr>
            <p:cNvCxnSpPr>
              <a:cxnSpLocks/>
            </p:cNvCxnSpPr>
            <p:nvPr/>
          </p:nvCxnSpPr>
          <p:spPr>
            <a:xfrm flipH="1">
              <a:off x="5592898" y="1613857"/>
              <a:ext cx="29146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a:extLst>
                <a:ext uri="{FF2B5EF4-FFF2-40B4-BE49-F238E27FC236}">
                  <a16:creationId xmlns:a16="http://schemas.microsoft.com/office/drawing/2014/main" id="{749EF1F4-F853-10C5-FF9D-CC162E63340A}"/>
                </a:ext>
              </a:extLst>
            </p:cNvPr>
            <p:cNvCxnSpPr>
              <a:cxnSpLocks/>
            </p:cNvCxnSpPr>
            <p:nvPr/>
          </p:nvCxnSpPr>
          <p:spPr>
            <a:xfrm flipH="1">
              <a:off x="3736209" y="1364453"/>
              <a:ext cx="47612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625CF2DD-58B4-6F6F-499A-1C4FD68CCAA5}"/>
                </a:ext>
              </a:extLst>
            </p:cNvPr>
            <p:cNvCxnSpPr>
              <a:cxnSpLocks/>
            </p:cNvCxnSpPr>
            <p:nvPr/>
          </p:nvCxnSpPr>
          <p:spPr>
            <a:xfrm flipH="1">
              <a:off x="1725846" y="1125137"/>
              <a:ext cx="67534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CD675D32-9CF2-C9C3-3FAC-F905D0DDF772}"/>
                </a:ext>
              </a:extLst>
            </p:cNvPr>
            <p:cNvCxnSpPr>
              <a:cxnSpLocks/>
            </p:cNvCxnSpPr>
            <p:nvPr/>
          </p:nvCxnSpPr>
          <p:spPr>
            <a:xfrm>
              <a:off x="1732961" y="1125137"/>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a:extLst>
                <a:ext uri="{FF2B5EF4-FFF2-40B4-BE49-F238E27FC236}">
                  <a16:creationId xmlns:a16="http://schemas.microsoft.com/office/drawing/2014/main" id="{9F718827-E20B-480F-90C7-85D222D7586E}"/>
                </a:ext>
              </a:extLst>
            </p:cNvPr>
            <p:cNvCxnSpPr>
              <a:cxnSpLocks/>
            </p:cNvCxnSpPr>
            <p:nvPr/>
          </p:nvCxnSpPr>
          <p:spPr>
            <a:xfrm>
              <a:off x="8479249" y="1114421"/>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a:extLst>
                <a:ext uri="{FF2B5EF4-FFF2-40B4-BE49-F238E27FC236}">
                  <a16:creationId xmlns:a16="http://schemas.microsoft.com/office/drawing/2014/main" id="{071FFA70-5AF6-DC71-CFEA-ADC3487C35AA}"/>
                </a:ext>
              </a:extLst>
            </p:cNvPr>
            <p:cNvCxnSpPr>
              <a:cxnSpLocks/>
            </p:cNvCxnSpPr>
            <p:nvPr/>
          </p:nvCxnSpPr>
          <p:spPr>
            <a:xfrm>
              <a:off x="8485760" y="1357311"/>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6DF9C920-4BEB-94A7-5A5F-51B11DE2B6B2}"/>
                </a:ext>
              </a:extLst>
            </p:cNvPr>
            <p:cNvCxnSpPr>
              <a:cxnSpLocks/>
            </p:cNvCxnSpPr>
            <p:nvPr/>
          </p:nvCxnSpPr>
          <p:spPr>
            <a:xfrm>
              <a:off x="8492270" y="1621001"/>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a:extLst>
                <a:ext uri="{FF2B5EF4-FFF2-40B4-BE49-F238E27FC236}">
                  <a16:creationId xmlns:a16="http://schemas.microsoft.com/office/drawing/2014/main" id="{D85CC894-3F9C-105D-75D2-A42EE19F1A30}"/>
                </a:ext>
              </a:extLst>
            </p:cNvPr>
            <p:cNvCxnSpPr>
              <a:cxnSpLocks/>
            </p:cNvCxnSpPr>
            <p:nvPr/>
          </p:nvCxnSpPr>
          <p:spPr>
            <a:xfrm>
              <a:off x="5605536" y="1613857"/>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a:extLst>
                <a:ext uri="{FF2B5EF4-FFF2-40B4-BE49-F238E27FC236}">
                  <a16:creationId xmlns:a16="http://schemas.microsoft.com/office/drawing/2014/main" id="{212F4CC7-E9AE-2B4B-7785-0EBFC719A34A}"/>
                </a:ext>
              </a:extLst>
            </p:cNvPr>
            <p:cNvCxnSpPr>
              <a:cxnSpLocks/>
            </p:cNvCxnSpPr>
            <p:nvPr/>
          </p:nvCxnSpPr>
          <p:spPr>
            <a:xfrm>
              <a:off x="3742333" y="1357311"/>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10EBA329-6563-5721-40BD-C724093B137E}"/>
                </a:ext>
              </a:extLst>
            </p:cNvPr>
            <p:cNvSpPr txBox="1"/>
            <p:nvPr/>
          </p:nvSpPr>
          <p:spPr>
            <a:xfrm>
              <a:off x="4113484" y="1029098"/>
              <a:ext cx="1960953" cy="177941"/>
            </a:xfrm>
            <a:prstGeom prst="rect">
              <a:avLst/>
            </a:prstGeom>
            <a:solidFill>
              <a:schemeClr val="bg1"/>
            </a:solidFill>
            <a:ln>
              <a:solidFill>
                <a:schemeClr val="tx1"/>
              </a:solidFill>
            </a:ln>
          </p:spPr>
          <p:txBody>
            <a:bodyPr wrap="square" tIns="8100" bIns="8100" rtlCol="0" anchor="ctr" anchorCtr="0">
              <a:spAutoFit/>
            </a:bodyPr>
            <a:lstStyle/>
            <a:p>
              <a:pPr algn="ctr"/>
              <a:r>
                <a:rPr lang="de-DE" sz="1050" b="1" dirty="0" err="1">
                  <a:latin typeface="Arial" panose="020B0604020202020204" pitchFamily="34" charset="0"/>
                  <a:cs typeface="Arial" panose="020B0604020202020204" pitchFamily="34" charset="0"/>
                </a:rPr>
                <a:t>Tetrapoda</a:t>
              </a:r>
              <a:r>
                <a:rPr lang="de-DE" sz="1050" b="1" dirty="0">
                  <a:latin typeface="Arial" panose="020B0604020202020204" pitchFamily="34" charset="0"/>
                  <a:cs typeface="Arial" panose="020B0604020202020204" pitchFamily="34" charset="0"/>
                </a:rPr>
                <a:t> (Landwirbeltiere)</a:t>
              </a:r>
            </a:p>
          </p:txBody>
        </p:sp>
        <p:sp>
          <p:nvSpPr>
            <p:cNvPr id="71" name="Textfeld 70">
              <a:extLst>
                <a:ext uri="{FF2B5EF4-FFF2-40B4-BE49-F238E27FC236}">
                  <a16:creationId xmlns:a16="http://schemas.microsoft.com/office/drawing/2014/main" id="{370AD4E8-ED53-66ED-7535-40617C367F8B}"/>
                </a:ext>
              </a:extLst>
            </p:cNvPr>
            <p:cNvSpPr txBox="1"/>
            <p:nvPr/>
          </p:nvSpPr>
          <p:spPr>
            <a:xfrm>
              <a:off x="5166669" y="1273201"/>
              <a:ext cx="1005530" cy="177941"/>
            </a:xfrm>
            <a:prstGeom prst="rect">
              <a:avLst/>
            </a:prstGeom>
            <a:solidFill>
              <a:schemeClr val="bg1"/>
            </a:solidFill>
            <a:ln>
              <a:solidFill>
                <a:schemeClr val="tx1"/>
              </a:solidFill>
            </a:ln>
          </p:spPr>
          <p:txBody>
            <a:bodyPr wrap="square" tIns="8100" bIns="8100" rtlCol="0" anchor="ctr" anchorCtr="0">
              <a:spAutoFit/>
            </a:bodyPr>
            <a:lstStyle/>
            <a:p>
              <a:pPr algn="ctr"/>
              <a:r>
                <a:rPr lang="de-DE" sz="1050" b="1" dirty="0" err="1">
                  <a:latin typeface="Arial" panose="020B0604020202020204" pitchFamily="34" charset="0"/>
                  <a:cs typeface="Arial" panose="020B0604020202020204" pitchFamily="34" charset="0"/>
                </a:rPr>
                <a:t>Amniota</a:t>
              </a:r>
              <a:endParaRPr lang="de-DE" sz="1050" b="1" dirty="0">
                <a:latin typeface="Arial" panose="020B0604020202020204" pitchFamily="34" charset="0"/>
                <a:cs typeface="Arial" panose="020B0604020202020204" pitchFamily="34" charset="0"/>
              </a:endParaRPr>
            </a:p>
          </p:txBody>
        </p:sp>
        <p:sp>
          <p:nvSpPr>
            <p:cNvPr id="72" name="Textfeld 71">
              <a:extLst>
                <a:ext uri="{FF2B5EF4-FFF2-40B4-BE49-F238E27FC236}">
                  <a16:creationId xmlns:a16="http://schemas.microsoft.com/office/drawing/2014/main" id="{A63479C3-C63C-38FB-41D2-6E30669FE729}"/>
                </a:ext>
              </a:extLst>
            </p:cNvPr>
            <p:cNvSpPr txBox="1"/>
            <p:nvPr/>
          </p:nvSpPr>
          <p:spPr>
            <a:xfrm>
              <a:off x="6548734" y="1532030"/>
              <a:ext cx="1005530" cy="177941"/>
            </a:xfrm>
            <a:prstGeom prst="rect">
              <a:avLst/>
            </a:prstGeom>
            <a:solidFill>
              <a:schemeClr val="bg1"/>
            </a:solidFill>
            <a:ln>
              <a:solidFill>
                <a:schemeClr val="tx1"/>
              </a:solidFill>
            </a:ln>
          </p:spPr>
          <p:txBody>
            <a:bodyPr wrap="square" tIns="8100" bIns="8100" rtlCol="0" anchor="ctr" anchorCtr="0">
              <a:spAutoFit/>
            </a:bodyPr>
            <a:lstStyle/>
            <a:p>
              <a:pPr algn="ctr"/>
              <a:r>
                <a:rPr lang="de-DE" sz="1050" b="1" dirty="0" err="1">
                  <a:latin typeface="Arial" panose="020B0604020202020204" pitchFamily="34" charset="0"/>
                  <a:cs typeface="Arial" panose="020B0604020202020204" pitchFamily="34" charset="0"/>
                </a:rPr>
                <a:t>Sauropsida</a:t>
              </a:r>
              <a:endParaRPr lang="de-DE" sz="1050" b="1" dirty="0">
                <a:latin typeface="Arial" panose="020B0604020202020204" pitchFamily="34" charset="0"/>
                <a:cs typeface="Arial" panose="020B0604020202020204" pitchFamily="34" charset="0"/>
              </a:endParaRPr>
            </a:p>
          </p:txBody>
        </p:sp>
        <p:cxnSp>
          <p:nvCxnSpPr>
            <p:cNvPr id="73" name="Gerade Verbindung 72">
              <a:extLst>
                <a:ext uri="{FF2B5EF4-FFF2-40B4-BE49-F238E27FC236}">
                  <a16:creationId xmlns:a16="http://schemas.microsoft.com/office/drawing/2014/main" id="{BCA1AF78-CE3E-1FB7-FC5A-5029D594278C}"/>
                </a:ext>
              </a:extLst>
            </p:cNvPr>
            <p:cNvCxnSpPr>
              <a:cxnSpLocks/>
            </p:cNvCxnSpPr>
            <p:nvPr/>
          </p:nvCxnSpPr>
          <p:spPr>
            <a:xfrm flipH="1">
              <a:off x="7341011" y="1879436"/>
              <a:ext cx="11564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a:extLst>
                <a:ext uri="{FF2B5EF4-FFF2-40B4-BE49-F238E27FC236}">
                  <a16:creationId xmlns:a16="http://schemas.microsoft.com/office/drawing/2014/main" id="{9CEB6D55-7307-190D-62EC-16E9EE432136}"/>
                </a:ext>
              </a:extLst>
            </p:cNvPr>
            <p:cNvCxnSpPr>
              <a:cxnSpLocks/>
            </p:cNvCxnSpPr>
            <p:nvPr/>
          </p:nvCxnSpPr>
          <p:spPr>
            <a:xfrm>
              <a:off x="7353649" y="1879436"/>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feld 74">
              <a:extLst>
                <a:ext uri="{FF2B5EF4-FFF2-40B4-BE49-F238E27FC236}">
                  <a16:creationId xmlns:a16="http://schemas.microsoft.com/office/drawing/2014/main" id="{2CD368F3-3DBC-96D4-00F1-50802FE390A2}"/>
                </a:ext>
              </a:extLst>
            </p:cNvPr>
            <p:cNvSpPr txBox="1"/>
            <p:nvPr/>
          </p:nvSpPr>
          <p:spPr>
            <a:xfrm>
              <a:off x="7500113" y="1797609"/>
              <a:ext cx="837000" cy="177941"/>
            </a:xfrm>
            <a:prstGeom prst="rect">
              <a:avLst/>
            </a:prstGeom>
            <a:solidFill>
              <a:schemeClr val="bg1"/>
            </a:solidFill>
            <a:ln>
              <a:solidFill>
                <a:schemeClr val="tx1"/>
              </a:solidFill>
            </a:ln>
          </p:spPr>
          <p:txBody>
            <a:bodyPr wrap="square" lIns="13500" tIns="8100" rIns="13500" bIns="8100" rtlCol="0" anchor="ctr" anchorCtr="0">
              <a:spAutoFit/>
            </a:bodyPr>
            <a:lstStyle/>
            <a:p>
              <a:pPr algn="ctr"/>
              <a:r>
                <a:rPr lang="de-DE" sz="1050" b="1" dirty="0" err="1">
                  <a:latin typeface="Arial" panose="020B0604020202020204" pitchFamily="34" charset="0"/>
                  <a:cs typeface="Arial" panose="020B0604020202020204" pitchFamily="34" charset="0"/>
                </a:rPr>
                <a:t>Archosauria</a:t>
              </a:r>
              <a:endParaRPr lang="de-DE" sz="1050" b="1" dirty="0">
                <a:latin typeface="Arial" panose="020B0604020202020204" pitchFamily="34" charset="0"/>
                <a:cs typeface="Arial" panose="020B0604020202020204" pitchFamily="34" charset="0"/>
              </a:endParaRPr>
            </a:p>
          </p:txBody>
        </p:sp>
        <p:cxnSp>
          <p:nvCxnSpPr>
            <p:cNvPr id="76" name="Gerade Verbindung 75">
              <a:extLst>
                <a:ext uri="{FF2B5EF4-FFF2-40B4-BE49-F238E27FC236}">
                  <a16:creationId xmlns:a16="http://schemas.microsoft.com/office/drawing/2014/main" id="{77638275-0BCE-639D-0000-E0AACAE442F0}"/>
                </a:ext>
              </a:extLst>
            </p:cNvPr>
            <p:cNvCxnSpPr>
              <a:cxnSpLocks/>
            </p:cNvCxnSpPr>
            <p:nvPr/>
          </p:nvCxnSpPr>
          <p:spPr>
            <a:xfrm>
              <a:off x="8496644" y="1872713"/>
              <a:ext cx="0" cy="15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bgerundetes Rechteck 76">
              <a:extLst>
                <a:ext uri="{FF2B5EF4-FFF2-40B4-BE49-F238E27FC236}">
                  <a16:creationId xmlns:a16="http://schemas.microsoft.com/office/drawing/2014/main" id="{FA9A5998-1233-CAF2-D716-2CF61FDC2E9A}"/>
                </a:ext>
              </a:extLst>
            </p:cNvPr>
            <p:cNvSpPr/>
            <p:nvPr/>
          </p:nvSpPr>
          <p:spPr>
            <a:xfrm>
              <a:off x="6798660" y="3853441"/>
              <a:ext cx="150974" cy="15097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78" name="Textfeld 77">
              <a:extLst>
                <a:ext uri="{FF2B5EF4-FFF2-40B4-BE49-F238E27FC236}">
                  <a16:creationId xmlns:a16="http://schemas.microsoft.com/office/drawing/2014/main" id="{0D0B0ED9-E50A-1067-3AC0-08A56734A80E}"/>
                </a:ext>
              </a:extLst>
            </p:cNvPr>
            <p:cNvSpPr txBox="1"/>
            <p:nvPr/>
          </p:nvSpPr>
          <p:spPr>
            <a:xfrm>
              <a:off x="6901007" y="3816662"/>
              <a:ext cx="1738605" cy="253916"/>
            </a:xfrm>
            <a:prstGeom prst="rect">
              <a:avLst/>
            </a:prstGeom>
            <a:noFill/>
          </p:spPr>
          <p:txBody>
            <a:bodyPr wrap="square" rtlCol="0">
              <a:spAutoFit/>
            </a:bodyPr>
            <a:lstStyle/>
            <a:p>
              <a:r>
                <a:rPr lang="de-DE" sz="1050" dirty="0">
                  <a:latin typeface="Arial" panose="020B0604020202020204" pitchFamily="34" charset="0"/>
                  <a:cs typeface="Arial" panose="020B0604020202020204" pitchFamily="34" charset="0"/>
                </a:rPr>
                <a:t>Stammart</a:t>
              </a:r>
            </a:p>
          </p:txBody>
        </p:sp>
      </p:grpSp>
      <p:sp>
        <p:nvSpPr>
          <p:cNvPr id="83" name="Textfeld 82">
            <a:extLst>
              <a:ext uri="{FF2B5EF4-FFF2-40B4-BE49-F238E27FC236}">
                <a16:creationId xmlns:a16="http://schemas.microsoft.com/office/drawing/2014/main" id="{8C1C474E-3105-B488-BBD6-03CE30476917}"/>
              </a:ext>
            </a:extLst>
          </p:cNvPr>
          <p:cNvSpPr txBox="1"/>
          <p:nvPr/>
        </p:nvSpPr>
        <p:spPr>
          <a:xfrm>
            <a:off x="6746490" y="6550223"/>
            <a:ext cx="2360047" cy="307777"/>
          </a:xfrm>
          <a:prstGeom prst="rect">
            <a:avLst/>
          </a:prstGeom>
          <a:noFill/>
        </p:spPr>
        <p:txBody>
          <a:bodyPr wrap="square" rtlCol="0">
            <a:spAutoFit/>
          </a:bodyPr>
          <a:lstStyle/>
          <a:p>
            <a:pPr algn="r"/>
            <a:r>
              <a:rPr lang="de-DE" sz="1400" dirty="0"/>
              <a:t>aus </a:t>
            </a:r>
            <a:r>
              <a:rPr lang="de-DE" sz="1400" dirty="0" err="1"/>
              <a:t>Gemballa</a:t>
            </a:r>
            <a:r>
              <a:rPr lang="de-DE" sz="1400" dirty="0"/>
              <a:t> 2023b</a:t>
            </a:r>
          </a:p>
        </p:txBody>
      </p:sp>
      <p:sp>
        <p:nvSpPr>
          <p:cNvPr id="84" name="Abgerundete rechteckige Legende 83">
            <a:extLst>
              <a:ext uri="{FF2B5EF4-FFF2-40B4-BE49-F238E27FC236}">
                <a16:creationId xmlns:a16="http://schemas.microsoft.com/office/drawing/2014/main" id="{2011FAA8-7590-9FDF-9FC2-E2022ADEAC79}"/>
              </a:ext>
            </a:extLst>
          </p:cNvPr>
          <p:cNvSpPr/>
          <p:nvPr/>
        </p:nvSpPr>
        <p:spPr>
          <a:xfrm>
            <a:off x="4641644" y="5086593"/>
            <a:ext cx="4200902" cy="538209"/>
          </a:xfrm>
          <a:prstGeom prst="wedgeRoundRectCallout">
            <a:avLst>
              <a:gd name="adj1" fmla="val 9924"/>
              <a:gd name="adj2" fmla="val -258478"/>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„Reptilien“</a:t>
            </a:r>
            <a:r>
              <a:rPr lang="de-DE" sz="1500" b="1" dirty="0">
                <a:solidFill>
                  <a:schemeClr val="tx1"/>
                </a:solidFill>
              </a:rPr>
              <a:t> </a:t>
            </a:r>
            <a:r>
              <a:rPr lang="de-DE" sz="1500" dirty="0">
                <a:solidFill>
                  <a:schemeClr val="tx1"/>
                </a:solidFill>
              </a:rPr>
              <a:t>sind keine Abstammungsgemeinschaft. Stattdessen </a:t>
            </a:r>
            <a:r>
              <a:rPr lang="de-DE" sz="1500" b="1" dirty="0" err="1">
                <a:solidFill>
                  <a:srgbClr val="C00000"/>
                </a:solidFill>
              </a:rPr>
              <a:t>Sauropsida</a:t>
            </a:r>
            <a:r>
              <a:rPr lang="de-DE" sz="1500" dirty="0">
                <a:solidFill>
                  <a:schemeClr val="tx1"/>
                </a:solidFill>
              </a:rPr>
              <a:t> und </a:t>
            </a:r>
            <a:r>
              <a:rPr lang="de-DE" sz="1500" b="1" dirty="0" err="1">
                <a:solidFill>
                  <a:srgbClr val="C00000"/>
                </a:solidFill>
              </a:rPr>
              <a:t>Archosauria</a:t>
            </a:r>
            <a:endParaRPr lang="de-DE" sz="1500" b="1" dirty="0">
              <a:solidFill>
                <a:srgbClr val="C00000"/>
              </a:solidFill>
            </a:endParaRPr>
          </a:p>
        </p:txBody>
      </p:sp>
    </p:spTree>
    <p:extLst>
      <p:ext uri="{BB962C8B-B14F-4D97-AF65-F5344CB8AC3E}">
        <p14:creationId xmlns:p14="http://schemas.microsoft.com/office/powerpoint/2010/main" val="381249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79" name="Gruppieren 78">
            <a:extLst>
              <a:ext uri="{FF2B5EF4-FFF2-40B4-BE49-F238E27FC236}">
                <a16:creationId xmlns:a16="http://schemas.microsoft.com/office/drawing/2014/main" id="{29B913E1-B040-C765-25A3-8D11752A249D}"/>
              </a:ext>
            </a:extLst>
          </p:cNvPr>
          <p:cNvGrpSpPr/>
          <p:nvPr/>
        </p:nvGrpSpPr>
        <p:grpSpPr>
          <a:xfrm>
            <a:off x="2300207" y="926315"/>
            <a:ext cx="4838701" cy="1528383"/>
            <a:chOff x="2300207" y="926315"/>
            <a:chExt cx="4838701" cy="1528383"/>
          </a:xfrm>
        </p:grpSpPr>
        <p:grpSp>
          <p:nvGrpSpPr>
            <p:cNvPr id="80" name="Gruppieren 79">
              <a:extLst>
                <a:ext uri="{FF2B5EF4-FFF2-40B4-BE49-F238E27FC236}">
                  <a16:creationId xmlns:a16="http://schemas.microsoft.com/office/drawing/2014/main" id="{079DD9B9-C4C2-70C5-674D-64592A0B3B5F}"/>
                </a:ext>
              </a:extLst>
            </p:cNvPr>
            <p:cNvGrpSpPr/>
            <p:nvPr/>
          </p:nvGrpSpPr>
          <p:grpSpPr>
            <a:xfrm>
              <a:off x="2300207" y="1478716"/>
              <a:ext cx="4838701" cy="975982"/>
              <a:chOff x="233680" y="1041472"/>
              <a:chExt cx="4838701" cy="975982"/>
            </a:xfrm>
          </p:grpSpPr>
          <p:sp>
            <p:nvSpPr>
              <p:cNvPr id="82" name="Abgerundetes Rechteck 81">
                <a:extLst>
                  <a:ext uri="{FF2B5EF4-FFF2-40B4-BE49-F238E27FC236}">
                    <a16:creationId xmlns:a16="http://schemas.microsoft.com/office/drawing/2014/main" id="{9B94251F-7549-8677-0C2F-DD7A3DECE142}"/>
                  </a:ext>
                </a:extLst>
              </p:cNvPr>
              <p:cNvSpPr/>
              <p:nvPr/>
            </p:nvSpPr>
            <p:spPr>
              <a:xfrm>
                <a:off x="382004" y="1041472"/>
                <a:ext cx="4612263" cy="933352"/>
              </a:xfrm>
              <a:prstGeom prst="roundRect">
                <a:avLst/>
              </a:prstGeom>
              <a:solidFill>
                <a:schemeClr val="bg1">
                  <a:alpha val="37654"/>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BDB69620-F72B-17C3-D38E-C32195028A21}"/>
                  </a:ext>
                </a:extLst>
              </p:cNvPr>
              <p:cNvSpPr/>
              <p:nvPr/>
            </p:nvSpPr>
            <p:spPr>
              <a:xfrm>
                <a:off x="233680" y="1403333"/>
                <a:ext cx="4838701"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1" name="Textfeld 80">
              <a:extLst>
                <a:ext uri="{FF2B5EF4-FFF2-40B4-BE49-F238E27FC236}">
                  <a16:creationId xmlns:a16="http://schemas.microsoft.com/office/drawing/2014/main" id="{4C02563E-9402-1B4A-1BBE-D90CAD897A83}"/>
                </a:ext>
              </a:extLst>
            </p:cNvPr>
            <p:cNvSpPr txBox="1"/>
            <p:nvPr/>
          </p:nvSpPr>
          <p:spPr>
            <a:xfrm>
              <a:off x="2419774" y="926315"/>
              <a:ext cx="4627880" cy="553998"/>
            </a:xfrm>
            <a:prstGeom prst="rect">
              <a:avLst/>
            </a:prstGeom>
            <a:noFill/>
          </p:spPr>
          <p:txBody>
            <a:bodyPr wrap="square">
              <a:spAutoFit/>
            </a:bodyPr>
            <a:lstStyle/>
            <a:p>
              <a:pPr algn="ctr"/>
              <a:r>
                <a:rPr lang="de-DE" sz="1500" b="1" dirty="0">
                  <a:solidFill>
                    <a:srgbClr val="92D050"/>
                  </a:solidFill>
                </a:rPr>
                <a:t>Kiefermünder (</a:t>
              </a:r>
              <a:r>
                <a:rPr lang="de-DE" sz="1500" b="1" dirty="0" err="1">
                  <a:solidFill>
                    <a:srgbClr val="92D050"/>
                  </a:solidFill>
                </a:rPr>
                <a:t>Gnathostomata</a:t>
              </a:r>
              <a:r>
                <a:rPr lang="de-DE" sz="1500" b="1" dirty="0">
                  <a:solidFill>
                    <a:srgbClr val="92D050"/>
                  </a:solidFill>
                </a:rPr>
                <a:t>)= </a:t>
              </a:r>
            </a:p>
            <a:p>
              <a:pPr algn="ctr"/>
              <a:r>
                <a:rPr lang="de-DE" sz="1500" b="1" dirty="0">
                  <a:solidFill>
                    <a:srgbClr val="92D050"/>
                  </a:solidFill>
                </a:rPr>
                <a:t>Knorpelfische + [</a:t>
              </a:r>
              <a:r>
                <a:rPr lang="de-DE" sz="1500" b="1" dirty="0" err="1">
                  <a:solidFill>
                    <a:srgbClr val="92D050"/>
                  </a:solidFill>
                </a:rPr>
                <a:t>Knochenfische+Landwirbeltiere</a:t>
              </a:r>
              <a:r>
                <a:rPr lang="de-DE" sz="1500" b="1" dirty="0">
                  <a:solidFill>
                    <a:srgbClr val="92D050"/>
                  </a:solidFill>
                </a:rPr>
                <a:t>] </a:t>
              </a:r>
            </a:p>
          </p:txBody>
        </p:sp>
      </p:grpSp>
      <p:grpSp>
        <p:nvGrpSpPr>
          <p:cNvPr id="86" name="Gruppieren 85">
            <a:extLst>
              <a:ext uri="{FF2B5EF4-FFF2-40B4-BE49-F238E27FC236}">
                <a16:creationId xmlns:a16="http://schemas.microsoft.com/office/drawing/2014/main" id="{EC1C21BD-D4DB-A184-317F-7D6965D74AA9}"/>
              </a:ext>
            </a:extLst>
          </p:cNvPr>
          <p:cNvGrpSpPr/>
          <p:nvPr/>
        </p:nvGrpSpPr>
        <p:grpSpPr>
          <a:xfrm>
            <a:off x="3685818" y="1529912"/>
            <a:ext cx="3434148" cy="1464988"/>
            <a:chOff x="3685818" y="1529912"/>
            <a:chExt cx="3434148" cy="1464988"/>
          </a:xfrm>
        </p:grpSpPr>
        <p:grpSp>
          <p:nvGrpSpPr>
            <p:cNvPr id="87" name="Gruppieren 86">
              <a:extLst>
                <a:ext uri="{FF2B5EF4-FFF2-40B4-BE49-F238E27FC236}">
                  <a16:creationId xmlns:a16="http://schemas.microsoft.com/office/drawing/2014/main" id="{0721036C-D8CC-6B2E-767C-1EC0D65EEEB3}"/>
                </a:ext>
              </a:extLst>
            </p:cNvPr>
            <p:cNvGrpSpPr/>
            <p:nvPr/>
          </p:nvGrpSpPr>
          <p:grpSpPr>
            <a:xfrm>
              <a:off x="3807871" y="2038052"/>
              <a:ext cx="3281680" cy="956848"/>
              <a:chOff x="5090160" y="1041471"/>
              <a:chExt cx="3281680" cy="956848"/>
            </a:xfrm>
          </p:grpSpPr>
          <p:sp>
            <p:nvSpPr>
              <p:cNvPr id="89" name="Abgerundetes Rechteck 88">
                <a:extLst>
                  <a:ext uri="{FF2B5EF4-FFF2-40B4-BE49-F238E27FC236}">
                    <a16:creationId xmlns:a16="http://schemas.microsoft.com/office/drawing/2014/main" id="{4D9A66E9-B045-5D88-D372-B29F282179A0}"/>
                  </a:ext>
                </a:extLst>
              </p:cNvPr>
              <p:cNvSpPr/>
              <p:nvPr/>
            </p:nvSpPr>
            <p:spPr>
              <a:xfrm>
                <a:off x="5165870" y="1041471"/>
                <a:ext cx="3026237" cy="860435"/>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BED394EA-2EB8-7E11-E78D-DBA803D51A1A}"/>
                  </a:ext>
                </a:extLst>
              </p:cNvPr>
              <p:cNvSpPr/>
              <p:nvPr/>
            </p:nvSpPr>
            <p:spPr>
              <a:xfrm>
                <a:off x="5090160" y="1384198"/>
                <a:ext cx="3281680"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8" name="Textfeld 87">
              <a:extLst>
                <a:ext uri="{FF2B5EF4-FFF2-40B4-BE49-F238E27FC236}">
                  <a16:creationId xmlns:a16="http://schemas.microsoft.com/office/drawing/2014/main" id="{E58AA0FF-D898-35E0-C4D1-B50B938B4A7B}"/>
                </a:ext>
              </a:extLst>
            </p:cNvPr>
            <p:cNvSpPr txBox="1"/>
            <p:nvPr/>
          </p:nvSpPr>
          <p:spPr>
            <a:xfrm>
              <a:off x="3685818" y="1529912"/>
              <a:ext cx="3434148" cy="553998"/>
            </a:xfrm>
            <a:prstGeom prst="rect">
              <a:avLst/>
            </a:prstGeom>
            <a:noFill/>
          </p:spPr>
          <p:txBody>
            <a:bodyPr wrap="square">
              <a:spAutoFit/>
            </a:bodyPr>
            <a:lstStyle/>
            <a:p>
              <a:r>
                <a:rPr lang="de-DE" sz="1500" b="1" dirty="0">
                  <a:solidFill>
                    <a:srgbClr val="00B0F0"/>
                  </a:solidFill>
                </a:rPr>
                <a:t>Knochenmünder (</a:t>
              </a:r>
              <a:r>
                <a:rPr lang="de-DE" sz="1500" b="1" dirty="0" err="1">
                  <a:solidFill>
                    <a:srgbClr val="00B0F0"/>
                  </a:solidFill>
                </a:rPr>
                <a:t>Osteognathostomata</a:t>
              </a:r>
              <a:r>
                <a:rPr lang="de-DE" sz="1500" b="1" dirty="0">
                  <a:solidFill>
                    <a:srgbClr val="00B0F0"/>
                  </a:solidFill>
                </a:rPr>
                <a:t>)= </a:t>
              </a:r>
            </a:p>
            <a:p>
              <a:pPr algn="ctr"/>
              <a:r>
                <a:rPr lang="de-DE" sz="1500" b="1" dirty="0">
                  <a:solidFill>
                    <a:srgbClr val="00B0F0"/>
                  </a:solidFill>
                </a:rPr>
                <a:t>Knochenfische + Landwirbeltiere </a:t>
              </a:r>
            </a:p>
          </p:txBody>
        </p:sp>
      </p:grpSp>
      <p:grpSp>
        <p:nvGrpSpPr>
          <p:cNvPr id="33" name="Gruppieren 32">
            <a:extLst>
              <a:ext uri="{FF2B5EF4-FFF2-40B4-BE49-F238E27FC236}">
                <a16:creationId xmlns:a16="http://schemas.microsoft.com/office/drawing/2014/main" id="{8B738A1C-6426-3FE9-B95E-06062BA7D3E5}"/>
              </a:ext>
            </a:extLst>
          </p:cNvPr>
          <p:cNvGrpSpPr/>
          <p:nvPr/>
        </p:nvGrpSpPr>
        <p:grpSpPr>
          <a:xfrm>
            <a:off x="884285" y="2157457"/>
            <a:ext cx="5913168" cy="3346585"/>
            <a:chOff x="959591" y="1662603"/>
            <a:chExt cx="5913168" cy="3346585"/>
          </a:xfrm>
        </p:grpSpPr>
        <p:grpSp>
          <p:nvGrpSpPr>
            <p:cNvPr id="5" name="Gruppieren 4">
              <a:extLst>
                <a:ext uri="{FF2B5EF4-FFF2-40B4-BE49-F238E27FC236}">
                  <a16:creationId xmlns:a16="http://schemas.microsoft.com/office/drawing/2014/main" id="{C2974A40-6D1A-F006-0857-3FB233D4ADC6}"/>
                </a:ext>
              </a:extLst>
            </p:cNvPr>
            <p:cNvGrpSpPr/>
            <p:nvPr/>
          </p:nvGrpSpPr>
          <p:grpSpPr>
            <a:xfrm>
              <a:off x="959591" y="1764021"/>
              <a:ext cx="5485604" cy="3245167"/>
              <a:chOff x="2250509" y="3377668"/>
              <a:chExt cx="5485604" cy="3245167"/>
            </a:xfrm>
          </p:grpSpPr>
          <p:grpSp>
            <p:nvGrpSpPr>
              <p:cNvPr id="7" name="Gruppieren 6">
                <a:extLst>
                  <a:ext uri="{FF2B5EF4-FFF2-40B4-BE49-F238E27FC236}">
                    <a16:creationId xmlns:a16="http://schemas.microsoft.com/office/drawing/2014/main" id="{2298D812-6D92-BF0E-2F7D-10CB97CBFDFC}"/>
                  </a:ext>
                </a:extLst>
              </p:cNvPr>
              <p:cNvGrpSpPr/>
              <p:nvPr/>
            </p:nvGrpSpPr>
            <p:grpSpPr>
              <a:xfrm>
                <a:off x="2564770" y="3625151"/>
                <a:ext cx="5171343" cy="2997684"/>
                <a:chOff x="5066171" y="2873195"/>
                <a:chExt cx="3323598" cy="2997684"/>
              </a:xfrm>
            </p:grpSpPr>
            <p:grpSp>
              <p:nvGrpSpPr>
                <p:cNvPr id="17" name="Gruppierung 25">
                  <a:extLst>
                    <a:ext uri="{FF2B5EF4-FFF2-40B4-BE49-F238E27FC236}">
                      <a16:creationId xmlns:a16="http://schemas.microsoft.com/office/drawing/2014/main" id="{55088558-7AF0-47A6-CCBF-3999F4E25536}"/>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7A7328C6-7A55-6DDF-2744-C9C17D182FCB}"/>
                      </a:ext>
                    </a:extLst>
                  </p:cNvPr>
                  <p:cNvCxnSpPr>
                    <a:cxnSpLocks/>
                  </p:cNvCxnSpPr>
                  <p:nvPr/>
                </p:nvCxnSpPr>
                <p:spPr>
                  <a:xfrm>
                    <a:off x="2135004" y="2061007"/>
                    <a:ext cx="0" cy="768127"/>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47EAAE58-A6AB-1E23-A1E5-1BD02F461EE0}"/>
                      </a:ext>
                    </a:extLst>
                  </p:cNvPr>
                  <p:cNvCxnSpPr/>
                  <p:nvPr/>
                </p:nvCxnSpPr>
                <p:spPr>
                  <a:xfrm>
                    <a:off x="2135004" y="2807617"/>
                    <a:ext cx="1112001"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FBFC982-C3B7-383D-BFFC-DF0CE4FA1320}"/>
                      </a:ext>
                    </a:extLst>
                  </p:cNvPr>
                  <p:cNvCxnSpPr/>
                  <p:nvPr/>
                </p:nvCxnSpPr>
                <p:spPr>
                  <a:xfrm rot="5400000" flipH="1" flipV="1">
                    <a:off x="2734729" y="2316857"/>
                    <a:ext cx="102455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F8CC94B-56D6-55AA-5D25-D6D81534C882}"/>
                      </a:ext>
                    </a:extLst>
                  </p:cNvPr>
                  <p:cNvCxnSpPr/>
                  <p:nvPr/>
                </p:nvCxnSpPr>
                <p:spPr>
                  <a:xfrm rot="5400000">
                    <a:off x="2302178" y="3182278"/>
                    <a:ext cx="706290"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CB6DDAAE-1B04-4478-8AD4-68A615E27859}"/>
                      </a:ext>
                    </a:extLst>
                  </p:cNvPr>
                  <p:cNvCxnSpPr/>
                  <p:nvPr/>
                </p:nvCxnSpPr>
                <p:spPr>
                  <a:xfrm>
                    <a:off x="1126431" y="3514701"/>
                    <a:ext cx="1528919"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82F4DEB3-6E53-5330-28C2-EBE534D12ED7}"/>
                      </a:ext>
                    </a:extLst>
                  </p:cNvPr>
                  <p:cNvCxnSpPr>
                    <a:cxnSpLocks/>
                  </p:cNvCxnSpPr>
                  <p:nvPr/>
                </p:nvCxnSpPr>
                <p:spPr>
                  <a:xfrm flipV="1">
                    <a:off x="1139300" y="2085788"/>
                    <a:ext cx="1" cy="1451223"/>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3FB1B1F8-40D7-17C5-6ED9-D1B5F82D9B98}"/>
                      </a:ext>
                    </a:extLst>
                  </p:cNvPr>
                  <p:cNvCxnSpPr/>
                  <p:nvPr/>
                </p:nvCxnSpPr>
                <p:spPr>
                  <a:xfrm rot="5400000">
                    <a:off x="1603872" y="3868511"/>
                    <a:ext cx="66141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uppierung 47">
                  <a:extLst>
                    <a:ext uri="{FF2B5EF4-FFF2-40B4-BE49-F238E27FC236}">
                      <a16:creationId xmlns:a16="http://schemas.microsoft.com/office/drawing/2014/main" id="{9DDF58C5-14DA-F794-2EA0-95E07A1A9275}"/>
                    </a:ext>
                  </a:extLst>
                </p:cNvPr>
                <p:cNvGrpSpPr/>
                <p:nvPr/>
              </p:nvGrpSpPr>
              <p:grpSpPr>
                <a:xfrm>
                  <a:off x="5066171" y="2885373"/>
                  <a:ext cx="2009582" cy="2985506"/>
                  <a:chOff x="337781" y="2873989"/>
                  <a:chExt cx="2009582" cy="2985506"/>
                </a:xfrm>
              </p:grpSpPr>
              <p:cxnSp>
                <p:nvCxnSpPr>
                  <p:cNvPr id="19" name="Gerade Verbindung 18">
                    <a:extLst>
                      <a:ext uri="{FF2B5EF4-FFF2-40B4-BE49-F238E27FC236}">
                        <a16:creationId xmlns:a16="http://schemas.microsoft.com/office/drawing/2014/main" id="{00A60145-9D89-191C-27DF-789EF4C52E6D}"/>
                      </a:ext>
                    </a:extLst>
                  </p:cNvPr>
                  <p:cNvCxnSpPr/>
                  <p:nvPr/>
                </p:nvCxnSpPr>
                <p:spPr>
                  <a:xfrm rot="5400000">
                    <a:off x="-858743" y="4070513"/>
                    <a:ext cx="2394636"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2B60AAC0-EADD-2E3E-450E-60C068A0973D}"/>
                      </a:ext>
                    </a:extLst>
                  </p:cNvPr>
                  <p:cNvCxnSpPr>
                    <a:cxnSpLocks/>
                  </p:cNvCxnSpPr>
                  <p:nvPr/>
                </p:nvCxnSpPr>
                <p:spPr>
                  <a:xfrm>
                    <a:off x="339369" y="5268625"/>
                    <a:ext cx="2007994"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A987A966-EA6F-0B41-F5B0-F9BEA9386B7D}"/>
                      </a:ext>
                    </a:extLst>
                  </p:cNvPr>
                  <p:cNvCxnSpPr/>
                  <p:nvPr/>
                </p:nvCxnSpPr>
                <p:spPr>
                  <a:xfrm rot="5400000">
                    <a:off x="1032240" y="5563266"/>
                    <a:ext cx="590871"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pic>
            <p:nvPicPr>
              <p:cNvPr id="8" name="Bild 19" descr="makohai.jpg">
                <a:extLst>
                  <a:ext uri="{FF2B5EF4-FFF2-40B4-BE49-F238E27FC236}">
                    <a16:creationId xmlns:a16="http://schemas.microsoft.com/office/drawing/2014/main" id="{14E847CF-2969-390E-DCAE-B973BF9EBD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9" name="Bild 49" descr="neunauge.png">
                <a:extLst>
                  <a:ext uri="{FF2B5EF4-FFF2-40B4-BE49-F238E27FC236}">
                    <a16:creationId xmlns:a16="http://schemas.microsoft.com/office/drawing/2014/main" id="{BBED3BF5-F007-E758-EA08-1C85298C2E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pic>
            <p:nvPicPr>
              <p:cNvPr id="16" name="Bild 17" descr="tuna.jpg">
                <a:extLst>
                  <a:ext uri="{FF2B5EF4-FFF2-40B4-BE49-F238E27FC236}">
                    <a16:creationId xmlns:a16="http://schemas.microsoft.com/office/drawing/2014/main" id="{EABF433A-693A-0B2F-0980-1D42AC3FB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6" name="Bild 18" descr="Eichhoernchen.jpg">
              <a:extLst>
                <a:ext uri="{FF2B5EF4-FFF2-40B4-BE49-F238E27FC236}">
                  <a16:creationId xmlns:a16="http://schemas.microsoft.com/office/drawing/2014/main" id="{E3CF5636-F0BC-F744-58B3-6E9F5960BC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184673">
              <a:off x="5763156" y="1662603"/>
              <a:ext cx="1109603" cy="962357"/>
            </a:xfrm>
            <a:prstGeom prst="rect">
              <a:avLst/>
            </a:prstGeom>
          </p:spPr>
        </p:pic>
      </p:grpSp>
      <p:sp>
        <p:nvSpPr>
          <p:cNvPr id="43" name="Oval 42">
            <a:extLst>
              <a:ext uri="{FF2B5EF4-FFF2-40B4-BE49-F238E27FC236}">
                <a16:creationId xmlns:a16="http://schemas.microsoft.com/office/drawing/2014/main" id="{0FDDEA9E-EE64-8AE9-2022-CE078F9C674A}"/>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7254C692-72D8-0C08-6AA1-FB0817746426}"/>
              </a:ext>
            </a:extLst>
          </p:cNvPr>
          <p:cNvSpPr/>
          <p:nvPr/>
        </p:nvSpPr>
        <p:spPr>
          <a:xfrm>
            <a:off x="422140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C5B95D3E-EAEB-0693-47EC-72D99BC09E50}"/>
              </a:ext>
            </a:extLst>
          </p:cNvPr>
          <p:cNvGrpSpPr/>
          <p:nvPr/>
        </p:nvGrpSpPr>
        <p:grpSpPr>
          <a:xfrm>
            <a:off x="4714780" y="3126442"/>
            <a:ext cx="4207211" cy="1787375"/>
            <a:chOff x="4714780" y="3126442"/>
            <a:chExt cx="4207211" cy="1787375"/>
          </a:xfrm>
        </p:grpSpPr>
        <p:sp>
          <p:nvSpPr>
            <p:cNvPr id="2" name="Abgerundete rechteckige Legende 1">
              <a:extLst>
                <a:ext uri="{FF2B5EF4-FFF2-40B4-BE49-F238E27FC236}">
                  <a16:creationId xmlns:a16="http://schemas.microsoft.com/office/drawing/2014/main" id="{37C7EC83-C46D-81AF-8989-D31C7B7C1FE0}"/>
                </a:ext>
              </a:extLst>
            </p:cNvPr>
            <p:cNvSpPr/>
            <p:nvPr/>
          </p:nvSpPr>
          <p:spPr>
            <a:xfrm>
              <a:off x="5640311" y="3901968"/>
              <a:ext cx="3281680" cy="1011849"/>
            </a:xfrm>
            <a:prstGeom prst="wedgeRoundRectCallout">
              <a:avLst>
                <a:gd name="adj1" fmla="val -49017"/>
                <a:gd name="adj2" fmla="val -115378"/>
                <a:gd name="adj3" fmla="val 16667"/>
              </a:avLst>
            </a:prstGeom>
            <a:solidFill>
              <a:schemeClr val="bg1">
                <a:lumMod val="85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Der </a:t>
              </a:r>
              <a:r>
                <a:rPr lang="de-DE" sz="1500" b="1" dirty="0">
                  <a:solidFill>
                    <a:srgbClr val="C00000"/>
                  </a:solidFill>
                </a:rPr>
                <a:t>nächste Verwandte </a:t>
              </a:r>
              <a:r>
                <a:rPr lang="de-DE" sz="1500" dirty="0">
                  <a:solidFill>
                    <a:schemeClr val="tx1"/>
                  </a:solidFill>
                </a:rPr>
                <a:t>einer Art/ </a:t>
              </a:r>
              <a:r>
                <a:rPr lang="de-DE" sz="1500" dirty="0" err="1">
                  <a:solidFill>
                    <a:schemeClr val="tx1"/>
                  </a:solidFill>
                </a:rPr>
                <a:t>Grup-pe</a:t>
              </a:r>
              <a:r>
                <a:rPr lang="de-DE" sz="1500" dirty="0">
                  <a:solidFill>
                    <a:schemeClr val="tx1"/>
                  </a:solidFill>
                </a:rPr>
                <a:t> ist diejenige, die den unmittelbar angrenzenden Knotenpunkt mit ihr teilt, hier </a:t>
              </a:r>
              <a:r>
                <a:rPr lang="de-DE" sz="1500" b="1" dirty="0">
                  <a:solidFill>
                    <a:srgbClr val="00B0F0"/>
                  </a:solidFill>
                </a:rPr>
                <a:t>Knochenfische &amp; Landwirbeltiere </a:t>
              </a:r>
            </a:p>
          </p:txBody>
        </p:sp>
        <p:cxnSp>
          <p:nvCxnSpPr>
            <p:cNvPr id="4" name="Gerade Verbindung mit Pfeil 3">
              <a:extLst>
                <a:ext uri="{FF2B5EF4-FFF2-40B4-BE49-F238E27FC236}">
                  <a16:creationId xmlns:a16="http://schemas.microsoft.com/office/drawing/2014/main" id="{D974B759-6BD2-5AD7-F930-A9D3C5514C7E}"/>
                </a:ext>
              </a:extLst>
            </p:cNvPr>
            <p:cNvCxnSpPr/>
            <p:nvPr/>
          </p:nvCxnSpPr>
          <p:spPr>
            <a:xfrm>
              <a:off x="4714780" y="3126442"/>
              <a:ext cx="1523460" cy="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837EADCB-B92D-213D-D865-DD9A83A2B508}"/>
                </a:ext>
              </a:extLst>
            </p:cNvPr>
            <p:cNvCxnSpPr>
              <a:endCxn id="43" idx="0"/>
            </p:cNvCxnSpPr>
            <p:nvPr/>
          </p:nvCxnSpPr>
          <p:spPr>
            <a:xfrm>
              <a:off x="5446792" y="3126442"/>
              <a:ext cx="7211" cy="30166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ieren 35">
            <a:extLst>
              <a:ext uri="{FF2B5EF4-FFF2-40B4-BE49-F238E27FC236}">
                <a16:creationId xmlns:a16="http://schemas.microsoft.com/office/drawing/2014/main" id="{DAC1F052-A38A-F12B-C4D9-F5FA23A3CF9A}"/>
              </a:ext>
            </a:extLst>
          </p:cNvPr>
          <p:cNvGrpSpPr/>
          <p:nvPr/>
        </p:nvGrpSpPr>
        <p:grpSpPr>
          <a:xfrm>
            <a:off x="3151351" y="3863101"/>
            <a:ext cx="4998865" cy="2206960"/>
            <a:chOff x="4714780" y="3126442"/>
            <a:chExt cx="4998865" cy="2206960"/>
          </a:xfrm>
        </p:grpSpPr>
        <p:sp>
          <p:nvSpPr>
            <p:cNvPr id="37" name="Abgerundete rechteckige Legende 36">
              <a:extLst>
                <a:ext uri="{FF2B5EF4-FFF2-40B4-BE49-F238E27FC236}">
                  <a16:creationId xmlns:a16="http://schemas.microsoft.com/office/drawing/2014/main" id="{CAA8BE9C-F4C5-2EBE-B585-0EE9AF0A3CE0}"/>
                </a:ext>
              </a:extLst>
            </p:cNvPr>
            <p:cNvSpPr/>
            <p:nvPr/>
          </p:nvSpPr>
          <p:spPr>
            <a:xfrm>
              <a:off x="5784833" y="4628699"/>
              <a:ext cx="3928812" cy="704703"/>
            </a:xfrm>
            <a:prstGeom prst="wedgeRoundRectCallout">
              <a:avLst>
                <a:gd name="adj1" fmla="val -43820"/>
                <a:gd name="adj2" fmla="val -248747"/>
                <a:gd name="adj3" fmla="val 16667"/>
              </a:avLst>
            </a:prstGeom>
            <a:solidFill>
              <a:schemeClr val="bg1">
                <a:lumMod val="8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dirty="0">
                  <a:solidFill>
                    <a:schemeClr val="tx1"/>
                  </a:solidFill>
                </a:rPr>
                <a:t>Der</a:t>
              </a:r>
              <a:r>
                <a:rPr lang="de-DE" sz="1500" b="1" dirty="0">
                  <a:solidFill>
                    <a:srgbClr val="C00000"/>
                  </a:solidFill>
                </a:rPr>
                <a:t> nächste Verwandte </a:t>
              </a:r>
              <a:r>
                <a:rPr lang="de-DE" sz="1500" dirty="0">
                  <a:solidFill>
                    <a:schemeClr val="tx1"/>
                  </a:solidFill>
                </a:rPr>
                <a:t>der </a:t>
              </a:r>
              <a:r>
                <a:rPr lang="de-DE" sz="1500" b="1" dirty="0">
                  <a:solidFill>
                    <a:srgbClr val="92D050"/>
                  </a:solidFill>
                </a:rPr>
                <a:t>Knorpelfische </a:t>
              </a:r>
              <a:r>
                <a:rPr lang="de-DE" sz="1500" dirty="0">
                  <a:solidFill>
                    <a:schemeClr val="tx1"/>
                  </a:solidFill>
                </a:rPr>
                <a:t>ist die Abstammungsgemeinschaft der [</a:t>
              </a:r>
              <a:r>
                <a:rPr lang="de-DE" sz="1500" b="1" dirty="0">
                  <a:solidFill>
                    <a:srgbClr val="00B0F0"/>
                  </a:solidFill>
                </a:rPr>
                <a:t>Knochenfische &amp; Landwirbeltiere]</a:t>
              </a:r>
              <a:r>
                <a:rPr lang="de-DE" sz="1500" b="1" dirty="0">
                  <a:solidFill>
                    <a:srgbClr val="92D050"/>
                  </a:solidFill>
                </a:rPr>
                <a:t> </a:t>
              </a:r>
            </a:p>
          </p:txBody>
        </p:sp>
        <p:cxnSp>
          <p:nvCxnSpPr>
            <p:cNvPr id="38" name="Gerade Verbindung mit Pfeil 37">
              <a:extLst>
                <a:ext uri="{FF2B5EF4-FFF2-40B4-BE49-F238E27FC236}">
                  <a16:creationId xmlns:a16="http://schemas.microsoft.com/office/drawing/2014/main" id="{0DB49087-15EE-85ED-E1A9-B1040088B8ED}"/>
                </a:ext>
              </a:extLst>
            </p:cNvPr>
            <p:cNvCxnSpPr>
              <a:cxnSpLocks/>
            </p:cNvCxnSpPr>
            <p:nvPr/>
          </p:nvCxnSpPr>
          <p:spPr>
            <a:xfrm>
              <a:off x="4714780" y="3126442"/>
              <a:ext cx="2198743" cy="0"/>
            </a:xfrm>
            <a:prstGeom prst="straightConnector1">
              <a:avLst/>
            </a:prstGeom>
            <a:ln w="762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45D90D74-37AD-09CD-59D4-4D6C40B64E98}"/>
                </a:ext>
              </a:extLst>
            </p:cNvPr>
            <p:cNvCxnSpPr/>
            <p:nvPr/>
          </p:nvCxnSpPr>
          <p:spPr>
            <a:xfrm>
              <a:off x="5873512" y="3126442"/>
              <a:ext cx="7211" cy="301664"/>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14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79" name="Gruppieren 78">
            <a:extLst>
              <a:ext uri="{FF2B5EF4-FFF2-40B4-BE49-F238E27FC236}">
                <a16:creationId xmlns:a16="http://schemas.microsoft.com/office/drawing/2014/main" id="{29B913E1-B040-C765-25A3-8D11752A249D}"/>
              </a:ext>
            </a:extLst>
          </p:cNvPr>
          <p:cNvGrpSpPr/>
          <p:nvPr/>
        </p:nvGrpSpPr>
        <p:grpSpPr>
          <a:xfrm>
            <a:off x="2300207" y="926315"/>
            <a:ext cx="4838701" cy="1528383"/>
            <a:chOff x="2300207" y="926315"/>
            <a:chExt cx="4838701" cy="1528383"/>
          </a:xfrm>
        </p:grpSpPr>
        <p:grpSp>
          <p:nvGrpSpPr>
            <p:cNvPr id="80" name="Gruppieren 79">
              <a:extLst>
                <a:ext uri="{FF2B5EF4-FFF2-40B4-BE49-F238E27FC236}">
                  <a16:creationId xmlns:a16="http://schemas.microsoft.com/office/drawing/2014/main" id="{079DD9B9-C4C2-70C5-674D-64592A0B3B5F}"/>
                </a:ext>
              </a:extLst>
            </p:cNvPr>
            <p:cNvGrpSpPr/>
            <p:nvPr/>
          </p:nvGrpSpPr>
          <p:grpSpPr>
            <a:xfrm>
              <a:off x="2300207" y="1478716"/>
              <a:ext cx="4838701" cy="975982"/>
              <a:chOff x="233680" y="1041472"/>
              <a:chExt cx="4838701" cy="975982"/>
            </a:xfrm>
          </p:grpSpPr>
          <p:sp>
            <p:nvSpPr>
              <p:cNvPr id="82" name="Abgerundetes Rechteck 81">
                <a:extLst>
                  <a:ext uri="{FF2B5EF4-FFF2-40B4-BE49-F238E27FC236}">
                    <a16:creationId xmlns:a16="http://schemas.microsoft.com/office/drawing/2014/main" id="{9B94251F-7549-8677-0C2F-DD7A3DECE142}"/>
                  </a:ext>
                </a:extLst>
              </p:cNvPr>
              <p:cNvSpPr/>
              <p:nvPr/>
            </p:nvSpPr>
            <p:spPr>
              <a:xfrm>
                <a:off x="382004" y="1041472"/>
                <a:ext cx="4612263" cy="933352"/>
              </a:xfrm>
              <a:prstGeom prst="roundRect">
                <a:avLst/>
              </a:prstGeom>
              <a:solidFill>
                <a:schemeClr val="bg1">
                  <a:alpha val="37654"/>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BDB69620-F72B-17C3-D38E-C32195028A21}"/>
                  </a:ext>
                </a:extLst>
              </p:cNvPr>
              <p:cNvSpPr/>
              <p:nvPr/>
            </p:nvSpPr>
            <p:spPr>
              <a:xfrm>
                <a:off x="233680" y="1403333"/>
                <a:ext cx="4838701"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1" name="Textfeld 80">
              <a:extLst>
                <a:ext uri="{FF2B5EF4-FFF2-40B4-BE49-F238E27FC236}">
                  <a16:creationId xmlns:a16="http://schemas.microsoft.com/office/drawing/2014/main" id="{4C02563E-9402-1B4A-1BBE-D90CAD897A83}"/>
                </a:ext>
              </a:extLst>
            </p:cNvPr>
            <p:cNvSpPr txBox="1"/>
            <p:nvPr/>
          </p:nvSpPr>
          <p:spPr>
            <a:xfrm>
              <a:off x="2419774" y="926315"/>
              <a:ext cx="4627880" cy="553998"/>
            </a:xfrm>
            <a:prstGeom prst="rect">
              <a:avLst/>
            </a:prstGeom>
            <a:noFill/>
          </p:spPr>
          <p:txBody>
            <a:bodyPr wrap="square">
              <a:spAutoFit/>
            </a:bodyPr>
            <a:lstStyle/>
            <a:p>
              <a:pPr algn="ctr"/>
              <a:r>
                <a:rPr lang="de-DE" sz="1500" b="1" dirty="0">
                  <a:solidFill>
                    <a:srgbClr val="92D050"/>
                  </a:solidFill>
                </a:rPr>
                <a:t>Kiefermünder (</a:t>
              </a:r>
              <a:r>
                <a:rPr lang="de-DE" sz="1500" b="1" dirty="0" err="1">
                  <a:solidFill>
                    <a:srgbClr val="92D050"/>
                  </a:solidFill>
                </a:rPr>
                <a:t>Gnathostomata</a:t>
              </a:r>
              <a:r>
                <a:rPr lang="de-DE" sz="1500" b="1" dirty="0">
                  <a:solidFill>
                    <a:srgbClr val="92D050"/>
                  </a:solidFill>
                </a:rPr>
                <a:t>)= </a:t>
              </a:r>
            </a:p>
            <a:p>
              <a:pPr algn="ctr"/>
              <a:r>
                <a:rPr lang="de-DE" sz="1500" b="1" dirty="0">
                  <a:solidFill>
                    <a:srgbClr val="92D050"/>
                  </a:solidFill>
                </a:rPr>
                <a:t>Knorpelfische + [</a:t>
              </a:r>
              <a:r>
                <a:rPr lang="de-DE" sz="1500" b="1" dirty="0" err="1">
                  <a:solidFill>
                    <a:srgbClr val="92D050"/>
                  </a:solidFill>
                </a:rPr>
                <a:t>Knochenfische+Landwirbeltiere</a:t>
              </a:r>
              <a:r>
                <a:rPr lang="de-DE" sz="1500" b="1" dirty="0">
                  <a:solidFill>
                    <a:srgbClr val="92D050"/>
                  </a:solidFill>
                </a:rPr>
                <a:t>] </a:t>
              </a:r>
            </a:p>
          </p:txBody>
        </p:sp>
      </p:grpSp>
      <p:grpSp>
        <p:nvGrpSpPr>
          <p:cNvPr id="86" name="Gruppieren 85">
            <a:extLst>
              <a:ext uri="{FF2B5EF4-FFF2-40B4-BE49-F238E27FC236}">
                <a16:creationId xmlns:a16="http://schemas.microsoft.com/office/drawing/2014/main" id="{EC1C21BD-D4DB-A184-317F-7D6965D74AA9}"/>
              </a:ext>
            </a:extLst>
          </p:cNvPr>
          <p:cNvGrpSpPr/>
          <p:nvPr/>
        </p:nvGrpSpPr>
        <p:grpSpPr>
          <a:xfrm>
            <a:off x="3685818" y="1529912"/>
            <a:ext cx="3434148" cy="1464988"/>
            <a:chOff x="3685818" y="1529912"/>
            <a:chExt cx="3434148" cy="1464988"/>
          </a:xfrm>
        </p:grpSpPr>
        <p:grpSp>
          <p:nvGrpSpPr>
            <p:cNvPr id="87" name="Gruppieren 86">
              <a:extLst>
                <a:ext uri="{FF2B5EF4-FFF2-40B4-BE49-F238E27FC236}">
                  <a16:creationId xmlns:a16="http://schemas.microsoft.com/office/drawing/2014/main" id="{0721036C-D8CC-6B2E-767C-1EC0D65EEEB3}"/>
                </a:ext>
              </a:extLst>
            </p:cNvPr>
            <p:cNvGrpSpPr/>
            <p:nvPr/>
          </p:nvGrpSpPr>
          <p:grpSpPr>
            <a:xfrm>
              <a:off x="3807871" y="2038052"/>
              <a:ext cx="3281680" cy="956848"/>
              <a:chOff x="5090160" y="1041471"/>
              <a:chExt cx="3281680" cy="956848"/>
            </a:xfrm>
          </p:grpSpPr>
          <p:sp>
            <p:nvSpPr>
              <p:cNvPr id="89" name="Abgerundetes Rechteck 88">
                <a:extLst>
                  <a:ext uri="{FF2B5EF4-FFF2-40B4-BE49-F238E27FC236}">
                    <a16:creationId xmlns:a16="http://schemas.microsoft.com/office/drawing/2014/main" id="{4D9A66E9-B045-5D88-D372-B29F282179A0}"/>
                  </a:ext>
                </a:extLst>
              </p:cNvPr>
              <p:cNvSpPr/>
              <p:nvPr/>
            </p:nvSpPr>
            <p:spPr>
              <a:xfrm>
                <a:off x="5165870" y="1041471"/>
                <a:ext cx="3026237" cy="860435"/>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BED394EA-2EB8-7E11-E78D-DBA803D51A1A}"/>
                  </a:ext>
                </a:extLst>
              </p:cNvPr>
              <p:cNvSpPr/>
              <p:nvPr/>
            </p:nvSpPr>
            <p:spPr>
              <a:xfrm>
                <a:off x="5090160" y="1384198"/>
                <a:ext cx="3281680"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8" name="Textfeld 87">
              <a:extLst>
                <a:ext uri="{FF2B5EF4-FFF2-40B4-BE49-F238E27FC236}">
                  <a16:creationId xmlns:a16="http://schemas.microsoft.com/office/drawing/2014/main" id="{E58AA0FF-D898-35E0-C4D1-B50B938B4A7B}"/>
                </a:ext>
              </a:extLst>
            </p:cNvPr>
            <p:cNvSpPr txBox="1"/>
            <p:nvPr/>
          </p:nvSpPr>
          <p:spPr>
            <a:xfrm>
              <a:off x="3685818" y="1529912"/>
              <a:ext cx="3434148" cy="553998"/>
            </a:xfrm>
            <a:prstGeom prst="rect">
              <a:avLst/>
            </a:prstGeom>
            <a:noFill/>
          </p:spPr>
          <p:txBody>
            <a:bodyPr wrap="square">
              <a:spAutoFit/>
            </a:bodyPr>
            <a:lstStyle/>
            <a:p>
              <a:r>
                <a:rPr lang="de-DE" sz="1500" b="1" dirty="0">
                  <a:solidFill>
                    <a:srgbClr val="00B0F0"/>
                  </a:solidFill>
                </a:rPr>
                <a:t>Knochenmünder (</a:t>
              </a:r>
              <a:r>
                <a:rPr lang="de-DE" sz="1500" b="1" dirty="0" err="1">
                  <a:solidFill>
                    <a:srgbClr val="00B0F0"/>
                  </a:solidFill>
                </a:rPr>
                <a:t>Osteognathostomata</a:t>
              </a:r>
              <a:r>
                <a:rPr lang="de-DE" sz="1500" b="1" dirty="0">
                  <a:solidFill>
                    <a:srgbClr val="00B0F0"/>
                  </a:solidFill>
                </a:rPr>
                <a:t>)= </a:t>
              </a:r>
            </a:p>
            <a:p>
              <a:pPr algn="ctr"/>
              <a:r>
                <a:rPr lang="de-DE" sz="1500" b="1" dirty="0">
                  <a:solidFill>
                    <a:srgbClr val="00B0F0"/>
                  </a:solidFill>
                </a:rPr>
                <a:t>Knochenfische + Landwirbeltiere </a:t>
              </a:r>
            </a:p>
          </p:txBody>
        </p:sp>
      </p:grpSp>
      <p:grpSp>
        <p:nvGrpSpPr>
          <p:cNvPr id="33" name="Gruppieren 32">
            <a:extLst>
              <a:ext uri="{FF2B5EF4-FFF2-40B4-BE49-F238E27FC236}">
                <a16:creationId xmlns:a16="http://schemas.microsoft.com/office/drawing/2014/main" id="{8B738A1C-6426-3FE9-B95E-06062BA7D3E5}"/>
              </a:ext>
            </a:extLst>
          </p:cNvPr>
          <p:cNvGrpSpPr/>
          <p:nvPr/>
        </p:nvGrpSpPr>
        <p:grpSpPr>
          <a:xfrm>
            <a:off x="884285" y="2157457"/>
            <a:ext cx="5913168" cy="3346585"/>
            <a:chOff x="959591" y="1662603"/>
            <a:chExt cx="5913168" cy="3346585"/>
          </a:xfrm>
        </p:grpSpPr>
        <p:grpSp>
          <p:nvGrpSpPr>
            <p:cNvPr id="5" name="Gruppieren 4">
              <a:extLst>
                <a:ext uri="{FF2B5EF4-FFF2-40B4-BE49-F238E27FC236}">
                  <a16:creationId xmlns:a16="http://schemas.microsoft.com/office/drawing/2014/main" id="{C2974A40-6D1A-F006-0857-3FB233D4ADC6}"/>
                </a:ext>
              </a:extLst>
            </p:cNvPr>
            <p:cNvGrpSpPr/>
            <p:nvPr/>
          </p:nvGrpSpPr>
          <p:grpSpPr>
            <a:xfrm>
              <a:off x="959591" y="1764021"/>
              <a:ext cx="5485604" cy="3245167"/>
              <a:chOff x="2250509" y="3377668"/>
              <a:chExt cx="5485604" cy="3245167"/>
            </a:xfrm>
          </p:grpSpPr>
          <p:grpSp>
            <p:nvGrpSpPr>
              <p:cNvPr id="7" name="Gruppieren 6">
                <a:extLst>
                  <a:ext uri="{FF2B5EF4-FFF2-40B4-BE49-F238E27FC236}">
                    <a16:creationId xmlns:a16="http://schemas.microsoft.com/office/drawing/2014/main" id="{2298D812-6D92-BF0E-2F7D-10CB97CBFDFC}"/>
                  </a:ext>
                </a:extLst>
              </p:cNvPr>
              <p:cNvGrpSpPr/>
              <p:nvPr/>
            </p:nvGrpSpPr>
            <p:grpSpPr>
              <a:xfrm>
                <a:off x="2564770" y="3625151"/>
                <a:ext cx="5171343" cy="2997684"/>
                <a:chOff x="5066171" y="2873195"/>
                <a:chExt cx="3323598" cy="2997684"/>
              </a:xfrm>
            </p:grpSpPr>
            <p:grpSp>
              <p:nvGrpSpPr>
                <p:cNvPr id="17" name="Gruppierung 25">
                  <a:extLst>
                    <a:ext uri="{FF2B5EF4-FFF2-40B4-BE49-F238E27FC236}">
                      <a16:creationId xmlns:a16="http://schemas.microsoft.com/office/drawing/2014/main" id="{55088558-7AF0-47A6-CCBF-3999F4E25536}"/>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7A7328C6-7A55-6DDF-2744-C9C17D182FCB}"/>
                      </a:ext>
                    </a:extLst>
                  </p:cNvPr>
                  <p:cNvCxnSpPr>
                    <a:cxnSpLocks/>
                  </p:cNvCxnSpPr>
                  <p:nvPr/>
                </p:nvCxnSpPr>
                <p:spPr>
                  <a:xfrm>
                    <a:off x="2135004" y="2061007"/>
                    <a:ext cx="0" cy="768127"/>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47EAAE58-A6AB-1E23-A1E5-1BD02F461EE0}"/>
                      </a:ext>
                    </a:extLst>
                  </p:cNvPr>
                  <p:cNvCxnSpPr/>
                  <p:nvPr/>
                </p:nvCxnSpPr>
                <p:spPr>
                  <a:xfrm>
                    <a:off x="2135004" y="2807617"/>
                    <a:ext cx="1112001"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FBFC982-C3B7-383D-BFFC-DF0CE4FA1320}"/>
                      </a:ext>
                    </a:extLst>
                  </p:cNvPr>
                  <p:cNvCxnSpPr/>
                  <p:nvPr/>
                </p:nvCxnSpPr>
                <p:spPr>
                  <a:xfrm rot="5400000" flipH="1" flipV="1">
                    <a:off x="2734729" y="2316857"/>
                    <a:ext cx="102455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F8CC94B-56D6-55AA-5D25-D6D81534C882}"/>
                      </a:ext>
                    </a:extLst>
                  </p:cNvPr>
                  <p:cNvCxnSpPr/>
                  <p:nvPr/>
                </p:nvCxnSpPr>
                <p:spPr>
                  <a:xfrm rot="5400000">
                    <a:off x="2302178" y="3182278"/>
                    <a:ext cx="706290"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CB6DDAAE-1B04-4478-8AD4-68A615E27859}"/>
                      </a:ext>
                    </a:extLst>
                  </p:cNvPr>
                  <p:cNvCxnSpPr/>
                  <p:nvPr/>
                </p:nvCxnSpPr>
                <p:spPr>
                  <a:xfrm>
                    <a:off x="1126431" y="3514701"/>
                    <a:ext cx="1528919"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82F4DEB3-6E53-5330-28C2-EBE534D12ED7}"/>
                      </a:ext>
                    </a:extLst>
                  </p:cNvPr>
                  <p:cNvCxnSpPr>
                    <a:cxnSpLocks/>
                  </p:cNvCxnSpPr>
                  <p:nvPr/>
                </p:nvCxnSpPr>
                <p:spPr>
                  <a:xfrm flipV="1">
                    <a:off x="1139300" y="2085788"/>
                    <a:ext cx="1" cy="1451223"/>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3FB1B1F8-40D7-17C5-6ED9-D1B5F82D9B98}"/>
                      </a:ext>
                    </a:extLst>
                  </p:cNvPr>
                  <p:cNvCxnSpPr/>
                  <p:nvPr/>
                </p:nvCxnSpPr>
                <p:spPr>
                  <a:xfrm rot="5400000">
                    <a:off x="1603872" y="3868511"/>
                    <a:ext cx="66141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uppierung 47">
                  <a:extLst>
                    <a:ext uri="{FF2B5EF4-FFF2-40B4-BE49-F238E27FC236}">
                      <a16:creationId xmlns:a16="http://schemas.microsoft.com/office/drawing/2014/main" id="{9DDF58C5-14DA-F794-2EA0-95E07A1A9275}"/>
                    </a:ext>
                  </a:extLst>
                </p:cNvPr>
                <p:cNvGrpSpPr/>
                <p:nvPr/>
              </p:nvGrpSpPr>
              <p:grpSpPr>
                <a:xfrm>
                  <a:off x="5066171" y="2885373"/>
                  <a:ext cx="2009582" cy="2985506"/>
                  <a:chOff x="337781" y="2873989"/>
                  <a:chExt cx="2009582" cy="2985506"/>
                </a:xfrm>
              </p:grpSpPr>
              <p:cxnSp>
                <p:nvCxnSpPr>
                  <p:cNvPr id="19" name="Gerade Verbindung 18">
                    <a:extLst>
                      <a:ext uri="{FF2B5EF4-FFF2-40B4-BE49-F238E27FC236}">
                        <a16:creationId xmlns:a16="http://schemas.microsoft.com/office/drawing/2014/main" id="{00A60145-9D89-191C-27DF-789EF4C52E6D}"/>
                      </a:ext>
                    </a:extLst>
                  </p:cNvPr>
                  <p:cNvCxnSpPr/>
                  <p:nvPr/>
                </p:nvCxnSpPr>
                <p:spPr>
                  <a:xfrm rot="5400000">
                    <a:off x="-858743" y="4070513"/>
                    <a:ext cx="2394636"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2B60AAC0-EADD-2E3E-450E-60C068A0973D}"/>
                      </a:ext>
                    </a:extLst>
                  </p:cNvPr>
                  <p:cNvCxnSpPr>
                    <a:cxnSpLocks/>
                  </p:cNvCxnSpPr>
                  <p:nvPr/>
                </p:nvCxnSpPr>
                <p:spPr>
                  <a:xfrm>
                    <a:off x="339369" y="5268625"/>
                    <a:ext cx="2007994"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A987A966-EA6F-0B41-F5B0-F9BEA9386B7D}"/>
                      </a:ext>
                    </a:extLst>
                  </p:cNvPr>
                  <p:cNvCxnSpPr/>
                  <p:nvPr/>
                </p:nvCxnSpPr>
                <p:spPr>
                  <a:xfrm rot="5400000">
                    <a:off x="1032240" y="5563266"/>
                    <a:ext cx="590871"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pic>
            <p:nvPicPr>
              <p:cNvPr id="8" name="Bild 19" descr="makohai.jpg">
                <a:extLst>
                  <a:ext uri="{FF2B5EF4-FFF2-40B4-BE49-F238E27FC236}">
                    <a16:creationId xmlns:a16="http://schemas.microsoft.com/office/drawing/2014/main" id="{14E847CF-2969-390E-DCAE-B973BF9EBD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9" name="Bild 49" descr="neunauge.png">
                <a:extLst>
                  <a:ext uri="{FF2B5EF4-FFF2-40B4-BE49-F238E27FC236}">
                    <a16:creationId xmlns:a16="http://schemas.microsoft.com/office/drawing/2014/main" id="{BBED3BF5-F007-E758-EA08-1C85298C2E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pic>
            <p:nvPicPr>
              <p:cNvPr id="16" name="Bild 17" descr="tuna.jpg">
                <a:extLst>
                  <a:ext uri="{FF2B5EF4-FFF2-40B4-BE49-F238E27FC236}">
                    <a16:creationId xmlns:a16="http://schemas.microsoft.com/office/drawing/2014/main" id="{EABF433A-693A-0B2F-0980-1D42AC3FB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6" name="Bild 18" descr="Eichhoernchen.jpg">
              <a:extLst>
                <a:ext uri="{FF2B5EF4-FFF2-40B4-BE49-F238E27FC236}">
                  <a16:creationId xmlns:a16="http://schemas.microsoft.com/office/drawing/2014/main" id="{E3CF5636-F0BC-F744-58B3-6E9F5960BC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184673">
              <a:off x="5763156" y="1662603"/>
              <a:ext cx="1109603" cy="962357"/>
            </a:xfrm>
            <a:prstGeom prst="rect">
              <a:avLst/>
            </a:prstGeom>
          </p:spPr>
        </p:pic>
      </p:grpSp>
      <p:sp>
        <p:nvSpPr>
          <p:cNvPr id="43" name="Oval 42">
            <a:extLst>
              <a:ext uri="{FF2B5EF4-FFF2-40B4-BE49-F238E27FC236}">
                <a16:creationId xmlns:a16="http://schemas.microsoft.com/office/drawing/2014/main" id="{0FDDEA9E-EE64-8AE9-2022-CE078F9C674A}"/>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7254C692-72D8-0C08-6AA1-FB0817746426}"/>
              </a:ext>
            </a:extLst>
          </p:cNvPr>
          <p:cNvSpPr/>
          <p:nvPr/>
        </p:nvSpPr>
        <p:spPr>
          <a:xfrm>
            <a:off x="422140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mit Pfeil 28">
            <a:extLst>
              <a:ext uri="{FF2B5EF4-FFF2-40B4-BE49-F238E27FC236}">
                <a16:creationId xmlns:a16="http://schemas.microsoft.com/office/drawing/2014/main" id="{24296012-10A0-4028-762E-2DB93EC08338}"/>
              </a:ext>
            </a:extLst>
          </p:cNvPr>
          <p:cNvCxnSpPr/>
          <p:nvPr/>
        </p:nvCxnSpPr>
        <p:spPr>
          <a:xfrm>
            <a:off x="3322320" y="3213983"/>
            <a:ext cx="1127222" cy="0"/>
          </a:xfrm>
          <a:prstGeom prst="straightConnector1">
            <a:avLst/>
          </a:prstGeom>
          <a:ln w="762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id="{8CC12EFE-622C-20E0-EA37-5AAF0A17BBC5}"/>
              </a:ext>
            </a:extLst>
          </p:cNvPr>
          <p:cNvGrpSpPr/>
          <p:nvPr/>
        </p:nvGrpSpPr>
        <p:grpSpPr>
          <a:xfrm>
            <a:off x="1090545" y="3069419"/>
            <a:ext cx="5384873" cy="303124"/>
            <a:chOff x="1090545" y="3069419"/>
            <a:chExt cx="5384873" cy="303124"/>
          </a:xfrm>
        </p:grpSpPr>
        <p:grpSp>
          <p:nvGrpSpPr>
            <p:cNvPr id="14" name="Gruppieren 13">
              <a:extLst>
                <a:ext uri="{FF2B5EF4-FFF2-40B4-BE49-F238E27FC236}">
                  <a16:creationId xmlns:a16="http://schemas.microsoft.com/office/drawing/2014/main" id="{7DA117F5-483D-5FCE-901C-FAE1670C2855}"/>
                </a:ext>
              </a:extLst>
            </p:cNvPr>
            <p:cNvGrpSpPr/>
            <p:nvPr/>
          </p:nvGrpSpPr>
          <p:grpSpPr>
            <a:xfrm>
              <a:off x="1090545" y="3111159"/>
              <a:ext cx="5384873" cy="216596"/>
              <a:chOff x="1090545" y="3111159"/>
              <a:chExt cx="5384873" cy="216596"/>
            </a:xfrm>
          </p:grpSpPr>
          <p:sp>
            <p:nvSpPr>
              <p:cNvPr id="31" name="Rechteck 30">
                <a:extLst>
                  <a:ext uri="{FF2B5EF4-FFF2-40B4-BE49-F238E27FC236}">
                    <a16:creationId xmlns:a16="http://schemas.microsoft.com/office/drawing/2014/main" id="{418C6291-3F69-C672-3558-7C076E133D9D}"/>
                  </a:ext>
                </a:extLst>
              </p:cNvPr>
              <p:cNvSpPr>
                <a:spLocks noChangeAspect="1"/>
              </p:cNvSpPr>
              <p:nvPr/>
            </p:nvSpPr>
            <p:spPr>
              <a:xfrm>
                <a:off x="6259418" y="3111159"/>
                <a:ext cx="216000" cy="216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F8F984F-3271-891C-83EC-0287EEF31248}"/>
                  </a:ext>
                </a:extLst>
              </p:cNvPr>
              <p:cNvSpPr>
                <a:spLocks noChangeAspect="1"/>
              </p:cNvSpPr>
              <p:nvPr/>
            </p:nvSpPr>
            <p:spPr>
              <a:xfrm>
                <a:off x="4525882" y="3111159"/>
                <a:ext cx="216000" cy="216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C846CFE-4F1F-2BE0-855A-C82734A2EC81}"/>
                  </a:ext>
                </a:extLst>
              </p:cNvPr>
              <p:cNvSpPr>
                <a:spLocks noChangeAspect="1"/>
              </p:cNvSpPr>
              <p:nvPr/>
            </p:nvSpPr>
            <p:spPr>
              <a:xfrm>
                <a:off x="2984143" y="3111159"/>
                <a:ext cx="216000" cy="216000"/>
              </a:xfrm>
              <a:prstGeom prst="rect">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2B24B25-5D5E-320A-7D89-DCD469CB6F97}"/>
                  </a:ext>
                </a:extLst>
              </p:cNvPr>
              <p:cNvSpPr>
                <a:spLocks noChangeAspect="1"/>
              </p:cNvSpPr>
              <p:nvPr/>
            </p:nvSpPr>
            <p:spPr>
              <a:xfrm>
                <a:off x="1090545" y="3111755"/>
                <a:ext cx="216000" cy="216000"/>
              </a:xfrm>
              <a:prstGeom prst="rect">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7" name="Textfeld 56">
              <a:extLst>
                <a:ext uri="{FF2B5EF4-FFF2-40B4-BE49-F238E27FC236}">
                  <a16:creationId xmlns:a16="http://schemas.microsoft.com/office/drawing/2014/main" id="{96A65337-C8E8-D418-F1A0-AED8CCFE8ECD}"/>
                </a:ext>
              </a:extLst>
            </p:cNvPr>
            <p:cNvSpPr txBox="1"/>
            <p:nvPr/>
          </p:nvSpPr>
          <p:spPr>
            <a:xfrm>
              <a:off x="1310968" y="3080155"/>
              <a:ext cx="1472344" cy="292388"/>
            </a:xfrm>
            <a:prstGeom prst="rect">
              <a:avLst/>
            </a:prstGeom>
            <a:noFill/>
          </p:spPr>
          <p:txBody>
            <a:bodyPr wrap="square" rtlCol="0">
              <a:spAutoFit/>
            </a:bodyPr>
            <a:lstStyle/>
            <a:p>
              <a:r>
                <a:rPr lang="de-DE" sz="1300" dirty="0">
                  <a:solidFill>
                    <a:srgbClr val="00B0F0"/>
                  </a:solidFill>
                </a:rPr>
                <a:t>Skelett knorpelig</a:t>
              </a:r>
            </a:p>
          </p:txBody>
        </p:sp>
        <p:sp>
          <p:nvSpPr>
            <p:cNvPr id="58" name="Textfeld 57">
              <a:extLst>
                <a:ext uri="{FF2B5EF4-FFF2-40B4-BE49-F238E27FC236}">
                  <a16:creationId xmlns:a16="http://schemas.microsoft.com/office/drawing/2014/main" id="{FE0F4FD4-71E1-900E-477E-4836CC574415}"/>
                </a:ext>
              </a:extLst>
            </p:cNvPr>
            <p:cNvSpPr txBox="1"/>
            <p:nvPr/>
          </p:nvSpPr>
          <p:spPr>
            <a:xfrm>
              <a:off x="4698962" y="3069419"/>
              <a:ext cx="1472344" cy="292388"/>
            </a:xfrm>
            <a:prstGeom prst="rect">
              <a:avLst/>
            </a:prstGeom>
            <a:noFill/>
          </p:spPr>
          <p:txBody>
            <a:bodyPr wrap="square" rtlCol="0">
              <a:spAutoFit/>
            </a:bodyPr>
            <a:lstStyle/>
            <a:p>
              <a:r>
                <a:rPr lang="de-DE" sz="1300" dirty="0">
                  <a:solidFill>
                    <a:srgbClr val="00B0F0"/>
                  </a:solidFill>
                </a:rPr>
                <a:t>Skelett knöchern</a:t>
              </a:r>
            </a:p>
          </p:txBody>
        </p:sp>
      </p:grpSp>
      <p:grpSp>
        <p:nvGrpSpPr>
          <p:cNvPr id="94" name="Gruppieren 93">
            <a:extLst>
              <a:ext uri="{FF2B5EF4-FFF2-40B4-BE49-F238E27FC236}">
                <a16:creationId xmlns:a16="http://schemas.microsoft.com/office/drawing/2014/main" id="{3C48DD66-134E-559E-2C0C-5F0C8DAC854A}"/>
              </a:ext>
            </a:extLst>
          </p:cNvPr>
          <p:cNvGrpSpPr/>
          <p:nvPr/>
        </p:nvGrpSpPr>
        <p:grpSpPr>
          <a:xfrm>
            <a:off x="4633882" y="3278952"/>
            <a:ext cx="4460047" cy="1671994"/>
            <a:chOff x="4633882" y="3278952"/>
            <a:chExt cx="4460047" cy="1671994"/>
          </a:xfrm>
        </p:grpSpPr>
        <p:grpSp>
          <p:nvGrpSpPr>
            <p:cNvPr id="61" name="Gruppieren 60">
              <a:extLst>
                <a:ext uri="{FF2B5EF4-FFF2-40B4-BE49-F238E27FC236}">
                  <a16:creationId xmlns:a16="http://schemas.microsoft.com/office/drawing/2014/main" id="{66DEAD97-3D87-A54A-30ED-5A24ED927F86}"/>
                </a:ext>
              </a:extLst>
            </p:cNvPr>
            <p:cNvGrpSpPr/>
            <p:nvPr/>
          </p:nvGrpSpPr>
          <p:grpSpPr>
            <a:xfrm>
              <a:off x="4633882" y="3278952"/>
              <a:ext cx="2359502" cy="772554"/>
              <a:chOff x="4633882" y="3278952"/>
              <a:chExt cx="2359502" cy="772554"/>
            </a:xfrm>
          </p:grpSpPr>
          <p:grpSp>
            <p:nvGrpSpPr>
              <p:cNvPr id="55" name="Gruppieren 54">
                <a:extLst>
                  <a:ext uri="{FF2B5EF4-FFF2-40B4-BE49-F238E27FC236}">
                    <a16:creationId xmlns:a16="http://schemas.microsoft.com/office/drawing/2014/main" id="{0E2CB3CB-C7A0-91BA-9A5A-83912BA42403}"/>
                  </a:ext>
                </a:extLst>
              </p:cNvPr>
              <p:cNvGrpSpPr/>
              <p:nvPr/>
            </p:nvGrpSpPr>
            <p:grpSpPr>
              <a:xfrm>
                <a:off x="4633882" y="3278952"/>
                <a:ext cx="1733536" cy="718491"/>
                <a:chOff x="4633882" y="3278952"/>
                <a:chExt cx="1733536" cy="718491"/>
              </a:xfrm>
            </p:grpSpPr>
            <p:sp>
              <p:nvSpPr>
                <p:cNvPr id="30" name="Rechteck 29">
                  <a:extLst>
                    <a:ext uri="{FF2B5EF4-FFF2-40B4-BE49-F238E27FC236}">
                      <a16:creationId xmlns:a16="http://schemas.microsoft.com/office/drawing/2014/main" id="{0C36CC56-BFA0-9BAC-BB7B-742B49C40A49}"/>
                    </a:ext>
                  </a:extLst>
                </p:cNvPr>
                <p:cNvSpPr>
                  <a:spLocks noChangeAspect="1"/>
                </p:cNvSpPr>
                <p:nvPr/>
              </p:nvSpPr>
              <p:spPr>
                <a:xfrm>
                  <a:off x="5338792" y="3781443"/>
                  <a:ext cx="216000" cy="216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2" name="Gerade Verbindung 31">
                  <a:extLst>
                    <a:ext uri="{FF2B5EF4-FFF2-40B4-BE49-F238E27FC236}">
                      <a16:creationId xmlns:a16="http://schemas.microsoft.com/office/drawing/2014/main" id="{1226F0E0-B595-8822-9208-FB698912100B}"/>
                    </a:ext>
                  </a:extLst>
                </p:cNvPr>
                <p:cNvCxnSpPr>
                  <a:cxnSpLocks/>
                </p:cNvCxnSpPr>
                <p:nvPr/>
              </p:nvCxnSpPr>
              <p:spPr>
                <a:xfrm>
                  <a:off x="4633882" y="3278952"/>
                  <a:ext cx="0" cy="229648"/>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45" name="Gerade Verbindung 44">
                  <a:extLst>
                    <a:ext uri="{FF2B5EF4-FFF2-40B4-BE49-F238E27FC236}">
                      <a16:creationId xmlns:a16="http://schemas.microsoft.com/office/drawing/2014/main" id="{3C1DCD04-12A2-4D6A-5DFF-13272C2F0B93}"/>
                    </a:ext>
                  </a:extLst>
                </p:cNvPr>
                <p:cNvCxnSpPr>
                  <a:cxnSpLocks/>
                </p:cNvCxnSpPr>
                <p:nvPr/>
              </p:nvCxnSpPr>
              <p:spPr>
                <a:xfrm>
                  <a:off x="6367418" y="3278952"/>
                  <a:ext cx="0" cy="229648"/>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50" name="Gerade Verbindung 49">
                  <a:extLst>
                    <a:ext uri="{FF2B5EF4-FFF2-40B4-BE49-F238E27FC236}">
                      <a16:creationId xmlns:a16="http://schemas.microsoft.com/office/drawing/2014/main" id="{5D70BF13-1730-2129-1345-C37225113930}"/>
                    </a:ext>
                  </a:extLst>
                </p:cNvPr>
                <p:cNvCxnSpPr>
                  <a:cxnSpLocks/>
                </p:cNvCxnSpPr>
                <p:nvPr/>
              </p:nvCxnSpPr>
              <p:spPr>
                <a:xfrm flipH="1" flipV="1">
                  <a:off x="4633882" y="3507159"/>
                  <a:ext cx="1733536" cy="1441"/>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53" name="Gerade Verbindung 52">
                  <a:extLst>
                    <a:ext uri="{FF2B5EF4-FFF2-40B4-BE49-F238E27FC236}">
                      <a16:creationId xmlns:a16="http://schemas.microsoft.com/office/drawing/2014/main" id="{F0E013F0-45B0-1E73-55E4-EFCF8D56F4C4}"/>
                    </a:ext>
                  </a:extLst>
                </p:cNvPr>
                <p:cNvCxnSpPr>
                  <a:cxnSpLocks/>
                </p:cNvCxnSpPr>
                <p:nvPr/>
              </p:nvCxnSpPr>
              <p:spPr>
                <a:xfrm>
                  <a:off x="5446682" y="3573592"/>
                  <a:ext cx="0" cy="229648"/>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60" name="Textfeld 59">
                <a:extLst>
                  <a:ext uri="{FF2B5EF4-FFF2-40B4-BE49-F238E27FC236}">
                    <a16:creationId xmlns:a16="http://schemas.microsoft.com/office/drawing/2014/main" id="{581DA497-B59A-2446-6139-9118DF5D4AA9}"/>
                  </a:ext>
                </a:extLst>
              </p:cNvPr>
              <p:cNvSpPr txBox="1"/>
              <p:nvPr/>
            </p:nvSpPr>
            <p:spPr>
              <a:xfrm>
                <a:off x="5521040" y="3759118"/>
                <a:ext cx="1472344" cy="292388"/>
              </a:xfrm>
              <a:prstGeom prst="rect">
                <a:avLst/>
              </a:prstGeom>
              <a:noFill/>
            </p:spPr>
            <p:txBody>
              <a:bodyPr wrap="square" rtlCol="0">
                <a:spAutoFit/>
              </a:bodyPr>
              <a:lstStyle/>
              <a:p>
                <a:r>
                  <a:rPr lang="de-DE" sz="1300" dirty="0">
                    <a:solidFill>
                      <a:srgbClr val="00B0F0"/>
                    </a:solidFill>
                  </a:rPr>
                  <a:t>Skelett knöchern</a:t>
                </a:r>
              </a:p>
            </p:txBody>
          </p:sp>
        </p:grpSp>
        <p:sp>
          <p:nvSpPr>
            <p:cNvPr id="91" name="Abgerundete rechteckige Legende 90">
              <a:extLst>
                <a:ext uri="{FF2B5EF4-FFF2-40B4-BE49-F238E27FC236}">
                  <a16:creationId xmlns:a16="http://schemas.microsoft.com/office/drawing/2014/main" id="{9B524F3A-B579-7B08-92B7-36F74D53DB74}"/>
                </a:ext>
              </a:extLst>
            </p:cNvPr>
            <p:cNvSpPr/>
            <p:nvPr/>
          </p:nvSpPr>
          <p:spPr>
            <a:xfrm>
              <a:off x="5018764" y="4341420"/>
              <a:ext cx="4075165" cy="609526"/>
            </a:xfrm>
            <a:prstGeom prst="wedgeRoundRectCallout">
              <a:avLst>
                <a:gd name="adj1" fmla="val -32609"/>
                <a:gd name="adj2" fmla="val -106341"/>
                <a:gd name="adj3" fmla="val 16667"/>
              </a:avLst>
            </a:prstGeom>
            <a:solidFill>
              <a:schemeClr val="bg1">
                <a:lumMod val="85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evolutive Neuheit= abgeleiteter Merkmalszustand </a:t>
              </a:r>
              <a:r>
                <a:rPr lang="de-DE" sz="1500" dirty="0">
                  <a:solidFill>
                    <a:schemeClr val="tx1"/>
                  </a:solidFill>
                </a:rPr>
                <a:t>in der Stammlinie der </a:t>
              </a:r>
              <a:r>
                <a:rPr lang="de-DE" sz="1500" b="1" dirty="0">
                  <a:solidFill>
                    <a:srgbClr val="00B0F0"/>
                  </a:solidFill>
                </a:rPr>
                <a:t>Knochenmünder </a:t>
              </a:r>
            </a:p>
          </p:txBody>
        </p:sp>
      </p:grpSp>
      <p:grpSp>
        <p:nvGrpSpPr>
          <p:cNvPr id="93" name="Gruppieren 92">
            <a:extLst>
              <a:ext uri="{FF2B5EF4-FFF2-40B4-BE49-F238E27FC236}">
                <a16:creationId xmlns:a16="http://schemas.microsoft.com/office/drawing/2014/main" id="{19D52C3D-D2B5-994D-2153-0F1FB7EF468B}"/>
              </a:ext>
            </a:extLst>
          </p:cNvPr>
          <p:cNvGrpSpPr/>
          <p:nvPr/>
        </p:nvGrpSpPr>
        <p:grpSpPr>
          <a:xfrm>
            <a:off x="2629534" y="5059178"/>
            <a:ext cx="4579122" cy="1219078"/>
            <a:chOff x="2629534" y="5059178"/>
            <a:chExt cx="4579122" cy="1219078"/>
          </a:xfrm>
        </p:grpSpPr>
        <p:sp>
          <p:nvSpPr>
            <p:cNvPr id="56" name="Rechteck 55">
              <a:extLst>
                <a:ext uri="{FF2B5EF4-FFF2-40B4-BE49-F238E27FC236}">
                  <a16:creationId xmlns:a16="http://schemas.microsoft.com/office/drawing/2014/main" id="{EED44057-6C82-242A-0A88-14BD019864BA}"/>
                </a:ext>
              </a:extLst>
            </p:cNvPr>
            <p:cNvSpPr>
              <a:spLocks noChangeAspect="1"/>
            </p:cNvSpPr>
            <p:nvPr/>
          </p:nvSpPr>
          <p:spPr>
            <a:xfrm>
              <a:off x="2629534" y="5094364"/>
              <a:ext cx="216000" cy="216000"/>
            </a:xfrm>
            <a:prstGeom prst="rect">
              <a:avLst/>
            </a:prstGeom>
            <a:solidFill>
              <a:schemeClr val="bg1"/>
            </a:solidFill>
            <a:ln w="254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Textfeld 58">
              <a:extLst>
                <a:ext uri="{FF2B5EF4-FFF2-40B4-BE49-F238E27FC236}">
                  <a16:creationId xmlns:a16="http://schemas.microsoft.com/office/drawing/2014/main" id="{085DB01D-2F69-DC08-7923-8F12AA8E2C71}"/>
                </a:ext>
              </a:extLst>
            </p:cNvPr>
            <p:cNvSpPr txBox="1"/>
            <p:nvPr/>
          </p:nvSpPr>
          <p:spPr>
            <a:xfrm>
              <a:off x="2806562" y="5059178"/>
              <a:ext cx="1472344" cy="292388"/>
            </a:xfrm>
            <a:prstGeom prst="rect">
              <a:avLst/>
            </a:prstGeom>
            <a:noFill/>
          </p:spPr>
          <p:txBody>
            <a:bodyPr wrap="square" rtlCol="0">
              <a:spAutoFit/>
            </a:bodyPr>
            <a:lstStyle/>
            <a:p>
              <a:r>
                <a:rPr lang="de-DE" sz="1300" dirty="0">
                  <a:solidFill>
                    <a:srgbClr val="00B0F0"/>
                  </a:solidFill>
                </a:rPr>
                <a:t>Skelett knorpelig</a:t>
              </a:r>
            </a:p>
          </p:txBody>
        </p:sp>
        <p:sp>
          <p:nvSpPr>
            <p:cNvPr id="92" name="Abgerundete rechteckige Legende 91">
              <a:extLst>
                <a:ext uri="{FF2B5EF4-FFF2-40B4-BE49-F238E27FC236}">
                  <a16:creationId xmlns:a16="http://schemas.microsoft.com/office/drawing/2014/main" id="{CB347123-D3AB-72FD-CAE4-93A28B881D02}"/>
                </a:ext>
              </a:extLst>
            </p:cNvPr>
            <p:cNvSpPr/>
            <p:nvPr/>
          </p:nvSpPr>
          <p:spPr>
            <a:xfrm>
              <a:off x="2984143" y="5668730"/>
              <a:ext cx="4224513" cy="609526"/>
            </a:xfrm>
            <a:prstGeom prst="wedgeRoundRectCallout">
              <a:avLst>
                <a:gd name="adj1" fmla="val -32609"/>
                <a:gd name="adj2" fmla="val -106341"/>
                <a:gd name="adj3" fmla="val 16667"/>
              </a:avLst>
            </a:prstGeom>
            <a:solidFill>
              <a:schemeClr val="bg1">
                <a:lumMod val="85000"/>
              </a:schemeClr>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ursprünglicher Merkmalszustand</a:t>
              </a:r>
              <a:r>
                <a:rPr lang="de-DE" sz="1500" dirty="0">
                  <a:solidFill>
                    <a:schemeClr val="tx1"/>
                  </a:solidFill>
                </a:rPr>
                <a:t>, der sicher schon in der Stammlinie der Wirbeltiere evolviert war </a:t>
              </a:r>
            </a:p>
          </p:txBody>
        </p:sp>
      </p:grpSp>
      <p:sp>
        <p:nvSpPr>
          <p:cNvPr id="95" name="Abgerundetes Rechteck 94">
            <a:extLst>
              <a:ext uri="{FF2B5EF4-FFF2-40B4-BE49-F238E27FC236}">
                <a16:creationId xmlns:a16="http://schemas.microsoft.com/office/drawing/2014/main" id="{6D59215C-CE57-7E20-0319-8AB50630A3AB}"/>
              </a:ext>
            </a:extLst>
          </p:cNvPr>
          <p:cNvSpPr/>
          <p:nvPr/>
        </p:nvSpPr>
        <p:spPr>
          <a:xfrm rot="19765059">
            <a:off x="-469581" y="3463967"/>
            <a:ext cx="10046051" cy="849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Bei konkurrierenden Stammbaumhypothesen wird derjenigen Hypothese der Vorzug gegeben, die die beobachtete Merkmalsverteilung durch weniger Evolutionsereignisse erklärt </a:t>
            </a:r>
            <a:r>
              <a:rPr lang="de-DE" dirty="0">
                <a:solidFill>
                  <a:srgbClr val="C00000"/>
                </a:solidFill>
              </a:rPr>
              <a:t>(</a:t>
            </a:r>
            <a:r>
              <a:rPr lang="de-DE" b="1" dirty="0">
                <a:solidFill>
                  <a:srgbClr val="C00000"/>
                </a:solidFill>
              </a:rPr>
              <a:t>Sparsamkeitsprinzip</a:t>
            </a:r>
            <a:r>
              <a:rPr lang="de-DE" dirty="0">
                <a:solidFill>
                  <a:srgbClr val="C00000"/>
                </a:solidFill>
              </a:rPr>
              <a:t>)</a:t>
            </a:r>
            <a:r>
              <a:rPr lang="de-DE" dirty="0">
                <a:solidFill>
                  <a:schemeClr val="tx1"/>
                </a:solidFill>
              </a:rPr>
              <a:t>. </a:t>
            </a:r>
          </a:p>
        </p:txBody>
      </p:sp>
    </p:spTree>
    <p:extLst>
      <p:ext uri="{BB962C8B-B14F-4D97-AF65-F5344CB8AC3E}">
        <p14:creationId xmlns:p14="http://schemas.microsoft.com/office/powerpoint/2010/main" val="31170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bgerundetes Rechteck 38">
            <a:extLst>
              <a:ext uri="{FF2B5EF4-FFF2-40B4-BE49-F238E27FC236}">
                <a16:creationId xmlns:a16="http://schemas.microsoft.com/office/drawing/2014/main" id="{9D28A774-3074-BB8F-B0CC-1C54170BF0EC}"/>
              </a:ext>
            </a:extLst>
          </p:cNvPr>
          <p:cNvSpPr/>
          <p:nvPr/>
        </p:nvSpPr>
        <p:spPr>
          <a:xfrm>
            <a:off x="254000" y="1478716"/>
            <a:ext cx="1849120" cy="3615648"/>
          </a:xfrm>
          <a:prstGeom prst="roundRect">
            <a:avLst/>
          </a:prstGeom>
          <a:solidFill>
            <a:schemeClr val="bg1">
              <a:lumMod val="85000"/>
              <a:alpha val="3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18000" tIns="18000" rIns="18000" bIns="18000" rtlCol="0" anchor="t" anchorCtr="0"/>
          <a:lstStyle/>
          <a:p>
            <a:pPr algn="ctr"/>
            <a:r>
              <a:rPr lang="de-DE" sz="1500" dirty="0">
                <a:solidFill>
                  <a:schemeClr val="tx1"/>
                </a:solidFill>
              </a:rPr>
              <a:t>Der Außengruppenvergleich legt die Leserichtung ursprünglich</a:t>
            </a:r>
            <a:r>
              <a:rPr lang="de-DE" sz="1500" dirty="0">
                <a:solidFill>
                  <a:schemeClr val="tx1"/>
                </a:solidFill>
                <a:sym typeface="Wingdings" pitchFamily="2" charset="2"/>
              </a:rPr>
              <a:t></a:t>
            </a:r>
            <a:r>
              <a:rPr lang="de-DE" sz="1500" dirty="0">
                <a:solidFill>
                  <a:schemeClr val="tx1"/>
                </a:solidFill>
              </a:rPr>
              <a:t> abgeleitet fest</a:t>
            </a:r>
          </a:p>
        </p:txBody>
      </p:sp>
      <p:sp>
        <p:nvSpPr>
          <p:cNvPr id="34" name="Rechteck 33">
            <a:extLst>
              <a:ext uri="{FF2B5EF4-FFF2-40B4-BE49-F238E27FC236}">
                <a16:creationId xmlns:a16="http://schemas.microsoft.com/office/drawing/2014/main" id="{B9A65F0E-A167-E828-52E2-9FA53B51506E}"/>
              </a:ext>
            </a:extLst>
          </p:cNvPr>
          <p:cNvSpPr/>
          <p:nvPr/>
        </p:nvSpPr>
        <p:spPr>
          <a:xfrm>
            <a:off x="0" y="229828"/>
            <a:ext cx="9144000" cy="646331"/>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a:t>
            </a:r>
            <a:r>
              <a:rPr lang="de-DE" sz="2000" b="1" dirty="0" err="1">
                <a:solidFill>
                  <a:schemeClr val="bg1"/>
                </a:solidFill>
              </a:rPr>
              <a:t>essentials</a:t>
            </a:r>
            <a:r>
              <a:rPr lang="de-DE" sz="2000" b="1" dirty="0">
                <a:solidFill>
                  <a:schemeClr val="bg1"/>
                </a:solidFill>
              </a:rPr>
              <a:t>“ für die Arbeit mit Stammbäumen</a:t>
            </a:r>
          </a:p>
          <a:p>
            <a:pPr algn="ctr"/>
            <a:r>
              <a:rPr lang="de-DE" sz="1600" b="1" dirty="0">
                <a:solidFill>
                  <a:schemeClr val="bg1"/>
                </a:solidFill>
              </a:rPr>
              <a:t>(Methodologie der Phylogenetischen Systematik nach Willi Hennig)</a:t>
            </a:r>
            <a:endParaRPr lang="de-DE" sz="1600" i="1" dirty="0">
              <a:solidFill>
                <a:schemeClr val="bg1"/>
              </a:solidFill>
            </a:endParaRPr>
          </a:p>
        </p:txBody>
      </p:sp>
      <p:grpSp>
        <p:nvGrpSpPr>
          <p:cNvPr id="79" name="Gruppieren 78">
            <a:extLst>
              <a:ext uri="{FF2B5EF4-FFF2-40B4-BE49-F238E27FC236}">
                <a16:creationId xmlns:a16="http://schemas.microsoft.com/office/drawing/2014/main" id="{29B913E1-B040-C765-25A3-8D11752A249D}"/>
              </a:ext>
            </a:extLst>
          </p:cNvPr>
          <p:cNvGrpSpPr/>
          <p:nvPr/>
        </p:nvGrpSpPr>
        <p:grpSpPr>
          <a:xfrm>
            <a:off x="2300207" y="926315"/>
            <a:ext cx="4838701" cy="1528383"/>
            <a:chOff x="2300207" y="926315"/>
            <a:chExt cx="4838701" cy="1528383"/>
          </a:xfrm>
        </p:grpSpPr>
        <p:grpSp>
          <p:nvGrpSpPr>
            <p:cNvPr id="80" name="Gruppieren 79">
              <a:extLst>
                <a:ext uri="{FF2B5EF4-FFF2-40B4-BE49-F238E27FC236}">
                  <a16:creationId xmlns:a16="http://schemas.microsoft.com/office/drawing/2014/main" id="{079DD9B9-C4C2-70C5-674D-64592A0B3B5F}"/>
                </a:ext>
              </a:extLst>
            </p:cNvPr>
            <p:cNvGrpSpPr/>
            <p:nvPr/>
          </p:nvGrpSpPr>
          <p:grpSpPr>
            <a:xfrm>
              <a:off x="2300207" y="1478716"/>
              <a:ext cx="4838701" cy="975982"/>
              <a:chOff x="233680" y="1041472"/>
              <a:chExt cx="4838701" cy="975982"/>
            </a:xfrm>
          </p:grpSpPr>
          <p:sp>
            <p:nvSpPr>
              <p:cNvPr id="82" name="Abgerundetes Rechteck 81">
                <a:extLst>
                  <a:ext uri="{FF2B5EF4-FFF2-40B4-BE49-F238E27FC236}">
                    <a16:creationId xmlns:a16="http://schemas.microsoft.com/office/drawing/2014/main" id="{9B94251F-7549-8677-0C2F-DD7A3DECE142}"/>
                  </a:ext>
                </a:extLst>
              </p:cNvPr>
              <p:cNvSpPr/>
              <p:nvPr/>
            </p:nvSpPr>
            <p:spPr>
              <a:xfrm>
                <a:off x="382004" y="1041472"/>
                <a:ext cx="4612263" cy="933352"/>
              </a:xfrm>
              <a:prstGeom prst="roundRect">
                <a:avLst/>
              </a:prstGeom>
              <a:solidFill>
                <a:schemeClr val="bg1">
                  <a:alpha val="37654"/>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Rechteck 82">
                <a:extLst>
                  <a:ext uri="{FF2B5EF4-FFF2-40B4-BE49-F238E27FC236}">
                    <a16:creationId xmlns:a16="http://schemas.microsoft.com/office/drawing/2014/main" id="{BDB69620-F72B-17C3-D38E-C32195028A21}"/>
                  </a:ext>
                </a:extLst>
              </p:cNvPr>
              <p:cNvSpPr/>
              <p:nvPr/>
            </p:nvSpPr>
            <p:spPr>
              <a:xfrm>
                <a:off x="233680" y="1403333"/>
                <a:ext cx="4838701"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1" name="Textfeld 80">
              <a:extLst>
                <a:ext uri="{FF2B5EF4-FFF2-40B4-BE49-F238E27FC236}">
                  <a16:creationId xmlns:a16="http://schemas.microsoft.com/office/drawing/2014/main" id="{4C02563E-9402-1B4A-1BBE-D90CAD897A83}"/>
                </a:ext>
              </a:extLst>
            </p:cNvPr>
            <p:cNvSpPr txBox="1"/>
            <p:nvPr/>
          </p:nvSpPr>
          <p:spPr>
            <a:xfrm>
              <a:off x="2419774" y="926315"/>
              <a:ext cx="4627880" cy="553998"/>
            </a:xfrm>
            <a:prstGeom prst="rect">
              <a:avLst/>
            </a:prstGeom>
            <a:noFill/>
          </p:spPr>
          <p:txBody>
            <a:bodyPr wrap="square">
              <a:spAutoFit/>
            </a:bodyPr>
            <a:lstStyle/>
            <a:p>
              <a:pPr algn="ctr"/>
              <a:r>
                <a:rPr lang="de-DE" sz="1500" b="1" dirty="0">
                  <a:solidFill>
                    <a:srgbClr val="92D050"/>
                  </a:solidFill>
                </a:rPr>
                <a:t>Kiefermünder (</a:t>
              </a:r>
              <a:r>
                <a:rPr lang="de-DE" sz="1500" b="1" dirty="0" err="1">
                  <a:solidFill>
                    <a:srgbClr val="92D050"/>
                  </a:solidFill>
                </a:rPr>
                <a:t>Gnathostomata</a:t>
              </a:r>
              <a:r>
                <a:rPr lang="de-DE" sz="1500" b="1" dirty="0">
                  <a:solidFill>
                    <a:srgbClr val="92D050"/>
                  </a:solidFill>
                </a:rPr>
                <a:t>)= </a:t>
              </a:r>
            </a:p>
            <a:p>
              <a:pPr algn="ctr"/>
              <a:r>
                <a:rPr lang="de-DE" sz="1500" b="1" dirty="0">
                  <a:solidFill>
                    <a:srgbClr val="92D050"/>
                  </a:solidFill>
                </a:rPr>
                <a:t>Knorpelfische + [</a:t>
              </a:r>
              <a:r>
                <a:rPr lang="de-DE" sz="1500" b="1" dirty="0" err="1">
                  <a:solidFill>
                    <a:srgbClr val="92D050"/>
                  </a:solidFill>
                </a:rPr>
                <a:t>Knochenfische+Landwirbeltiere</a:t>
              </a:r>
              <a:r>
                <a:rPr lang="de-DE" sz="1500" b="1" dirty="0">
                  <a:solidFill>
                    <a:srgbClr val="92D050"/>
                  </a:solidFill>
                </a:rPr>
                <a:t>] </a:t>
              </a:r>
            </a:p>
          </p:txBody>
        </p:sp>
      </p:grpSp>
      <p:grpSp>
        <p:nvGrpSpPr>
          <p:cNvPr id="86" name="Gruppieren 85">
            <a:extLst>
              <a:ext uri="{FF2B5EF4-FFF2-40B4-BE49-F238E27FC236}">
                <a16:creationId xmlns:a16="http://schemas.microsoft.com/office/drawing/2014/main" id="{EC1C21BD-D4DB-A184-317F-7D6965D74AA9}"/>
              </a:ext>
            </a:extLst>
          </p:cNvPr>
          <p:cNvGrpSpPr/>
          <p:nvPr/>
        </p:nvGrpSpPr>
        <p:grpSpPr>
          <a:xfrm>
            <a:off x="3685818" y="1529912"/>
            <a:ext cx="3434148" cy="1464988"/>
            <a:chOff x="3685818" y="1529912"/>
            <a:chExt cx="3434148" cy="1464988"/>
          </a:xfrm>
        </p:grpSpPr>
        <p:grpSp>
          <p:nvGrpSpPr>
            <p:cNvPr id="87" name="Gruppieren 86">
              <a:extLst>
                <a:ext uri="{FF2B5EF4-FFF2-40B4-BE49-F238E27FC236}">
                  <a16:creationId xmlns:a16="http://schemas.microsoft.com/office/drawing/2014/main" id="{0721036C-D8CC-6B2E-767C-1EC0D65EEEB3}"/>
                </a:ext>
              </a:extLst>
            </p:cNvPr>
            <p:cNvGrpSpPr/>
            <p:nvPr/>
          </p:nvGrpSpPr>
          <p:grpSpPr>
            <a:xfrm>
              <a:off x="3807871" y="2038052"/>
              <a:ext cx="3281680" cy="956848"/>
              <a:chOff x="5090160" y="1041471"/>
              <a:chExt cx="3281680" cy="956848"/>
            </a:xfrm>
          </p:grpSpPr>
          <p:sp>
            <p:nvSpPr>
              <p:cNvPr id="89" name="Abgerundetes Rechteck 88">
                <a:extLst>
                  <a:ext uri="{FF2B5EF4-FFF2-40B4-BE49-F238E27FC236}">
                    <a16:creationId xmlns:a16="http://schemas.microsoft.com/office/drawing/2014/main" id="{4D9A66E9-B045-5D88-D372-B29F282179A0}"/>
                  </a:ext>
                </a:extLst>
              </p:cNvPr>
              <p:cNvSpPr/>
              <p:nvPr/>
            </p:nvSpPr>
            <p:spPr>
              <a:xfrm>
                <a:off x="5165870" y="1041471"/>
                <a:ext cx="3026237" cy="860435"/>
              </a:xfrm>
              <a:prstGeom prst="round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Rechteck 89">
                <a:extLst>
                  <a:ext uri="{FF2B5EF4-FFF2-40B4-BE49-F238E27FC236}">
                    <a16:creationId xmlns:a16="http://schemas.microsoft.com/office/drawing/2014/main" id="{BED394EA-2EB8-7E11-E78D-DBA803D51A1A}"/>
                  </a:ext>
                </a:extLst>
              </p:cNvPr>
              <p:cNvSpPr/>
              <p:nvPr/>
            </p:nvSpPr>
            <p:spPr>
              <a:xfrm>
                <a:off x="5090160" y="1384198"/>
                <a:ext cx="3281680" cy="61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8" name="Textfeld 87">
              <a:extLst>
                <a:ext uri="{FF2B5EF4-FFF2-40B4-BE49-F238E27FC236}">
                  <a16:creationId xmlns:a16="http://schemas.microsoft.com/office/drawing/2014/main" id="{E58AA0FF-D898-35E0-C4D1-B50B938B4A7B}"/>
                </a:ext>
              </a:extLst>
            </p:cNvPr>
            <p:cNvSpPr txBox="1"/>
            <p:nvPr/>
          </p:nvSpPr>
          <p:spPr>
            <a:xfrm>
              <a:off x="3685818" y="1529912"/>
              <a:ext cx="3434148" cy="553998"/>
            </a:xfrm>
            <a:prstGeom prst="rect">
              <a:avLst/>
            </a:prstGeom>
            <a:noFill/>
          </p:spPr>
          <p:txBody>
            <a:bodyPr wrap="square">
              <a:spAutoFit/>
            </a:bodyPr>
            <a:lstStyle/>
            <a:p>
              <a:r>
                <a:rPr lang="de-DE" sz="1500" b="1" dirty="0">
                  <a:solidFill>
                    <a:srgbClr val="00B0F0"/>
                  </a:solidFill>
                </a:rPr>
                <a:t>Knochenmünder (</a:t>
              </a:r>
              <a:r>
                <a:rPr lang="de-DE" sz="1500" b="1" dirty="0" err="1">
                  <a:solidFill>
                    <a:srgbClr val="00B0F0"/>
                  </a:solidFill>
                </a:rPr>
                <a:t>Osteognathostomata</a:t>
              </a:r>
              <a:r>
                <a:rPr lang="de-DE" sz="1500" b="1" dirty="0">
                  <a:solidFill>
                    <a:srgbClr val="00B0F0"/>
                  </a:solidFill>
                </a:rPr>
                <a:t>)= </a:t>
              </a:r>
            </a:p>
            <a:p>
              <a:pPr algn="ctr"/>
              <a:r>
                <a:rPr lang="de-DE" sz="1500" b="1" dirty="0">
                  <a:solidFill>
                    <a:srgbClr val="00B0F0"/>
                  </a:solidFill>
                </a:rPr>
                <a:t>Knochenfische + Landwirbeltiere </a:t>
              </a:r>
            </a:p>
          </p:txBody>
        </p:sp>
      </p:grpSp>
      <p:grpSp>
        <p:nvGrpSpPr>
          <p:cNvPr id="33" name="Gruppieren 32">
            <a:extLst>
              <a:ext uri="{FF2B5EF4-FFF2-40B4-BE49-F238E27FC236}">
                <a16:creationId xmlns:a16="http://schemas.microsoft.com/office/drawing/2014/main" id="{8B738A1C-6426-3FE9-B95E-06062BA7D3E5}"/>
              </a:ext>
            </a:extLst>
          </p:cNvPr>
          <p:cNvGrpSpPr/>
          <p:nvPr/>
        </p:nvGrpSpPr>
        <p:grpSpPr>
          <a:xfrm>
            <a:off x="884285" y="2157457"/>
            <a:ext cx="5913168" cy="3346585"/>
            <a:chOff x="959591" y="1662603"/>
            <a:chExt cx="5913168" cy="3346585"/>
          </a:xfrm>
        </p:grpSpPr>
        <p:grpSp>
          <p:nvGrpSpPr>
            <p:cNvPr id="5" name="Gruppieren 4">
              <a:extLst>
                <a:ext uri="{FF2B5EF4-FFF2-40B4-BE49-F238E27FC236}">
                  <a16:creationId xmlns:a16="http://schemas.microsoft.com/office/drawing/2014/main" id="{C2974A40-6D1A-F006-0857-3FB233D4ADC6}"/>
                </a:ext>
              </a:extLst>
            </p:cNvPr>
            <p:cNvGrpSpPr/>
            <p:nvPr/>
          </p:nvGrpSpPr>
          <p:grpSpPr>
            <a:xfrm>
              <a:off x="959591" y="1764021"/>
              <a:ext cx="5485604" cy="3245167"/>
              <a:chOff x="2250509" y="3377668"/>
              <a:chExt cx="5485604" cy="3245167"/>
            </a:xfrm>
          </p:grpSpPr>
          <p:grpSp>
            <p:nvGrpSpPr>
              <p:cNvPr id="7" name="Gruppieren 6">
                <a:extLst>
                  <a:ext uri="{FF2B5EF4-FFF2-40B4-BE49-F238E27FC236}">
                    <a16:creationId xmlns:a16="http://schemas.microsoft.com/office/drawing/2014/main" id="{2298D812-6D92-BF0E-2F7D-10CB97CBFDFC}"/>
                  </a:ext>
                </a:extLst>
              </p:cNvPr>
              <p:cNvGrpSpPr/>
              <p:nvPr/>
            </p:nvGrpSpPr>
            <p:grpSpPr>
              <a:xfrm>
                <a:off x="2564770" y="3625151"/>
                <a:ext cx="5171343" cy="2997684"/>
                <a:chOff x="5066171" y="2873195"/>
                <a:chExt cx="3323598" cy="2997684"/>
              </a:xfrm>
            </p:grpSpPr>
            <p:grpSp>
              <p:nvGrpSpPr>
                <p:cNvPr id="17" name="Gruppierung 25">
                  <a:extLst>
                    <a:ext uri="{FF2B5EF4-FFF2-40B4-BE49-F238E27FC236}">
                      <a16:creationId xmlns:a16="http://schemas.microsoft.com/office/drawing/2014/main" id="{55088558-7AF0-47A6-CCBF-3999F4E25536}"/>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7A7328C6-7A55-6DDF-2744-C9C17D182FCB}"/>
                      </a:ext>
                    </a:extLst>
                  </p:cNvPr>
                  <p:cNvCxnSpPr>
                    <a:cxnSpLocks/>
                  </p:cNvCxnSpPr>
                  <p:nvPr/>
                </p:nvCxnSpPr>
                <p:spPr>
                  <a:xfrm>
                    <a:off x="2135004" y="2061007"/>
                    <a:ext cx="0" cy="768127"/>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47EAAE58-A6AB-1E23-A1E5-1BD02F461EE0}"/>
                      </a:ext>
                    </a:extLst>
                  </p:cNvPr>
                  <p:cNvCxnSpPr/>
                  <p:nvPr/>
                </p:nvCxnSpPr>
                <p:spPr>
                  <a:xfrm>
                    <a:off x="2135004" y="2807617"/>
                    <a:ext cx="1112001"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FBFC982-C3B7-383D-BFFC-DF0CE4FA1320}"/>
                      </a:ext>
                    </a:extLst>
                  </p:cNvPr>
                  <p:cNvCxnSpPr/>
                  <p:nvPr/>
                </p:nvCxnSpPr>
                <p:spPr>
                  <a:xfrm rot="5400000" flipH="1" flipV="1">
                    <a:off x="2734729" y="2316857"/>
                    <a:ext cx="102455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F8CC94B-56D6-55AA-5D25-D6D81534C882}"/>
                      </a:ext>
                    </a:extLst>
                  </p:cNvPr>
                  <p:cNvCxnSpPr/>
                  <p:nvPr/>
                </p:nvCxnSpPr>
                <p:spPr>
                  <a:xfrm rot="5400000">
                    <a:off x="2302178" y="3182278"/>
                    <a:ext cx="706290"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CB6DDAAE-1B04-4478-8AD4-68A615E27859}"/>
                      </a:ext>
                    </a:extLst>
                  </p:cNvPr>
                  <p:cNvCxnSpPr/>
                  <p:nvPr/>
                </p:nvCxnSpPr>
                <p:spPr>
                  <a:xfrm>
                    <a:off x="1126431" y="3514701"/>
                    <a:ext cx="1528919"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82F4DEB3-6E53-5330-28C2-EBE534D12ED7}"/>
                      </a:ext>
                    </a:extLst>
                  </p:cNvPr>
                  <p:cNvCxnSpPr>
                    <a:cxnSpLocks/>
                  </p:cNvCxnSpPr>
                  <p:nvPr/>
                </p:nvCxnSpPr>
                <p:spPr>
                  <a:xfrm flipV="1">
                    <a:off x="1139300" y="2085788"/>
                    <a:ext cx="1" cy="1451223"/>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3FB1B1F8-40D7-17C5-6ED9-D1B5F82D9B98}"/>
                      </a:ext>
                    </a:extLst>
                  </p:cNvPr>
                  <p:cNvCxnSpPr/>
                  <p:nvPr/>
                </p:nvCxnSpPr>
                <p:spPr>
                  <a:xfrm rot="5400000">
                    <a:off x="1603872" y="3868511"/>
                    <a:ext cx="661412" cy="1588"/>
                  </a:xfrm>
                  <a:prstGeom prst="line">
                    <a:avLst/>
                  </a:prstGeom>
                  <a:ln w="508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nvGrpSpPr>
                <p:cNvPr id="18" name="Gruppierung 47">
                  <a:extLst>
                    <a:ext uri="{FF2B5EF4-FFF2-40B4-BE49-F238E27FC236}">
                      <a16:creationId xmlns:a16="http://schemas.microsoft.com/office/drawing/2014/main" id="{9DDF58C5-14DA-F794-2EA0-95E07A1A9275}"/>
                    </a:ext>
                  </a:extLst>
                </p:cNvPr>
                <p:cNvGrpSpPr/>
                <p:nvPr/>
              </p:nvGrpSpPr>
              <p:grpSpPr>
                <a:xfrm>
                  <a:off x="5066171" y="2885373"/>
                  <a:ext cx="2009582" cy="2985506"/>
                  <a:chOff x="337781" y="2873989"/>
                  <a:chExt cx="2009582" cy="2985506"/>
                </a:xfrm>
              </p:grpSpPr>
              <p:cxnSp>
                <p:nvCxnSpPr>
                  <p:cNvPr id="19" name="Gerade Verbindung 18">
                    <a:extLst>
                      <a:ext uri="{FF2B5EF4-FFF2-40B4-BE49-F238E27FC236}">
                        <a16:creationId xmlns:a16="http://schemas.microsoft.com/office/drawing/2014/main" id="{00A60145-9D89-191C-27DF-789EF4C52E6D}"/>
                      </a:ext>
                    </a:extLst>
                  </p:cNvPr>
                  <p:cNvCxnSpPr/>
                  <p:nvPr/>
                </p:nvCxnSpPr>
                <p:spPr>
                  <a:xfrm rot="5400000">
                    <a:off x="-858743" y="4070513"/>
                    <a:ext cx="2394636"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2B60AAC0-EADD-2E3E-450E-60C068A0973D}"/>
                      </a:ext>
                    </a:extLst>
                  </p:cNvPr>
                  <p:cNvCxnSpPr>
                    <a:cxnSpLocks/>
                  </p:cNvCxnSpPr>
                  <p:nvPr/>
                </p:nvCxnSpPr>
                <p:spPr>
                  <a:xfrm>
                    <a:off x="339369" y="5268625"/>
                    <a:ext cx="2007994" cy="0"/>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A987A966-EA6F-0B41-F5B0-F9BEA9386B7D}"/>
                      </a:ext>
                    </a:extLst>
                  </p:cNvPr>
                  <p:cNvCxnSpPr/>
                  <p:nvPr/>
                </p:nvCxnSpPr>
                <p:spPr>
                  <a:xfrm rot="5400000">
                    <a:off x="1032240" y="5563266"/>
                    <a:ext cx="590871" cy="1588"/>
                  </a:xfrm>
                  <a:prstGeom prst="line">
                    <a:avLst/>
                  </a:prstGeom>
                  <a:ln w="2540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pic>
            <p:nvPicPr>
              <p:cNvPr id="8" name="Bild 19" descr="makohai.jpg">
                <a:extLst>
                  <a:ext uri="{FF2B5EF4-FFF2-40B4-BE49-F238E27FC236}">
                    <a16:creationId xmlns:a16="http://schemas.microsoft.com/office/drawing/2014/main" id="{14E847CF-2969-390E-DCAE-B973BF9EBD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9" name="Bild 49" descr="neunauge.png">
                <a:extLst>
                  <a:ext uri="{FF2B5EF4-FFF2-40B4-BE49-F238E27FC236}">
                    <a16:creationId xmlns:a16="http://schemas.microsoft.com/office/drawing/2014/main" id="{BBED3BF5-F007-E758-EA08-1C85298C2EF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pic>
            <p:nvPicPr>
              <p:cNvPr id="16" name="Bild 17" descr="tuna.jpg">
                <a:extLst>
                  <a:ext uri="{FF2B5EF4-FFF2-40B4-BE49-F238E27FC236}">
                    <a16:creationId xmlns:a16="http://schemas.microsoft.com/office/drawing/2014/main" id="{EABF433A-693A-0B2F-0980-1D42AC3FB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6" name="Bild 18" descr="Eichhoernchen.jpg">
              <a:extLst>
                <a:ext uri="{FF2B5EF4-FFF2-40B4-BE49-F238E27FC236}">
                  <a16:creationId xmlns:a16="http://schemas.microsoft.com/office/drawing/2014/main" id="{E3CF5636-F0BC-F744-58B3-6E9F5960BC5E}"/>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1184673">
              <a:off x="5763156" y="1662603"/>
              <a:ext cx="1109603" cy="962357"/>
            </a:xfrm>
            <a:prstGeom prst="rect">
              <a:avLst/>
            </a:prstGeom>
          </p:spPr>
        </p:pic>
      </p:grpSp>
      <p:sp>
        <p:nvSpPr>
          <p:cNvPr id="46" name="Oval 45">
            <a:extLst>
              <a:ext uri="{FF2B5EF4-FFF2-40B4-BE49-F238E27FC236}">
                <a16:creationId xmlns:a16="http://schemas.microsoft.com/office/drawing/2014/main" id="{7254C692-72D8-0C08-6AA1-FB0817746426}"/>
              </a:ext>
            </a:extLst>
          </p:cNvPr>
          <p:cNvSpPr/>
          <p:nvPr/>
        </p:nvSpPr>
        <p:spPr>
          <a:xfrm>
            <a:off x="4221404" y="4134685"/>
            <a:ext cx="207818" cy="20781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9" name="Gerade Verbindung mit Pfeil 28">
            <a:extLst>
              <a:ext uri="{FF2B5EF4-FFF2-40B4-BE49-F238E27FC236}">
                <a16:creationId xmlns:a16="http://schemas.microsoft.com/office/drawing/2014/main" id="{24296012-10A0-4028-762E-2DB93EC08338}"/>
              </a:ext>
            </a:extLst>
          </p:cNvPr>
          <p:cNvCxnSpPr>
            <a:cxnSpLocks/>
          </p:cNvCxnSpPr>
          <p:nvPr/>
        </p:nvCxnSpPr>
        <p:spPr>
          <a:xfrm>
            <a:off x="1790701" y="3213983"/>
            <a:ext cx="1114521" cy="0"/>
          </a:xfrm>
          <a:prstGeom prst="straightConnector1">
            <a:avLst/>
          </a:prstGeom>
          <a:ln w="762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id="{8CC12EFE-622C-20E0-EA37-5AAF0A17BBC5}"/>
              </a:ext>
            </a:extLst>
          </p:cNvPr>
          <p:cNvGrpSpPr/>
          <p:nvPr/>
        </p:nvGrpSpPr>
        <p:grpSpPr>
          <a:xfrm>
            <a:off x="1090545" y="2978555"/>
            <a:ext cx="5384873" cy="492443"/>
            <a:chOff x="1090545" y="2978555"/>
            <a:chExt cx="5384873" cy="492443"/>
          </a:xfrm>
        </p:grpSpPr>
        <p:grpSp>
          <p:nvGrpSpPr>
            <p:cNvPr id="14" name="Gruppieren 13">
              <a:extLst>
                <a:ext uri="{FF2B5EF4-FFF2-40B4-BE49-F238E27FC236}">
                  <a16:creationId xmlns:a16="http://schemas.microsoft.com/office/drawing/2014/main" id="{7DA117F5-483D-5FCE-901C-FAE1670C2855}"/>
                </a:ext>
              </a:extLst>
            </p:cNvPr>
            <p:cNvGrpSpPr/>
            <p:nvPr/>
          </p:nvGrpSpPr>
          <p:grpSpPr>
            <a:xfrm>
              <a:off x="1090545" y="3111159"/>
              <a:ext cx="5384873" cy="216596"/>
              <a:chOff x="1090545" y="3111159"/>
              <a:chExt cx="5384873" cy="216596"/>
            </a:xfrm>
          </p:grpSpPr>
          <p:sp>
            <p:nvSpPr>
              <p:cNvPr id="31" name="Rechteck 30">
                <a:extLst>
                  <a:ext uri="{FF2B5EF4-FFF2-40B4-BE49-F238E27FC236}">
                    <a16:creationId xmlns:a16="http://schemas.microsoft.com/office/drawing/2014/main" id="{418C6291-3F69-C672-3558-7C076E133D9D}"/>
                  </a:ext>
                </a:extLst>
              </p:cNvPr>
              <p:cNvSpPr>
                <a:spLocks noChangeAspect="1"/>
              </p:cNvSpPr>
              <p:nvPr/>
            </p:nvSpPr>
            <p:spPr>
              <a:xfrm>
                <a:off x="6259418" y="3111159"/>
                <a:ext cx="216000" cy="2160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F8F984F-3271-891C-83EC-0287EEF31248}"/>
                  </a:ext>
                </a:extLst>
              </p:cNvPr>
              <p:cNvSpPr>
                <a:spLocks noChangeAspect="1"/>
              </p:cNvSpPr>
              <p:nvPr/>
            </p:nvSpPr>
            <p:spPr>
              <a:xfrm>
                <a:off x="4525882" y="3111159"/>
                <a:ext cx="216000" cy="2160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C846CFE-4F1F-2BE0-855A-C82734A2EC81}"/>
                  </a:ext>
                </a:extLst>
              </p:cNvPr>
              <p:cNvSpPr>
                <a:spLocks noChangeAspect="1"/>
              </p:cNvSpPr>
              <p:nvPr/>
            </p:nvSpPr>
            <p:spPr>
              <a:xfrm>
                <a:off x="2984143" y="3111159"/>
                <a:ext cx="216000" cy="216000"/>
              </a:xfrm>
              <a:prstGeom prst="rect">
                <a:avLst/>
              </a:prstGeom>
              <a:solidFill>
                <a:srgbClr val="92D05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D2B24B25-5D5E-320A-7D89-DCD469CB6F97}"/>
                  </a:ext>
                </a:extLst>
              </p:cNvPr>
              <p:cNvSpPr>
                <a:spLocks noChangeAspect="1"/>
              </p:cNvSpPr>
              <p:nvPr/>
            </p:nvSpPr>
            <p:spPr>
              <a:xfrm>
                <a:off x="1090545" y="3111755"/>
                <a:ext cx="216000" cy="216000"/>
              </a:xfrm>
              <a:prstGeom prst="rect">
                <a:avLst/>
              </a:prstGeom>
              <a:solidFill>
                <a:schemeClr val="bg1"/>
              </a:soli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57" name="Textfeld 56">
              <a:extLst>
                <a:ext uri="{FF2B5EF4-FFF2-40B4-BE49-F238E27FC236}">
                  <a16:creationId xmlns:a16="http://schemas.microsoft.com/office/drawing/2014/main" id="{96A65337-C8E8-D418-F1A0-AED8CCFE8ECD}"/>
                </a:ext>
              </a:extLst>
            </p:cNvPr>
            <p:cNvSpPr txBox="1"/>
            <p:nvPr/>
          </p:nvSpPr>
          <p:spPr>
            <a:xfrm>
              <a:off x="1250008" y="2978555"/>
              <a:ext cx="1472344" cy="492443"/>
            </a:xfrm>
            <a:prstGeom prst="rect">
              <a:avLst/>
            </a:prstGeom>
            <a:noFill/>
          </p:spPr>
          <p:txBody>
            <a:bodyPr wrap="square" rtlCol="0">
              <a:spAutoFit/>
            </a:bodyPr>
            <a:lstStyle/>
            <a:p>
              <a:r>
                <a:rPr lang="de-DE" sz="1300" dirty="0">
                  <a:solidFill>
                    <a:srgbClr val="92D050"/>
                  </a:solidFill>
                </a:rPr>
                <a:t>ohne</a:t>
              </a:r>
            </a:p>
            <a:p>
              <a:r>
                <a:rPr lang="de-DE" sz="1300" dirty="0">
                  <a:solidFill>
                    <a:srgbClr val="92D050"/>
                  </a:solidFill>
                </a:rPr>
                <a:t>Wirbel</a:t>
              </a:r>
            </a:p>
          </p:txBody>
        </p:sp>
        <p:sp>
          <p:nvSpPr>
            <p:cNvPr id="58" name="Textfeld 57">
              <a:extLst>
                <a:ext uri="{FF2B5EF4-FFF2-40B4-BE49-F238E27FC236}">
                  <a16:creationId xmlns:a16="http://schemas.microsoft.com/office/drawing/2014/main" id="{FE0F4FD4-71E1-900E-477E-4836CC574415}"/>
                </a:ext>
              </a:extLst>
            </p:cNvPr>
            <p:cNvSpPr txBox="1"/>
            <p:nvPr/>
          </p:nvSpPr>
          <p:spPr>
            <a:xfrm>
              <a:off x="3144482" y="3079579"/>
              <a:ext cx="1472344" cy="292388"/>
            </a:xfrm>
            <a:prstGeom prst="rect">
              <a:avLst/>
            </a:prstGeom>
            <a:noFill/>
          </p:spPr>
          <p:txBody>
            <a:bodyPr wrap="square" rtlCol="0">
              <a:spAutoFit/>
            </a:bodyPr>
            <a:lstStyle/>
            <a:p>
              <a:r>
                <a:rPr lang="de-DE" sz="1300" dirty="0">
                  <a:solidFill>
                    <a:srgbClr val="92D050"/>
                  </a:solidFill>
                </a:rPr>
                <a:t>Wirbelsäule</a:t>
              </a:r>
            </a:p>
          </p:txBody>
        </p:sp>
      </p:grpSp>
      <p:grpSp>
        <p:nvGrpSpPr>
          <p:cNvPr id="93" name="Gruppieren 92">
            <a:extLst>
              <a:ext uri="{FF2B5EF4-FFF2-40B4-BE49-F238E27FC236}">
                <a16:creationId xmlns:a16="http://schemas.microsoft.com/office/drawing/2014/main" id="{19D52C3D-D2B5-994D-2153-0F1FB7EF468B}"/>
              </a:ext>
            </a:extLst>
          </p:cNvPr>
          <p:cNvGrpSpPr/>
          <p:nvPr/>
        </p:nvGrpSpPr>
        <p:grpSpPr>
          <a:xfrm>
            <a:off x="2629534" y="5059178"/>
            <a:ext cx="3111410" cy="1382565"/>
            <a:chOff x="2629534" y="5059178"/>
            <a:chExt cx="3111410" cy="1382565"/>
          </a:xfrm>
        </p:grpSpPr>
        <p:sp>
          <p:nvSpPr>
            <p:cNvPr id="56" name="Rechteck 55">
              <a:extLst>
                <a:ext uri="{FF2B5EF4-FFF2-40B4-BE49-F238E27FC236}">
                  <a16:creationId xmlns:a16="http://schemas.microsoft.com/office/drawing/2014/main" id="{EED44057-6C82-242A-0A88-14BD019864BA}"/>
                </a:ext>
              </a:extLst>
            </p:cNvPr>
            <p:cNvSpPr>
              <a:spLocks noChangeAspect="1"/>
            </p:cNvSpPr>
            <p:nvPr/>
          </p:nvSpPr>
          <p:spPr>
            <a:xfrm>
              <a:off x="2629534" y="5094364"/>
              <a:ext cx="216000" cy="216000"/>
            </a:xfrm>
            <a:prstGeom prst="rect">
              <a:avLst/>
            </a:prstGeom>
            <a:solidFill>
              <a:schemeClr val="bg1"/>
            </a:solidFill>
            <a:ln w="254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Textfeld 58">
              <a:extLst>
                <a:ext uri="{FF2B5EF4-FFF2-40B4-BE49-F238E27FC236}">
                  <a16:creationId xmlns:a16="http://schemas.microsoft.com/office/drawing/2014/main" id="{085DB01D-2F69-DC08-7923-8F12AA8E2C71}"/>
                </a:ext>
              </a:extLst>
            </p:cNvPr>
            <p:cNvSpPr txBox="1"/>
            <p:nvPr/>
          </p:nvSpPr>
          <p:spPr>
            <a:xfrm>
              <a:off x="2806562" y="5059178"/>
              <a:ext cx="1472344" cy="292388"/>
            </a:xfrm>
            <a:prstGeom prst="rect">
              <a:avLst/>
            </a:prstGeom>
            <a:noFill/>
          </p:spPr>
          <p:txBody>
            <a:bodyPr wrap="square" rtlCol="0">
              <a:spAutoFit/>
            </a:bodyPr>
            <a:lstStyle/>
            <a:p>
              <a:r>
                <a:rPr lang="de-DE" sz="1300" dirty="0">
                  <a:solidFill>
                    <a:srgbClr val="92D050"/>
                  </a:solidFill>
                </a:rPr>
                <a:t>ohne Wirbel</a:t>
              </a:r>
            </a:p>
          </p:txBody>
        </p:sp>
        <p:sp>
          <p:nvSpPr>
            <p:cNvPr id="92" name="Abgerundete rechteckige Legende 91">
              <a:extLst>
                <a:ext uri="{FF2B5EF4-FFF2-40B4-BE49-F238E27FC236}">
                  <a16:creationId xmlns:a16="http://schemas.microsoft.com/office/drawing/2014/main" id="{CB347123-D3AB-72FD-CAE4-93A28B881D02}"/>
                </a:ext>
              </a:extLst>
            </p:cNvPr>
            <p:cNvSpPr/>
            <p:nvPr/>
          </p:nvSpPr>
          <p:spPr>
            <a:xfrm>
              <a:off x="2984143" y="6068784"/>
              <a:ext cx="2756801" cy="372959"/>
            </a:xfrm>
            <a:prstGeom prst="wedgeRoundRectCallout">
              <a:avLst>
                <a:gd name="adj1" fmla="val -44144"/>
                <a:gd name="adj2" fmla="val -241868"/>
                <a:gd name="adj3" fmla="val 16667"/>
              </a:avLst>
            </a:prstGeom>
            <a:solidFill>
              <a:schemeClr val="bg1">
                <a:lumMod val="8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ursprünglicher Merkmalszustand</a:t>
              </a:r>
              <a:endParaRPr lang="de-DE" sz="1500" dirty="0">
                <a:solidFill>
                  <a:schemeClr val="tx1"/>
                </a:solidFill>
              </a:endParaRPr>
            </a:p>
          </p:txBody>
        </p:sp>
      </p:grpSp>
      <p:grpSp>
        <p:nvGrpSpPr>
          <p:cNvPr id="38" name="Gruppieren 37">
            <a:extLst>
              <a:ext uri="{FF2B5EF4-FFF2-40B4-BE49-F238E27FC236}">
                <a16:creationId xmlns:a16="http://schemas.microsoft.com/office/drawing/2014/main" id="{A5EAAF6F-C27A-9AAB-71F8-4EA787D3DC51}"/>
              </a:ext>
            </a:extLst>
          </p:cNvPr>
          <p:cNvGrpSpPr/>
          <p:nvPr/>
        </p:nvGrpSpPr>
        <p:grpSpPr>
          <a:xfrm>
            <a:off x="3087981" y="3278952"/>
            <a:ext cx="5548019" cy="2611195"/>
            <a:chOff x="3087981" y="3278952"/>
            <a:chExt cx="5548019" cy="2611195"/>
          </a:xfrm>
        </p:grpSpPr>
        <p:grpSp>
          <p:nvGrpSpPr>
            <p:cNvPr id="94" name="Gruppieren 93">
              <a:extLst>
                <a:ext uri="{FF2B5EF4-FFF2-40B4-BE49-F238E27FC236}">
                  <a16:creationId xmlns:a16="http://schemas.microsoft.com/office/drawing/2014/main" id="{3C48DD66-134E-559E-2C0C-5F0C8DAC854A}"/>
                </a:ext>
              </a:extLst>
            </p:cNvPr>
            <p:cNvGrpSpPr/>
            <p:nvPr/>
          </p:nvGrpSpPr>
          <p:grpSpPr>
            <a:xfrm>
              <a:off x="4221404" y="3278952"/>
              <a:ext cx="4414596" cy="2611195"/>
              <a:chOff x="4221404" y="3278952"/>
              <a:chExt cx="4414596" cy="2611195"/>
            </a:xfrm>
          </p:grpSpPr>
          <p:grpSp>
            <p:nvGrpSpPr>
              <p:cNvPr id="61" name="Gruppieren 60">
                <a:extLst>
                  <a:ext uri="{FF2B5EF4-FFF2-40B4-BE49-F238E27FC236}">
                    <a16:creationId xmlns:a16="http://schemas.microsoft.com/office/drawing/2014/main" id="{66DEAD97-3D87-A54A-30ED-5A24ED927F86}"/>
                  </a:ext>
                </a:extLst>
              </p:cNvPr>
              <p:cNvGrpSpPr/>
              <p:nvPr/>
            </p:nvGrpSpPr>
            <p:grpSpPr>
              <a:xfrm>
                <a:off x="4221404" y="3278952"/>
                <a:ext cx="2146014" cy="1443406"/>
                <a:chOff x="4221404" y="3278952"/>
                <a:chExt cx="2146014" cy="1443406"/>
              </a:xfrm>
            </p:grpSpPr>
            <p:grpSp>
              <p:nvGrpSpPr>
                <p:cNvPr id="55" name="Gruppieren 54">
                  <a:extLst>
                    <a:ext uri="{FF2B5EF4-FFF2-40B4-BE49-F238E27FC236}">
                      <a16:creationId xmlns:a16="http://schemas.microsoft.com/office/drawing/2014/main" id="{0E2CB3CB-C7A0-91BA-9A5A-83912BA42403}"/>
                    </a:ext>
                  </a:extLst>
                </p:cNvPr>
                <p:cNvGrpSpPr/>
                <p:nvPr/>
              </p:nvGrpSpPr>
              <p:grpSpPr>
                <a:xfrm>
                  <a:off x="4221404" y="3278952"/>
                  <a:ext cx="2146014" cy="1396359"/>
                  <a:chOff x="4221404" y="3278952"/>
                  <a:chExt cx="2146014" cy="1396359"/>
                </a:xfrm>
              </p:grpSpPr>
              <p:sp>
                <p:nvSpPr>
                  <p:cNvPr id="30" name="Rechteck 29">
                    <a:extLst>
                      <a:ext uri="{FF2B5EF4-FFF2-40B4-BE49-F238E27FC236}">
                        <a16:creationId xmlns:a16="http://schemas.microsoft.com/office/drawing/2014/main" id="{0C36CC56-BFA0-9BAC-BB7B-742B49C40A49}"/>
                      </a:ext>
                    </a:extLst>
                  </p:cNvPr>
                  <p:cNvSpPr>
                    <a:spLocks noChangeAspect="1"/>
                  </p:cNvSpPr>
                  <p:nvPr/>
                </p:nvSpPr>
                <p:spPr>
                  <a:xfrm>
                    <a:off x="4221404" y="4459311"/>
                    <a:ext cx="216000" cy="21600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2" name="Gerade Verbindung 31">
                    <a:extLst>
                      <a:ext uri="{FF2B5EF4-FFF2-40B4-BE49-F238E27FC236}">
                        <a16:creationId xmlns:a16="http://schemas.microsoft.com/office/drawing/2014/main" id="{1226F0E0-B595-8822-9208-FB698912100B}"/>
                      </a:ext>
                    </a:extLst>
                  </p:cNvPr>
                  <p:cNvCxnSpPr>
                    <a:cxnSpLocks/>
                  </p:cNvCxnSpPr>
                  <p:nvPr/>
                </p:nvCxnSpPr>
                <p:spPr>
                  <a:xfrm>
                    <a:off x="4633882" y="3278952"/>
                    <a:ext cx="0" cy="229648"/>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5" name="Gerade Verbindung 44">
                    <a:extLst>
                      <a:ext uri="{FF2B5EF4-FFF2-40B4-BE49-F238E27FC236}">
                        <a16:creationId xmlns:a16="http://schemas.microsoft.com/office/drawing/2014/main" id="{3C1DCD04-12A2-4D6A-5DFF-13272C2F0B93}"/>
                      </a:ext>
                    </a:extLst>
                  </p:cNvPr>
                  <p:cNvCxnSpPr>
                    <a:cxnSpLocks/>
                  </p:cNvCxnSpPr>
                  <p:nvPr/>
                </p:nvCxnSpPr>
                <p:spPr>
                  <a:xfrm>
                    <a:off x="6367418" y="3278952"/>
                    <a:ext cx="0" cy="229648"/>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50" name="Gerade Verbindung 49">
                    <a:extLst>
                      <a:ext uri="{FF2B5EF4-FFF2-40B4-BE49-F238E27FC236}">
                        <a16:creationId xmlns:a16="http://schemas.microsoft.com/office/drawing/2014/main" id="{5D70BF13-1730-2129-1345-C37225113930}"/>
                      </a:ext>
                    </a:extLst>
                  </p:cNvPr>
                  <p:cNvCxnSpPr>
                    <a:cxnSpLocks/>
                  </p:cNvCxnSpPr>
                  <p:nvPr/>
                </p:nvCxnSpPr>
                <p:spPr>
                  <a:xfrm flipH="1" flipV="1">
                    <a:off x="4633882" y="3507159"/>
                    <a:ext cx="1733536" cy="1441"/>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53" name="Gerade Verbindung 52">
                    <a:extLst>
                      <a:ext uri="{FF2B5EF4-FFF2-40B4-BE49-F238E27FC236}">
                        <a16:creationId xmlns:a16="http://schemas.microsoft.com/office/drawing/2014/main" id="{F0E013F0-45B0-1E73-55E4-EFCF8D56F4C4}"/>
                      </a:ext>
                    </a:extLst>
                  </p:cNvPr>
                  <p:cNvCxnSpPr>
                    <a:cxnSpLocks/>
                  </p:cNvCxnSpPr>
                  <p:nvPr/>
                </p:nvCxnSpPr>
                <p:spPr>
                  <a:xfrm>
                    <a:off x="5446682" y="3573592"/>
                    <a:ext cx="0" cy="642092"/>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grpSp>
            <p:sp>
              <p:nvSpPr>
                <p:cNvPr id="60" name="Textfeld 59">
                  <a:extLst>
                    <a:ext uri="{FF2B5EF4-FFF2-40B4-BE49-F238E27FC236}">
                      <a16:creationId xmlns:a16="http://schemas.microsoft.com/office/drawing/2014/main" id="{581DA497-B59A-2446-6139-9118DF5D4AA9}"/>
                    </a:ext>
                  </a:extLst>
                </p:cNvPr>
                <p:cNvSpPr txBox="1"/>
                <p:nvPr/>
              </p:nvSpPr>
              <p:spPr>
                <a:xfrm>
                  <a:off x="4429222" y="4429970"/>
                  <a:ext cx="1472344" cy="292388"/>
                </a:xfrm>
                <a:prstGeom prst="rect">
                  <a:avLst/>
                </a:prstGeom>
                <a:noFill/>
              </p:spPr>
              <p:txBody>
                <a:bodyPr wrap="square" rtlCol="0">
                  <a:spAutoFit/>
                </a:bodyPr>
                <a:lstStyle/>
                <a:p>
                  <a:r>
                    <a:rPr lang="de-DE" sz="1300" dirty="0">
                      <a:solidFill>
                        <a:srgbClr val="92D050"/>
                      </a:solidFill>
                    </a:rPr>
                    <a:t>Wirbelsäule</a:t>
                  </a:r>
                </a:p>
              </p:txBody>
            </p:sp>
          </p:grpSp>
          <p:sp>
            <p:nvSpPr>
              <p:cNvPr id="91" name="Abgerundete rechteckige Legende 90">
                <a:extLst>
                  <a:ext uri="{FF2B5EF4-FFF2-40B4-BE49-F238E27FC236}">
                    <a16:creationId xmlns:a16="http://schemas.microsoft.com/office/drawing/2014/main" id="{9B524F3A-B579-7B08-92B7-36F74D53DB74}"/>
                  </a:ext>
                </a:extLst>
              </p:cNvPr>
              <p:cNvSpPr/>
              <p:nvPr/>
            </p:nvSpPr>
            <p:spPr>
              <a:xfrm>
                <a:off x="4915877" y="4935295"/>
                <a:ext cx="3720123" cy="954852"/>
              </a:xfrm>
              <a:prstGeom prst="wedgeRoundRectCallout">
                <a:avLst>
                  <a:gd name="adj1" fmla="val -38375"/>
                  <a:gd name="adj2" fmla="val -79710"/>
                  <a:gd name="adj3" fmla="val 16667"/>
                </a:avLst>
              </a:prstGeom>
              <a:solidFill>
                <a:schemeClr val="bg1">
                  <a:lumMod val="85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500" b="1" dirty="0">
                    <a:solidFill>
                      <a:srgbClr val="C00000"/>
                    </a:solidFill>
                  </a:rPr>
                  <a:t>evolutive Neuheit= abgeleiteter </a:t>
                </a:r>
                <a:r>
                  <a:rPr lang="de-DE" sz="1500" b="1" dirty="0" err="1">
                    <a:solidFill>
                      <a:srgbClr val="C00000"/>
                    </a:solidFill>
                  </a:rPr>
                  <a:t>Merkmalszu</a:t>
                </a:r>
                <a:r>
                  <a:rPr lang="de-DE" sz="1500" b="1" dirty="0">
                    <a:solidFill>
                      <a:srgbClr val="C00000"/>
                    </a:solidFill>
                  </a:rPr>
                  <a:t>-stand </a:t>
                </a:r>
                <a:r>
                  <a:rPr lang="de-DE" sz="1500" dirty="0">
                    <a:solidFill>
                      <a:schemeClr val="tx1"/>
                    </a:solidFill>
                  </a:rPr>
                  <a:t>in der Stammlinie der </a:t>
                </a:r>
                <a:r>
                  <a:rPr lang="de-DE" sz="1500" b="1" dirty="0">
                    <a:solidFill>
                      <a:srgbClr val="92D050"/>
                    </a:solidFill>
                  </a:rPr>
                  <a:t>Kiefermünder</a:t>
                </a:r>
                <a:r>
                  <a:rPr lang="de-DE" sz="1500" dirty="0">
                    <a:solidFill>
                      <a:schemeClr val="tx1"/>
                    </a:solidFill>
                  </a:rPr>
                  <a:t>, jedoch ursprüngliches Merkmal in den nachfolgenden Stammlinien</a:t>
                </a:r>
              </a:p>
            </p:txBody>
          </p:sp>
        </p:grpSp>
        <p:cxnSp>
          <p:nvCxnSpPr>
            <p:cNvPr id="4" name="Gerade Verbindung 3">
              <a:extLst>
                <a:ext uri="{FF2B5EF4-FFF2-40B4-BE49-F238E27FC236}">
                  <a16:creationId xmlns:a16="http://schemas.microsoft.com/office/drawing/2014/main" id="{5888480D-3F89-75D7-188F-0A0603FEDFBB}"/>
                </a:ext>
              </a:extLst>
            </p:cNvPr>
            <p:cNvCxnSpPr>
              <a:cxnSpLocks/>
            </p:cNvCxnSpPr>
            <p:nvPr/>
          </p:nvCxnSpPr>
          <p:spPr>
            <a:xfrm flipH="1" flipV="1">
              <a:off x="3087981" y="4200293"/>
              <a:ext cx="2342874" cy="18842"/>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5" name="Gerade Verbindung 14">
              <a:extLst>
                <a:ext uri="{FF2B5EF4-FFF2-40B4-BE49-F238E27FC236}">
                  <a16:creationId xmlns:a16="http://schemas.microsoft.com/office/drawing/2014/main" id="{7141E1B1-4B7A-E5A8-1919-EF55865EDDFB}"/>
                </a:ext>
              </a:extLst>
            </p:cNvPr>
            <p:cNvCxnSpPr>
              <a:cxnSpLocks/>
            </p:cNvCxnSpPr>
            <p:nvPr/>
          </p:nvCxnSpPr>
          <p:spPr>
            <a:xfrm>
              <a:off x="3090394" y="3314878"/>
              <a:ext cx="0" cy="901600"/>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36" name="Gerade Verbindung 35">
              <a:extLst>
                <a:ext uri="{FF2B5EF4-FFF2-40B4-BE49-F238E27FC236}">
                  <a16:creationId xmlns:a16="http://schemas.microsoft.com/office/drawing/2014/main" id="{809134EF-13D7-6B1E-A7D6-D77D613815A9}"/>
                </a:ext>
              </a:extLst>
            </p:cNvPr>
            <p:cNvCxnSpPr>
              <a:cxnSpLocks/>
              <a:endCxn id="30" idx="2"/>
            </p:cNvCxnSpPr>
            <p:nvPr/>
          </p:nvCxnSpPr>
          <p:spPr>
            <a:xfrm>
              <a:off x="4325349" y="4293203"/>
              <a:ext cx="4055" cy="382108"/>
            </a:xfrm>
            <a:prstGeom prst="line">
              <a:avLst/>
            </a:prstGeom>
            <a:ln w="25400">
              <a:solidFill>
                <a:srgbClr val="92D050"/>
              </a:solidFill>
            </a:ln>
          </p:spPr>
          <p:style>
            <a:lnRef idx="2">
              <a:schemeClr val="accent1"/>
            </a:lnRef>
            <a:fillRef idx="0">
              <a:schemeClr val="accent1"/>
            </a:fillRef>
            <a:effectRef idx="1">
              <a:schemeClr val="accent1"/>
            </a:effectRef>
            <a:fontRef idx="minor">
              <a:schemeClr val="tx1"/>
            </a:fontRef>
          </p:style>
        </p:cxnSp>
      </p:grpSp>
      <p:sp>
        <p:nvSpPr>
          <p:cNvPr id="43" name="Oval 42">
            <a:extLst>
              <a:ext uri="{FF2B5EF4-FFF2-40B4-BE49-F238E27FC236}">
                <a16:creationId xmlns:a16="http://schemas.microsoft.com/office/drawing/2014/main" id="{0FDDEA9E-EE64-8AE9-2022-CE078F9C674A}"/>
              </a:ext>
            </a:extLst>
          </p:cNvPr>
          <p:cNvSpPr/>
          <p:nvPr/>
        </p:nvSpPr>
        <p:spPr>
          <a:xfrm>
            <a:off x="5350094" y="3428106"/>
            <a:ext cx="207818" cy="2078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097EC63C-26C3-FC1F-D5D6-C0C390560D82}"/>
              </a:ext>
            </a:extLst>
          </p:cNvPr>
          <p:cNvSpPr/>
          <p:nvPr/>
        </p:nvSpPr>
        <p:spPr>
          <a:xfrm rot="19765059">
            <a:off x="-556779" y="3487808"/>
            <a:ext cx="10046051" cy="50697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 Bezeichnung </a:t>
            </a:r>
            <a:r>
              <a:rPr lang="de-DE" b="1" dirty="0">
                <a:solidFill>
                  <a:srgbClr val="C00000"/>
                </a:solidFill>
              </a:rPr>
              <a:t>abgeleiteter Merkmalszustand </a:t>
            </a:r>
            <a:r>
              <a:rPr lang="de-DE" dirty="0">
                <a:solidFill>
                  <a:schemeClr val="tx1"/>
                </a:solidFill>
              </a:rPr>
              <a:t>bezieht sich immer nur auf eine konkrete Stammlinie</a:t>
            </a:r>
          </a:p>
        </p:txBody>
      </p:sp>
    </p:spTree>
    <p:extLst>
      <p:ext uri="{BB962C8B-B14F-4D97-AF65-F5344CB8AC3E}">
        <p14:creationId xmlns:p14="http://schemas.microsoft.com/office/powerpoint/2010/main" val="135576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Übung 3: Stammbaumhypothesen am Beispiel von fiktiven Fischarten testen</a:t>
            </a:r>
            <a:endParaRPr lang="de-DE" sz="1300" i="1" dirty="0">
              <a:solidFill>
                <a:schemeClr val="bg1"/>
              </a:solidFill>
            </a:endParaRPr>
          </a:p>
        </p:txBody>
      </p:sp>
      <p:graphicFrame>
        <p:nvGraphicFramePr>
          <p:cNvPr id="4" name="Tabelle 3">
            <a:extLst>
              <a:ext uri="{FF2B5EF4-FFF2-40B4-BE49-F238E27FC236}">
                <a16:creationId xmlns:a16="http://schemas.microsoft.com/office/drawing/2014/main" id="{E7D1D3E8-0E70-AFC3-50C3-EA31677D7E92}"/>
              </a:ext>
            </a:extLst>
          </p:cNvPr>
          <p:cNvGraphicFramePr>
            <a:graphicFrameLocks noGrp="1"/>
          </p:cNvGraphicFramePr>
          <p:nvPr>
            <p:extLst>
              <p:ext uri="{D42A27DB-BD31-4B8C-83A1-F6EECF244321}">
                <p14:modId xmlns:p14="http://schemas.microsoft.com/office/powerpoint/2010/main" val="3484913954"/>
              </p:ext>
            </p:extLst>
          </p:nvPr>
        </p:nvGraphicFramePr>
        <p:xfrm>
          <a:off x="190198" y="3718680"/>
          <a:ext cx="8757031" cy="2677741"/>
        </p:xfrm>
        <a:graphic>
          <a:graphicData uri="http://schemas.openxmlformats.org/drawingml/2006/table">
            <a:tbl>
              <a:tblPr firstRow="1" firstCol="1" bandRow="1">
                <a:tableStyleId>{5C22544A-7EE6-4342-B048-85BDC9FD1C3A}</a:tableStyleId>
              </a:tblPr>
              <a:tblGrid>
                <a:gridCol w="4272742">
                  <a:extLst>
                    <a:ext uri="{9D8B030D-6E8A-4147-A177-3AD203B41FA5}">
                      <a16:colId xmlns:a16="http://schemas.microsoft.com/office/drawing/2014/main" val="4037739010"/>
                    </a:ext>
                  </a:extLst>
                </a:gridCol>
                <a:gridCol w="1035046">
                  <a:extLst>
                    <a:ext uri="{9D8B030D-6E8A-4147-A177-3AD203B41FA5}">
                      <a16:colId xmlns:a16="http://schemas.microsoft.com/office/drawing/2014/main" val="3412743284"/>
                    </a:ext>
                  </a:extLst>
                </a:gridCol>
                <a:gridCol w="900671">
                  <a:extLst>
                    <a:ext uri="{9D8B030D-6E8A-4147-A177-3AD203B41FA5}">
                      <a16:colId xmlns:a16="http://schemas.microsoft.com/office/drawing/2014/main" val="3341705068"/>
                    </a:ext>
                  </a:extLst>
                </a:gridCol>
                <a:gridCol w="901579">
                  <a:extLst>
                    <a:ext uri="{9D8B030D-6E8A-4147-A177-3AD203B41FA5}">
                      <a16:colId xmlns:a16="http://schemas.microsoft.com/office/drawing/2014/main" val="1984965838"/>
                    </a:ext>
                  </a:extLst>
                </a:gridCol>
                <a:gridCol w="900671">
                  <a:extLst>
                    <a:ext uri="{9D8B030D-6E8A-4147-A177-3AD203B41FA5}">
                      <a16:colId xmlns:a16="http://schemas.microsoft.com/office/drawing/2014/main" val="2518043679"/>
                    </a:ext>
                  </a:extLst>
                </a:gridCol>
                <a:gridCol w="746322">
                  <a:extLst>
                    <a:ext uri="{9D8B030D-6E8A-4147-A177-3AD203B41FA5}">
                      <a16:colId xmlns:a16="http://schemas.microsoft.com/office/drawing/2014/main" val="2683856097"/>
                    </a:ext>
                  </a:extLst>
                </a:gridCol>
              </a:tblGrid>
              <a:tr h="483181">
                <a:tc>
                  <a:txBody>
                    <a:bodyPr/>
                    <a:lstStyle/>
                    <a:p>
                      <a:pPr algn="ctr">
                        <a:spcBef>
                          <a:spcPts val="360"/>
                        </a:spcBef>
                        <a:spcAft>
                          <a:spcPts val="360"/>
                        </a:spcAft>
                      </a:pPr>
                      <a:r>
                        <a:rPr lang="de-DE" sz="1800" b="0">
                          <a:effectLst/>
                        </a:rPr>
                        <a:t> </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lnSpc>
                          <a:spcPts val="1860"/>
                        </a:lnSpc>
                        <a:spcBef>
                          <a:spcPts val="360"/>
                        </a:spcBef>
                        <a:spcAft>
                          <a:spcPts val="360"/>
                        </a:spcAft>
                      </a:pPr>
                      <a:r>
                        <a:rPr lang="de-DE" sz="1800" b="0" dirty="0">
                          <a:effectLst/>
                        </a:rPr>
                        <a:t>Außen-gruppe</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dirty="0">
                          <a:effectLst/>
                        </a:rPr>
                        <a:t>Art A</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a:effectLst/>
                        </a:rPr>
                        <a:t>Art B</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a:effectLst/>
                        </a:rPr>
                        <a:t>Art C</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spcBef>
                          <a:spcPts val="360"/>
                        </a:spcBef>
                        <a:spcAft>
                          <a:spcPts val="360"/>
                        </a:spcAft>
                      </a:pPr>
                      <a:r>
                        <a:rPr lang="de-DE" sz="1800" b="0" dirty="0">
                          <a:effectLst/>
                        </a:rPr>
                        <a:t>Art D</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extLst>
                  <a:ext uri="{0D108BD9-81ED-4DB2-BD59-A6C34878D82A}">
                    <a16:rowId xmlns:a16="http://schemas.microsoft.com/office/drawing/2014/main" val="4191513202"/>
                  </a:ext>
                </a:extLst>
              </a:tr>
              <a:tr h="241590">
                <a:tc>
                  <a:txBody>
                    <a:bodyPr/>
                    <a:lstStyle/>
                    <a:p>
                      <a:pPr>
                        <a:spcBef>
                          <a:spcPts val="360"/>
                        </a:spcBef>
                        <a:spcAft>
                          <a:spcPts val="360"/>
                        </a:spcAft>
                      </a:pPr>
                      <a:r>
                        <a:rPr lang="de-DE" sz="1800" b="0" dirty="0">
                          <a:effectLst/>
                        </a:rPr>
                        <a:t> </a:t>
                      </a:r>
                      <a:r>
                        <a:rPr lang="de-DE" sz="1800" b="1" dirty="0">
                          <a:effectLst/>
                        </a:rPr>
                        <a:t>M1</a:t>
                      </a:r>
                      <a:r>
                        <a:rPr lang="de-DE" sz="1800" b="0" dirty="0">
                          <a:effectLst/>
                        </a:rPr>
                        <a:t>: Seitenfleck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4118414776"/>
                  </a:ext>
                </a:extLst>
              </a:tr>
              <a:tr h="241590">
                <a:tc>
                  <a:txBody>
                    <a:bodyPr/>
                    <a:lstStyle/>
                    <a:p>
                      <a:pPr>
                        <a:spcBef>
                          <a:spcPts val="360"/>
                        </a:spcBef>
                        <a:spcAft>
                          <a:spcPts val="360"/>
                        </a:spcAft>
                      </a:pPr>
                      <a:r>
                        <a:rPr lang="de-DE" sz="1800" b="0" dirty="0">
                          <a:effectLst/>
                        </a:rPr>
                        <a:t> </a:t>
                      </a:r>
                      <a:r>
                        <a:rPr lang="de-DE" sz="1800" b="1" dirty="0">
                          <a:effectLst/>
                        </a:rPr>
                        <a:t>M2</a:t>
                      </a:r>
                      <a:r>
                        <a:rPr lang="de-DE" sz="1800" b="0" dirty="0">
                          <a:effectLst/>
                        </a:rPr>
                        <a:t>: Schwanzflosse 0= grau; 1= blau</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a:effectLst/>
                        </a:rPr>
                        <a:t>0</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196084263"/>
                  </a:ext>
                </a:extLst>
              </a:tr>
              <a:tr h="241590">
                <a:tc>
                  <a:txBody>
                    <a:bodyPr/>
                    <a:lstStyle/>
                    <a:p>
                      <a:pPr>
                        <a:spcBef>
                          <a:spcPts val="360"/>
                        </a:spcBef>
                        <a:spcAft>
                          <a:spcPts val="360"/>
                        </a:spcAft>
                      </a:pPr>
                      <a:r>
                        <a:rPr lang="de-DE" sz="1800" b="1" dirty="0">
                          <a:effectLst/>
                        </a:rPr>
                        <a:t> M3</a:t>
                      </a:r>
                      <a:r>
                        <a:rPr lang="de-DE" sz="1800" b="0" dirty="0">
                          <a:effectLst/>
                        </a:rPr>
                        <a:t>: Rückenflosse 0= transparent; 1= rot</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603901373"/>
                  </a:ext>
                </a:extLst>
              </a:tr>
              <a:tr h="241590">
                <a:tc>
                  <a:txBody>
                    <a:bodyPr/>
                    <a:lstStyle/>
                    <a:p>
                      <a:pPr>
                        <a:spcBef>
                          <a:spcPts val="360"/>
                        </a:spcBef>
                        <a:spcAft>
                          <a:spcPts val="360"/>
                        </a:spcAft>
                      </a:pPr>
                      <a:r>
                        <a:rPr lang="de-DE" sz="1800" b="0" dirty="0">
                          <a:effectLst/>
                        </a:rPr>
                        <a:t> </a:t>
                      </a:r>
                      <a:r>
                        <a:rPr lang="de-DE" sz="1800" b="1" dirty="0">
                          <a:effectLst/>
                        </a:rPr>
                        <a:t>M4</a:t>
                      </a:r>
                      <a:r>
                        <a:rPr lang="de-DE" sz="1800" b="0" dirty="0">
                          <a:effectLst/>
                        </a:rPr>
                        <a:t>: Stirnbalken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1100153789"/>
                  </a:ext>
                </a:extLst>
              </a:tr>
              <a:tr h="241590">
                <a:tc>
                  <a:txBody>
                    <a:bodyPr/>
                    <a:lstStyle/>
                    <a:p>
                      <a:pPr>
                        <a:spcBef>
                          <a:spcPts val="360"/>
                        </a:spcBef>
                        <a:spcAft>
                          <a:spcPts val="360"/>
                        </a:spcAft>
                      </a:pPr>
                      <a:r>
                        <a:rPr lang="de-DE" sz="1800" b="0" dirty="0">
                          <a:effectLst/>
                        </a:rPr>
                        <a:t> </a:t>
                      </a:r>
                      <a:r>
                        <a:rPr lang="de-DE" sz="1800" b="1" dirty="0">
                          <a:effectLst/>
                        </a:rPr>
                        <a:t>M5</a:t>
                      </a:r>
                      <a:r>
                        <a:rPr lang="de-DE" sz="1800" b="0" dirty="0">
                          <a:effectLst/>
                        </a:rPr>
                        <a:t>: Afterflosse 0= grau; 1= gelb</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2898343592"/>
                  </a:ext>
                </a:extLst>
              </a:tr>
              <a:tr h="241590">
                <a:tc>
                  <a:txBody>
                    <a:bodyPr/>
                    <a:lstStyle/>
                    <a:p>
                      <a:pPr>
                        <a:spcBef>
                          <a:spcPts val="360"/>
                        </a:spcBef>
                        <a:spcAft>
                          <a:spcPts val="360"/>
                        </a:spcAft>
                      </a:pPr>
                      <a:r>
                        <a:rPr lang="de-DE" sz="1800" b="0" dirty="0">
                          <a:effectLst/>
                        </a:rPr>
                        <a:t> </a:t>
                      </a:r>
                      <a:r>
                        <a:rPr lang="de-DE" sz="1800" b="1" dirty="0">
                          <a:effectLst/>
                        </a:rPr>
                        <a:t>M6</a:t>
                      </a:r>
                      <a:r>
                        <a:rPr lang="de-DE" sz="1800" b="0" dirty="0">
                          <a:effectLst/>
                        </a:rPr>
                        <a:t>: Wangenstreifen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826382299"/>
                  </a:ext>
                </a:extLst>
              </a:tr>
              <a:tr h="241590">
                <a:tc>
                  <a:txBody>
                    <a:bodyPr/>
                    <a:lstStyle/>
                    <a:p>
                      <a:pPr>
                        <a:spcBef>
                          <a:spcPts val="360"/>
                        </a:spcBef>
                        <a:spcAft>
                          <a:spcPts val="360"/>
                        </a:spcAft>
                      </a:pPr>
                      <a:r>
                        <a:rPr lang="de-DE" sz="1800" b="0" dirty="0">
                          <a:effectLst/>
                        </a:rPr>
                        <a:t> </a:t>
                      </a:r>
                      <a:r>
                        <a:rPr lang="de-DE" sz="1800" b="1" dirty="0">
                          <a:effectLst/>
                        </a:rPr>
                        <a:t>M7</a:t>
                      </a:r>
                      <a:r>
                        <a:rPr lang="de-DE" sz="1800" b="0" dirty="0">
                          <a:effectLst/>
                        </a:rPr>
                        <a:t>: Brustflosse 0= grau; 1= lila</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39981"/>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extLst>
                  <a:ext uri="{0D108BD9-81ED-4DB2-BD59-A6C34878D82A}">
                    <a16:rowId xmlns:a16="http://schemas.microsoft.com/office/drawing/2014/main" val="3820307205"/>
                  </a:ext>
                </a:extLst>
              </a:tr>
              <a:tr h="241590">
                <a:tc>
                  <a:txBody>
                    <a:bodyPr/>
                    <a:lstStyle/>
                    <a:p>
                      <a:pPr>
                        <a:spcBef>
                          <a:spcPts val="360"/>
                        </a:spcBef>
                        <a:spcAft>
                          <a:spcPts val="360"/>
                        </a:spcAft>
                      </a:pPr>
                      <a:r>
                        <a:rPr lang="de-DE" sz="1800" b="0" dirty="0">
                          <a:effectLst/>
                        </a:rPr>
                        <a:t> </a:t>
                      </a:r>
                      <a:r>
                        <a:rPr lang="de-DE" sz="1800" b="1" dirty="0">
                          <a:effectLst/>
                        </a:rPr>
                        <a:t>M8</a:t>
                      </a:r>
                      <a:r>
                        <a:rPr lang="de-DE" sz="1800" b="0" dirty="0">
                          <a:effectLst/>
                        </a:rPr>
                        <a:t>: </a:t>
                      </a:r>
                      <a:r>
                        <a:rPr lang="de-DE" sz="1800" b="0" dirty="0" err="1">
                          <a:effectLst/>
                        </a:rPr>
                        <a:t>Seitenstreifung</a:t>
                      </a:r>
                      <a:r>
                        <a:rPr lang="de-DE" sz="1800" b="0" dirty="0">
                          <a:effectLst/>
                        </a:rPr>
                        <a:t>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857729180"/>
                  </a:ext>
                </a:extLst>
              </a:tr>
            </a:tbl>
          </a:graphicData>
        </a:graphic>
      </p:graphicFrame>
      <p:sp>
        <p:nvSpPr>
          <p:cNvPr id="5" name="Textfeld 4">
            <a:extLst>
              <a:ext uri="{FF2B5EF4-FFF2-40B4-BE49-F238E27FC236}">
                <a16:creationId xmlns:a16="http://schemas.microsoft.com/office/drawing/2014/main" id="{4B4FAD13-6377-4902-7CA4-BF867D9E3641}"/>
              </a:ext>
            </a:extLst>
          </p:cNvPr>
          <p:cNvSpPr txBox="1"/>
          <p:nvPr/>
        </p:nvSpPr>
        <p:spPr>
          <a:xfrm>
            <a:off x="2268638" y="6550223"/>
            <a:ext cx="6789077" cy="307777"/>
          </a:xfrm>
          <a:prstGeom prst="rect">
            <a:avLst/>
          </a:prstGeom>
          <a:noFill/>
        </p:spPr>
        <p:txBody>
          <a:bodyPr wrap="square" rtlCol="0">
            <a:spAutoFit/>
          </a:bodyPr>
          <a:lstStyle/>
          <a:p>
            <a:pPr algn="r"/>
            <a:r>
              <a:rPr lang="de-DE" sz="1400" i="1" dirty="0"/>
              <a:t>Markl Biologie Oberstufe; Arbeitsheft Evolution; Klett Verlag 2019; leicht verändert</a:t>
            </a:r>
          </a:p>
        </p:txBody>
      </p:sp>
      <p:pic>
        <p:nvPicPr>
          <p:cNvPr id="7" name="Grafik 6" descr="Ein Bild, das Diagramm enthält.&#10;&#10;Automatisch generierte Beschreibung">
            <a:extLst>
              <a:ext uri="{FF2B5EF4-FFF2-40B4-BE49-F238E27FC236}">
                <a16:creationId xmlns:a16="http://schemas.microsoft.com/office/drawing/2014/main" id="{72D4BDE2-B467-3162-F5E5-C5BC119CC9AF}"/>
              </a:ext>
            </a:extLst>
          </p:cNvPr>
          <p:cNvPicPr>
            <a:picLocks noChangeAspect="1"/>
          </p:cNvPicPr>
          <p:nvPr/>
        </p:nvPicPr>
        <p:blipFill>
          <a:blip r:embed="rId2"/>
          <a:stretch>
            <a:fillRect/>
          </a:stretch>
        </p:blipFill>
        <p:spPr>
          <a:xfrm>
            <a:off x="704550" y="769452"/>
            <a:ext cx="7644156" cy="2781138"/>
          </a:xfrm>
          <a:prstGeom prst="rect">
            <a:avLst/>
          </a:prstGeom>
        </p:spPr>
      </p:pic>
      <p:grpSp>
        <p:nvGrpSpPr>
          <p:cNvPr id="8" name="Gruppieren 7">
            <a:extLst>
              <a:ext uri="{FF2B5EF4-FFF2-40B4-BE49-F238E27FC236}">
                <a16:creationId xmlns:a16="http://schemas.microsoft.com/office/drawing/2014/main" id="{CA6D4EEC-5794-76BE-6F57-BD3992204E8D}"/>
              </a:ext>
            </a:extLst>
          </p:cNvPr>
          <p:cNvGrpSpPr/>
          <p:nvPr/>
        </p:nvGrpSpPr>
        <p:grpSpPr>
          <a:xfrm>
            <a:off x="1152133" y="2667650"/>
            <a:ext cx="188140" cy="257696"/>
            <a:chOff x="7460435" y="3798915"/>
            <a:chExt cx="188140" cy="257696"/>
          </a:xfrm>
        </p:grpSpPr>
        <p:sp>
          <p:nvSpPr>
            <p:cNvPr id="9" name="Rechteck 8">
              <a:extLst>
                <a:ext uri="{FF2B5EF4-FFF2-40B4-BE49-F238E27FC236}">
                  <a16:creationId xmlns:a16="http://schemas.microsoft.com/office/drawing/2014/main" id="{A1F324B8-1B65-2DBF-CF8A-C1E15A03429C}"/>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10" name="Oval 9">
              <a:extLst>
                <a:ext uri="{FF2B5EF4-FFF2-40B4-BE49-F238E27FC236}">
                  <a16:creationId xmlns:a16="http://schemas.microsoft.com/office/drawing/2014/main" id="{771724BB-0C4C-57CE-2DE4-2DE69A3BDBDF}"/>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 name="Gruppieren 10">
            <a:extLst>
              <a:ext uri="{FF2B5EF4-FFF2-40B4-BE49-F238E27FC236}">
                <a16:creationId xmlns:a16="http://schemas.microsoft.com/office/drawing/2014/main" id="{E262B1CE-CCC2-B715-137A-11899B863E1B}"/>
              </a:ext>
            </a:extLst>
          </p:cNvPr>
          <p:cNvGrpSpPr/>
          <p:nvPr/>
        </p:nvGrpSpPr>
        <p:grpSpPr>
          <a:xfrm>
            <a:off x="3791255" y="2374000"/>
            <a:ext cx="188140" cy="257696"/>
            <a:chOff x="7460435" y="3798915"/>
            <a:chExt cx="188140" cy="257696"/>
          </a:xfrm>
        </p:grpSpPr>
        <p:sp>
          <p:nvSpPr>
            <p:cNvPr id="12" name="Rechteck 11">
              <a:extLst>
                <a:ext uri="{FF2B5EF4-FFF2-40B4-BE49-F238E27FC236}">
                  <a16:creationId xmlns:a16="http://schemas.microsoft.com/office/drawing/2014/main" id="{02513B91-385C-EBA3-1C61-95506CDB70B9}"/>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13" name="Oval 12">
              <a:extLst>
                <a:ext uri="{FF2B5EF4-FFF2-40B4-BE49-F238E27FC236}">
                  <a16:creationId xmlns:a16="http://schemas.microsoft.com/office/drawing/2014/main" id="{4E0D5063-BD51-8241-4322-5FA5F8A67E3F}"/>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4" name="Gruppieren 13">
            <a:extLst>
              <a:ext uri="{FF2B5EF4-FFF2-40B4-BE49-F238E27FC236}">
                <a16:creationId xmlns:a16="http://schemas.microsoft.com/office/drawing/2014/main" id="{1BA66656-6FB2-1BCE-677B-FDBB73A37FE3}"/>
              </a:ext>
            </a:extLst>
          </p:cNvPr>
          <p:cNvGrpSpPr/>
          <p:nvPr/>
        </p:nvGrpSpPr>
        <p:grpSpPr>
          <a:xfrm>
            <a:off x="6396924" y="2372614"/>
            <a:ext cx="188140" cy="257696"/>
            <a:chOff x="7460435" y="3798915"/>
            <a:chExt cx="188140" cy="257696"/>
          </a:xfrm>
        </p:grpSpPr>
        <p:sp>
          <p:nvSpPr>
            <p:cNvPr id="15" name="Rechteck 14">
              <a:extLst>
                <a:ext uri="{FF2B5EF4-FFF2-40B4-BE49-F238E27FC236}">
                  <a16:creationId xmlns:a16="http://schemas.microsoft.com/office/drawing/2014/main" id="{FE665192-6EDF-0C2F-CCC0-5D0FCB5A537D}"/>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16" name="Oval 15">
              <a:extLst>
                <a:ext uri="{FF2B5EF4-FFF2-40B4-BE49-F238E27FC236}">
                  <a16:creationId xmlns:a16="http://schemas.microsoft.com/office/drawing/2014/main" id="{4E070EB1-3502-D594-7211-27382B05E023}"/>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303F9114-4599-029A-3920-BEEF784FF191}"/>
              </a:ext>
            </a:extLst>
          </p:cNvPr>
          <p:cNvGrpSpPr/>
          <p:nvPr/>
        </p:nvGrpSpPr>
        <p:grpSpPr>
          <a:xfrm>
            <a:off x="1743641" y="2555428"/>
            <a:ext cx="188140" cy="257696"/>
            <a:chOff x="7460435" y="3798915"/>
            <a:chExt cx="188140" cy="257696"/>
          </a:xfrm>
        </p:grpSpPr>
        <p:sp>
          <p:nvSpPr>
            <p:cNvPr id="18" name="Rechteck 17">
              <a:extLst>
                <a:ext uri="{FF2B5EF4-FFF2-40B4-BE49-F238E27FC236}">
                  <a16:creationId xmlns:a16="http://schemas.microsoft.com/office/drawing/2014/main" id="{0844C35B-E8BB-CCD2-D300-A68199DA4089}"/>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19" name="Oval 18">
              <a:extLst>
                <a:ext uri="{FF2B5EF4-FFF2-40B4-BE49-F238E27FC236}">
                  <a16:creationId xmlns:a16="http://schemas.microsoft.com/office/drawing/2014/main" id="{A59E1439-FC73-0250-867A-9588C430319F}"/>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a:extLst>
              <a:ext uri="{FF2B5EF4-FFF2-40B4-BE49-F238E27FC236}">
                <a16:creationId xmlns:a16="http://schemas.microsoft.com/office/drawing/2014/main" id="{86F17020-3396-BAA5-FD5E-BACECE67332D}"/>
              </a:ext>
            </a:extLst>
          </p:cNvPr>
          <p:cNvGrpSpPr/>
          <p:nvPr/>
        </p:nvGrpSpPr>
        <p:grpSpPr>
          <a:xfrm>
            <a:off x="1466293" y="3034699"/>
            <a:ext cx="188140" cy="257696"/>
            <a:chOff x="7460435" y="3798915"/>
            <a:chExt cx="188140" cy="257696"/>
          </a:xfrm>
        </p:grpSpPr>
        <p:sp>
          <p:nvSpPr>
            <p:cNvPr id="21" name="Rechteck 20">
              <a:extLst>
                <a:ext uri="{FF2B5EF4-FFF2-40B4-BE49-F238E27FC236}">
                  <a16:creationId xmlns:a16="http://schemas.microsoft.com/office/drawing/2014/main" id="{7BE11E7B-A20B-A8B0-57E9-CB6936319B75}"/>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2" name="Oval 21">
              <a:extLst>
                <a:ext uri="{FF2B5EF4-FFF2-40B4-BE49-F238E27FC236}">
                  <a16:creationId xmlns:a16="http://schemas.microsoft.com/office/drawing/2014/main" id="{F99DC743-2CA2-22F7-7F26-869BDCD99583}"/>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3" name="Gruppieren 22">
            <a:extLst>
              <a:ext uri="{FF2B5EF4-FFF2-40B4-BE49-F238E27FC236}">
                <a16:creationId xmlns:a16="http://schemas.microsoft.com/office/drawing/2014/main" id="{4DA93944-0AEE-DCF5-D484-36C37FB27513}"/>
              </a:ext>
            </a:extLst>
          </p:cNvPr>
          <p:cNvGrpSpPr/>
          <p:nvPr/>
        </p:nvGrpSpPr>
        <p:grpSpPr>
          <a:xfrm>
            <a:off x="4082761" y="2646286"/>
            <a:ext cx="188140" cy="257696"/>
            <a:chOff x="7460435" y="3798915"/>
            <a:chExt cx="188140" cy="257696"/>
          </a:xfrm>
        </p:grpSpPr>
        <p:sp>
          <p:nvSpPr>
            <p:cNvPr id="24" name="Rechteck 23">
              <a:extLst>
                <a:ext uri="{FF2B5EF4-FFF2-40B4-BE49-F238E27FC236}">
                  <a16:creationId xmlns:a16="http://schemas.microsoft.com/office/drawing/2014/main" id="{0DB16DE1-F965-C853-CD39-B5EADE051C64}"/>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5" name="Oval 24">
              <a:extLst>
                <a:ext uri="{FF2B5EF4-FFF2-40B4-BE49-F238E27FC236}">
                  <a16:creationId xmlns:a16="http://schemas.microsoft.com/office/drawing/2014/main" id="{7D356317-274F-6271-B334-29D7F5530944}"/>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6" name="Gruppieren 25">
            <a:extLst>
              <a:ext uri="{FF2B5EF4-FFF2-40B4-BE49-F238E27FC236}">
                <a16:creationId xmlns:a16="http://schemas.microsoft.com/office/drawing/2014/main" id="{148E06A0-9FDC-2A74-14D4-974924DCF299}"/>
              </a:ext>
            </a:extLst>
          </p:cNvPr>
          <p:cNvGrpSpPr/>
          <p:nvPr/>
        </p:nvGrpSpPr>
        <p:grpSpPr>
          <a:xfrm>
            <a:off x="6699580" y="2809814"/>
            <a:ext cx="188140" cy="257696"/>
            <a:chOff x="7460435" y="3798915"/>
            <a:chExt cx="188140" cy="257696"/>
          </a:xfrm>
        </p:grpSpPr>
        <p:sp>
          <p:nvSpPr>
            <p:cNvPr id="27" name="Rechteck 26">
              <a:extLst>
                <a:ext uri="{FF2B5EF4-FFF2-40B4-BE49-F238E27FC236}">
                  <a16:creationId xmlns:a16="http://schemas.microsoft.com/office/drawing/2014/main" id="{3037D318-E302-ABAF-AB5C-59673F7B5205}"/>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8" name="Oval 27">
              <a:extLst>
                <a:ext uri="{FF2B5EF4-FFF2-40B4-BE49-F238E27FC236}">
                  <a16:creationId xmlns:a16="http://schemas.microsoft.com/office/drawing/2014/main" id="{0E6404CA-82E1-F345-D176-4CB1FB31211D}"/>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 name="Gruppieren 32">
            <a:extLst>
              <a:ext uri="{FF2B5EF4-FFF2-40B4-BE49-F238E27FC236}">
                <a16:creationId xmlns:a16="http://schemas.microsoft.com/office/drawing/2014/main" id="{EABF3D4D-E196-CBE9-2E63-26B5D8198803}"/>
              </a:ext>
            </a:extLst>
          </p:cNvPr>
          <p:cNvGrpSpPr/>
          <p:nvPr/>
        </p:nvGrpSpPr>
        <p:grpSpPr>
          <a:xfrm>
            <a:off x="1152134" y="2326663"/>
            <a:ext cx="7795095" cy="2123417"/>
            <a:chOff x="1152134" y="2326663"/>
            <a:chExt cx="7795095" cy="2123417"/>
          </a:xfrm>
        </p:grpSpPr>
        <p:sp>
          <p:nvSpPr>
            <p:cNvPr id="29" name="Rechteck 28">
              <a:extLst>
                <a:ext uri="{FF2B5EF4-FFF2-40B4-BE49-F238E27FC236}">
                  <a16:creationId xmlns:a16="http://schemas.microsoft.com/office/drawing/2014/main" id="{777FD94B-DDBD-9C6A-1E71-7CE01BCAC12E}"/>
                </a:ext>
              </a:extLst>
            </p:cNvPr>
            <p:cNvSpPr/>
            <p:nvPr/>
          </p:nvSpPr>
          <p:spPr>
            <a:xfrm>
              <a:off x="5496560" y="4206240"/>
              <a:ext cx="3450669" cy="243840"/>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32C38CD0-63D2-8415-4311-59FDD39E18A6}"/>
                </a:ext>
              </a:extLst>
            </p:cNvPr>
            <p:cNvSpPr/>
            <p:nvPr/>
          </p:nvSpPr>
          <p:spPr>
            <a:xfrm>
              <a:off x="1152134" y="2651345"/>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0DB6E47-C661-F90E-8170-2A4DF09E117F}"/>
                </a:ext>
              </a:extLst>
            </p:cNvPr>
            <p:cNvSpPr/>
            <p:nvPr/>
          </p:nvSpPr>
          <p:spPr>
            <a:xfrm>
              <a:off x="3782760" y="2346727"/>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55BFBD84-0ABD-B4FE-E039-DC5C3B991C49}"/>
                </a:ext>
              </a:extLst>
            </p:cNvPr>
            <p:cNvSpPr/>
            <p:nvPr/>
          </p:nvSpPr>
          <p:spPr>
            <a:xfrm>
              <a:off x="6393563" y="2326663"/>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9" name="Gruppieren 38">
            <a:extLst>
              <a:ext uri="{FF2B5EF4-FFF2-40B4-BE49-F238E27FC236}">
                <a16:creationId xmlns:a16="http://schemas.microsoft.com/office/drawing/2014/main" id="{04040CAC-B912-90BB-AEEF-61E1CAD7C411}"/>
              </a:ext>
            </a:extLst>
          </p:cNvPr>
          <p:cNvGrpSpPr/>
          <p:nvPr/>
        </p:nvGrpSpPr>
        <p:grpSpPr>
          <a:xfrm>
            <a:off x="1460912" y="2500076"/>
            <a:ext cx="7476156" cy="2230377"/>
            <a:chOff x="1460912" y="2500076"/>
            <a:chExt cx="7476156" cy="2230377"/>
          </a:xfrm>
        </p:grpSpPr>
        <p:sp>
          <p:nvSpPr>
            <p:cNvPr id="34" name="Rechteck 33">
              <a:extLst>
                <a:ext uri="{FF2B5EF4-FFF2-40B4-BE49-F238E27FC236}">
                  <a16:creationId xmlns:a16="http://schemas.microsoft.com/office/drawing/2014/main" id="{0166C32C-9C0B-1115-7C73-E6934752ED6D}"/>
                </a:ext>
              </a:extLst>
            </p:cNvPr>
            <p:cNvSpPr/>
            <p:nvPr/>
          </p:nvSpPr>
          <p:spPr>
            <a:xfrm>
              <a:off x="5486400" y="4492819"/>
              <a:ext cx="3450668" cy="23763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823C3000-6511-0427-2214-EF3440107B5F}"/>
                </a:ext>
              </a:extLst>
            </p:cNvPr>
            <p:cNvSpPr/>
            <p:nvPr/>
          </p:nvSpPr>
          <p:spPr>
            <a:xfrm>
              <a:off x="4082761" y="2632657"/>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FB3D5F9B-EE40-0316-9635-2AD04D22C496}"/>
                </a:ext>
              </a:extLst>
            </p:cNvPr>
            <p:cNvSpPr/>
            <p:nvPr/>
          </p:nvSpPr>
          <p:spPr>
            <a:xfrm>
              <a:off x="6699580" y="2779188"/>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FE9BAD49-E0A3-C240-CE32-ED4A7778CAFC}"/>
                </a:ext>
              </a:extLst>
            </p:cNvPr>
            <p:cNvSpPr/>
            <p:nvPr/>
          </p:nvSpPr>
          <p:spPr>
            <a:xfrm>
              <a:off x="1745322" y="2500076"/>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4EBA122-C8DF-E93E-7E94-6942CDD665F6}"/>
                </a:ext>
              </a:extLst>
            </p:cNvPr>
            <p:cNvSpPr/>
            <p:nvPr/>
          </p:nvSpPr>
          <p:spPr>
            <a:xfrm>
              <a:off x="1460912" y="2970865"/>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4444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pieren 35">
            <a:extLst>
              <a:ext uri="{FF2B5EF4-FFF2-40B4-BE49-F238E27FC236}">
                <a16:creationId xmlns:a16="http://schemas.microsoft.com/office/drawing/2014/main" id="{CAC78C22-DDB7-3B42-84B7-82FC2ACFBAB7}"/>
              </a:ext>
            </a:extLst>
          </p:cNvPr>
          <p:cNvGrpSpPr/>
          <p:nvPr/>
        </p:nvGrpSpPr>
        <p:grpSpPr>
          <a:xfrm>
            <a:off x="3756722" y="2491132"/>
            <a:ext cx="5401140" cy="1490931"/>
            <a:chOff x="3756722" y="2182522"/>
            <a:chExt cx="5401140" cy="1490931"/>
          </a:xfrm>
        </p:grpSpPr>
        <p:grpSp>
          <p:nvGrpSpPr>
            <p:cNvPr id="32" name="Gruppieren 31">
              <a:extLst>
                <a:ext uri="{FF2B5EF4-FFF2-40B4-BE49-F238E27FC236}">
                  <a16:creationId xmlns:a16="http://schemas.microsoft.com/office/drawing/2014/main" id="{145EBBE3-9508-9F4A-BBEE-4A1AB210458B}"/>
                </a:ext>
              </a:extLst>
            </p:cNvPr>
            <p:cNvGrpSpPr/>
            <p:nvPr/>
          </p:nvGrpSpPr>
          <p:grpSpPr>
            <a:xfrm>
              <a:off x="3756722" y="2182522"/>
              <a:ext cx="1153724" cy="1096356"/>
              <a:chOff x="3756722" y="2182522"/>
              <a:chExt cx="1153724" cy="1096356"/>
            </a:xfrm>
          </p:grpSpPr>
          <p:cxnSp>
            <p:nvCxnSpPr>
              <p:cNvPr id="28" name="Gerade Verbindung 27">
                <a:extLst>
                  <a:ext uri="{FF2B5EF4-FFF2-40B4-BE49-F238E27FC236}">
                    <a16:creationId xmlns:a16="http://schemas.microsoft.com/office/drawing/2014/main" id="{C503E259-FF5E-5E45-8C28-FBA600933BD2}"/>
                  </a:ext>
                </a:extLst>
              </p:cNvPr>
              <p:cNvCxnSpPr>
                <a:cxnSpLocks/>
              </p:cNvCxnSpPr>
              <p:nvPr/>
            </p:nvCxnSpPr>
            <p:spPr>
              <a:xfrm flipH="1">
                <a:off x="3756722" y="2182522"/>
                <a:ext cx="115372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hteckiger Pfeil 30">
                <a:extLst>
                  <a:ext uri="{FF2B5EF4-FFF2-40B4-BE49-F238E27FC236}">
                    <a16:creationId xmlns:a16="http://schemas.microsoft.com/office/drawing/2014/main" id="{AAA63633-7DBE-7E46-AB6D-2DBD61B4329F}"/>
                  </a:ext>
                </a:extLst>
              </p:cNvPr>
              <p:cNvSpPr/>
              <p:nvPr/>
            </p:nvSpPr>
            <p:spPr>
              <a:xfrm flipV="1">
                <a:off x="3756722" y="2201660"/>
                <a:ext cx="962216" cy="1077218"/>
              </a:xfrm>
              <a:prstGeom prst="bentArrow">
                <a:avLst>
                  <a:gd name="adj1" fmla="val 25000"/>
                  <a:gd name="adj2" fmla="val 12325"/>
                  <a:gd name="adj3" fmla="val 25000"/>
                  <a:gd name="adj4" fmla="val 5177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33" name="Textfeld 32">
              <a:extLst>
                <a:ext uri="{FF2B5EF4-FFF2-40B4-BE49-F238E27FC236}">
                  <a16:creationId xmlns:a16="http://schemas.microsoft.com/office/drawing/2014/main" id="{60564DB3-C7F5-E347-A3A6-7CA92F199208}"/>
                </a:ext>
              </a:extLst>
            </p:cNvPr>
            <p:cNvSpPr txBox="1"/>
            <p:nvPr/>
          </p:nvSpPr>
          <p:spPr>
            <a:xfrm>
              <a:off x="5457269" y="2750123"/>
              <a:ext cx="3700593" cy="923330"/>
            </a:xfrm>
            <a:prstGeom prst="rect">
              <a:avLst/>
            </a:prstGeom>
            <a:noFill/>
          </p:spPr>
          <p:txBody>
            <a:bodyPr wrap="square" rtlCol="0">
              <a:spAutoFit/>
            </a:bodyPr>
            <a:lstStyle/>
            <a:p>
              <a:r>
                <a:rPr lang="de-DE" b="1" dirty="0"/>
                <a:t>Hypothetisch-deduktiven Weg durchhalten: Frage-Hypothese-Datenerhebung-</a:t>
              </a:r>
              <a:r>
                <a:rPr lang="de-DE" b="1" dirty="0" err="1"/>
                <a:t>Rekonstrukt</a:t>
              </a:r>
              <a:endParaRPr lang="de-DE" sz="1600" dirty="0"/>
            </a:p>
          </p:txBody>
        </p:sp>
      </p:grpSp>
      <p:grpSp>
        <p:nvGrpSpPr>
          <p:cNvPr id="38" name="Gruppieren 37">
            <a:extLst>
              <a:ext uri="{FF2B5EF4-FFF2-40B4-BE49-F238E27FC236}">
                <a16:creationId xmlns:a16="http://schemas.microsoft.com/office/drawing/2014/main" id="{B2764085-0613-EF4F-BA62-475E1B168B1B}"/>
              </a:ext>
            </a:extLst>
          </p:cNvPr>
          <p:cNvGrpSpPr/>
          <p:nvPr/>
        </p:nvGrpSpPr>
        <p:grpSpPr>
          <a:xfrm>
            <a:off x="1947707" y="2493113"/>
            <a:ext cx="7071606" cy="2830564"/>
            <a:chOff x="1947707" y="2184503"/>
            <a:chExt cx="7071606" cy="2830564"/>
          </a:xfrm>
        </p:grpSpPr>
        <p:grpSp>
          <p:nvGrpSpPr>
            <p:cNvPr id="37" name="Gruppieren 36">
              <a:extLst>
                <a:ext uri="{FF2B5EF4-FFF2-40B4-BE49-F238E27FC236}">
                  <a16:creationId xmlns:a16="http://schemas.microsoft.com/office/drawing/2014/main" id="{E66C94D0-C347-B445-AD21-1F0D5F224470}"/>
                </a:ext>
              </a:extLst>
            </p:cNvPr>
            <p:cNvGrpSpPr/>
            <p:nvPr/>
          </p:nvGrpSpPr>
          <p:grpSpPr>
            <a:xfrm>
              <a:off x="1947707" y="2184503"/>
              <a:ext cx="2810235" cy="2533448"/>
              <a:chOff x="1947707" y="2184503"/>
              <a:chExt cx="2810235" cy="2533448"/>
            </a:xfrm>
          </p:grpSpPr>
          <p:sp>
            <p:nvSpPr>
              <p:cNvPr id="19" name="Richtungspfeil 18">
                <a:extLst>
                  <a:ext uri="{FF2B5EF4-FFF2-40B4-BE49-F238E27FC236}">
                    <a16:creationId xmlns:a16="http://schemas.microsoft.com/office/drawing/2014/main" id="{621CEE29-F953-6742-A420-7C35DEFF8049}"/>
                  </a:ext>
                </a:extLst>
              </p:cNvPr>
              <p:cNvSpPr/>
              <p:nvPr/>
            </p:nvSpPr>
            <p:spPr>
              <a:xfrm rot="5400000">
                <a:off x="1053005" y="3085142"/>
                <a:ext cx="2027226" cy="237822"/>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iger Pfeil 19">
                <a:extLst>
                  <a:ext uri="{FF2B5EF4-FFF2-40B4-BE49-F238E27FC236}">
                    <a16:creationId xmlns:a16="http://schemas.microsoft.com/office/drawing/2014/main" id="{97C831D7-480E-C749-A51D-239E7BCECB35}"/>
                  </a:ext>
                </a:extLst>
              </p:cNvPr>
              <p:cNvSpPr/>
              <p:nvPr/>
            </p:nvSpPr>
            <p:spPr>
              <a:xfrm flipV="1">
                <a:off x="1947709" y="3639052"/>
                <a:ext cx="962216" cy="1077218"/>
              </a:xfrm>
              <a:prstGeom prst="bentArrow">
                <a:avLst>
                  <a:gd name="adj1" fmla="val 25000"/>
                  <a:gd name="adj2" fmla="val 12325"/>
                  <a:gd name="adj3" fmla="val 25000"/>
                  <a:gd name="adj4" fmla="val 5177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Richtungspfeil 20">
                <a:extLst>
                  <a:ext uri="{FF2B5EF4-FFF2-40B4-BE49-F238E27FC236}">
                    <a16:creationId xmlns:a16="http://schemas.microsoft.com/office/drawing/2014/main" id="{7F4A8CA5-564D-474A-9478-4E89D9126E72}"/>
                  </a:ext>
                </a:extLst>
              </p:cNvPr>
              <p:cNvSpPr/>
              <p:nvPr/>
            </p:nvSpPr>
            <p:spPr>
              <a:xfrm>
                <a:off x="2470067" y="4480130"/>
                <a:ext cx="2287875" cy="237821"/>
              </a:xfrm>
              <a:prstGeom prst="homePlate">
                <a:avLst>
                  <a:gd name="adj" fmla="val 1049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Gerade Verbindung 23">
                <a:extLst>
                  <a:ext uri="{FF2B5EF4-FFF2-40B4-BE49-F238E27FC236}">
                    <a16:creationId xmlns:a16="http://schemas.microsoft.com/office/drawing/2014/main" id="{FC2C6F05-FED7-1C40-8F80-6827BADA05A4}"/>
                  </a:ext>
                </a:extLst>
              </p:cNvPr>
              <p:cNvCxnSpPr>
                <a:cxnSpLocks/>
              </p:cNvCxnSpPr>
              <p:nvPr/>
            </p:nvCxnSpPr>
            <p:spPr>
              <a:xfrm flipH="1">
                <a:off x="1947709" y="2184503"/>
                <a:ext cx="159707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2330AA50-8856-084E-AD2D-6483155A7AB3}"/>
                </a:ext>
              </a:extLst>
            </p:cNvPr>
            <p:cNvSpPr txBox="1"/>
            <p:nvPr/>
          </p:nvSpPr>
          <p:spPr>
            <a:xfrm>
              <a:off x="5457269" y="4091737"/>
              <a:ext cx="3562044" cy="923330"/>
            </a:xfrm>
            <a:prstGeom prst="rect">
              <a:avLst/>
            </a:prstGeom>
            <a:noFill/>
          </p:spPr>
          <p:txBody>
            <a:bodyPr wrap="square" rtlCol="0">
              <a:spAutoFit/>
            </a:bodyPr>
            <a:lstStyle/>
            <a:p>
              <a:r>
                <a:rPr lang="de-DE" b="1" dirty="0" err="1"/>
                <a:t>ultimate</a:t>
              </a:r>
              <a:r>
                <a:rPr lang="de-DE" b="1" dirty="0"/>
                <a:t> (historisch-kausale) gegen </a:t>
              </a:r>
              <a:r>
                <a:rPr lang="de-DE" b="1" dirty="0" err="1"/>
                <a:t>proximate</a:t>
              </a:r>
              <a:r>
                <a:rPr lang="de-DE" b="1" dirty="0"/>
                <a:t> (aktual-kausale) Erklärungsformen abgrenzen </a:t>
              </a:r>
              <a:endParaRPr lang="de-DE" dirty="0"/>
            </a:p>
          </p:txBody>
        </p:sp>
      </p:grpSp>
      <p:grpSp>
        <p:nvGrpSpPr>
          <p:cNvPr id="39" name="Gruppieren 38">
            <a:extLst>
              <a:ext uri="{FF2B5EF4-FFF2-40B4-BE49-F238E27FC236}">
                <a16:creationId xmlns:a16="http://schemas.microsoft.com/office/drawing/2014/main" id="{FC0BAB33-7D75-354F-BCE9-2C44B7F174FD}"/>
              </a:ext>
            </a:extLst>
          </p:cNvPr>
          <p:cNvGrpSpPr/>
          <p:nvPr/>
        </p:nvGrpSpPr>
        <p:grpSpPr>
          <a:xfrm>
            <a:off x="468756" y="1994903"/>
            <a:ext cx="8675244" cy="4637190"/>
            <a:chOff x="468756" y="1686293"/>
            <a:chExt cx="8675244" cy="4637190"/>
          </a:xfrm>
        </p:grpSpPr>
        <p:grpSp>
          <p:nvGrpSpPr>
            <p:cNvPr id="27" name="Gruppieren 26">
              <a:extLst>
                <a:ext uri="{FF2B5EF4-FFF2-40B4-BE49-F238E27FC236}">
                  <a16:creationId xmlns:a16="http://schemas.microsoft.com/office/drawing/2014/main" id="{529DFE71-7025-0143-B027-F25A266BF0D1}"/>
                </a:ext>
              </a:extLst>
            </p:cNvPr>
            <p:cNvGrpSpPr/>
            <p:nvPr/>
          </p:nvGrpSpPr>
          <p:grpSpPr>
            <a:xfrm>
              <a:off x="468756" y="1686293"/>
              <a:ext cx="4253559" cy="4361472"/>
              <a:chOff x="510322" y="1763486"/>
              <a:chExt cx="4253559" cy="4361472"/>
            </a:xfrm>
          </p:grpSpPr>
          <p:grpSp>
            <p:nvGrpSpPr>
              <p:cNvPr id="14" name="Gruppieren 13">
                <a:extLst>
                  <a:ext uri="{FF2B5EF4-FFF2-40B4-BE49-F238E27FC236}">
                    <a16:creationId xmlns:a16="http://schemas.microsoft.com/office/drawing/2014/main" id="{EAD71B75-A726-0342-B1F3-533F55DD71EF}"/>
                  </a:ext>
                </a:extLst>
              </p:cNvPr>
              <p:cNvGrpSpPr/>
              <p:nvPr/>
            </p:nvGrpSpPr>
            <p:grpSpPr>
              <a:xfrm>
                <a:off x="510322" y="1763486"/>
                <a:ext cx="4253559" cy="4361472"/>
                <a:chOff x="510322" y="1763486"/>
                <a:chExt cx="4253559" cy="4361472"/>
              </a:xfrm>
            </p:grpSpPr>
            <p:sp>
              <p:nvSpPr>
                <p:cNvPr id="9" name="Rechteckiger Pfeil 8">
                  <a:extLst>
                    <a:ext uri="{FF2B5EF4-FFF2-40B4-BE49-F238E27FC236}">
                      <a16:creationId xmlns:a16="http://schemas.microsoft.com/office/drawing/2014/main" id="{2703B64E-8414-4B41-A68C-34EBDCDCBB08}"/>
                    </a:ext>
                  </a:extLst>
                </p:cNvPr>
                <p:cNvSpPr/>
                <p:nvPr/>
              </p:nvSpPr>
              <p:spPr>
                <a:xfrm flipV="1">
                  <a:off x="510324" y="5047740"/>
                  <a:ext cx="962216" cy="1077218"/>
                </a:xfrm>
                <a:prstGeom prst="bentArrow">
                  <a:avLst>
                    <a:gd name="adj1" fmla="val 25000"/>
                    <a:gd name="adj2" fmla="val 12325"/>
                    <a:gd name="adj3" fmla="val 2500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Richtungspfeil 11">
                  <a:extLst>
                    <a:ext uri="{FF2B5EF4-FFF2-40B4-BE49-F238E27FC236}">
                      <a16:creationId xmlns:a16="http://schemas.microsoft.com/office/drawing/2014/main" id="{CD895643-7E6D-AC45-8C00-6B0533601EF6}"/>
                    </a:ext>
                  </a:extLst>
                </p:cNvPr>
                <p:cNvSpPr/>
                <p:nvPr/>
              </p:nvSpPr>
              <p:spPr>
                <a:xfrm rot="5400000">
                  <a:off x="-1311888" y="3585696"/>
                  <a:ext cx="3882241" cy="23782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ichtungspfeil 12">
                  <a:extLst>
                    <a:ext uri="{FF2B5EF4-FFF2-40B4-BE49-F238E27FC236}">
                      <a16:creationId xmlns:a16="http://schemas.microsoft.com/office/drawing/2014/main" id="{4B734CAD-B3C8-344B-AD9C-F4D1DB111BF3}"/>
                    </a:ext>
                  </a:extLst>
                </p:cNvPr>
                <p:cNvSpPr/>
                <p:nvPr/>
              </p:nvSpPr>
              <p:spPr>
                <a:xfrm>
                  <a:off x="991432" y="5879186"/>
                  <a:ext cx="3772449" cy="237821"/>
                </a:xfrm>
                <a:prstGeom prst="homePlate">
                  <a:avLst>
                    <a:gd name="adj" fmla="val 1049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23" name="Gerade Verbindung 22">
                <a:extLst>
                  <a:ext uri="{FF2B5EF4-FFF2-40B4-BE49-F238E27FC236}">
                    <a16:creationId xmlns:a16="http://schemas.microsoft.com/office/drawing/2014/main" id="{1DED01E9-B1E5-6842-B5AD-79E3ED21782C}"/>
                  </a:ext>
                </a:extLst>
              </p:cNvPr>
              <p:cNvCxnSpPr>
                <a:cxnSpLocks/>
              </p:cNvCxnSpPr>
              <p:nvPr/>
            </p:nvCxnSpPr>
            <p:spPr>
              <a:xfrm flipH="1">
                <a:off x="510322" y="1775363"/>
                <a:ext cx="206662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AC4FEB2F-E78D-D34B-B4F8-8FF2B7342078}"/>
                </a:ext>
              </a:extLst>
            </p:cNvPr>
            <p:cNvSpPr txBox="1"/>
            <p:nvPr/>
          </p:nvSpPr>
          <p:spPr>
            <a:xfrm>
              <a:off x="5477239" y="5461709"/>
              <a:ext cx="3666761" cy="861774"/>
            </a:xfrm>
            <a:prstGeom prst="rect">
              <a:avLst/>
            </a:prstGeom>
            <a:noFill/>
          </p:spPr>
          <p:txBody>
            <a:bodyPr wrap="square" rtlCol="0">
              <a:spAutoFit/>
            </a:bodyPr>
            <a:lstStyle/>
            <a:p>
              <a:r>
                <a:rPr lang="de-DE" b="1" dirty="0"/>
                <a:t>Einlösen durch möglichst frühe</a:t>
              </a:r>
            </a:p>
            <a:p>
              <a:r>
                <a:rPr lang="de-DE" b="1" dirty="0"/>
                <a:t>Positionierung im Curriculum </a:t>
              </a:r>
              <a:r>
                <a:rPr lang="de-DE" sz="1300" dirty="0"/>
                <a:t>(Leopoldina 2017)</a:t>
              </a:r>
            </a:p>
          </p:txBody>
        </p:sp>
      </p:grpSp>
      <p:sp>
        <p:nvSpPr>
          <p:cNvPr id="3" name="Textfeld 2">
            <a:extLst>
              <a:ext uri="{FF2B5EF4-FFF2-40B4-BE49-F238E27FC236}">
                <a16:creationId xmlns:a16="http://schemas.microsoft.com/office/drawing/2014/main" id="{E3AF9228-7C43-4941-B8DA-475676E2F3C8}"/>
              </a:ext>
            </a:extLst>
          </p:cNvPr>
          <p:cNvSpPr txBox="1"/>
          <p:nvPr/>
        </p:nvSpPr>
        <p:spPr>
          <a:xfrm>
            <a:off x="0" y="1520883"/>
            <a:ext cx="9144000" cy="1077218"/>
          </a:xfrm>
          <a:prstGeom prst="rect">
            <a:avLst/>
          </a:prstGeom>
          <a:noFill/>
        </p:spPr>
        <p:txBody>
          <a:bodyPr wrap="square" rtlCol="0">
            <a:spAutoFit/>
          </a:bodyPr>
          <a:lstStyle/>
          <a:p>
            <a:r>
              <a:rPr lang="de-DE" sz="3200" dirty="0"/>
              <a:t>… </a:t>
            </a:r>
            <a:r>
              <a:rPr lang="de-DE" sz="3200" b="1" dirty="0"/>
              <a:t>grundlegende</a:t>
            </a:r>
          </a:p>
          <a:p>
            <a:r>
              <a:rPr lang="de-DE" sz="3200" b="1" dirty="0"/>
              <a:t>		Erklärungstheorie</a:t>
            </a:r>
            <a:r>
              <a:rPr lang="de-DE" sz="3200" dirty="0"/>
              <a:t>… </a:t>
            </a:r>
            <a:r>
              <a:rPr lang="de-DE" sz="2000" dirty="0"/>
              <a:t>(p.15)</a:t>
            </a:r>
          </a:p>
        </p:txBody>
      </p:sp>
      <p:pic>
        <p:nvPicPr>
          <p:cNvPr id="5" name="Grafik 4" descr="Gute Idee mit einfarbiger Füllung">
            <a:extLst>
              <a:ext uri="{FF2B5EF4-FFF2-40B4-BE49-F238E27FC236}">
                <a16:creationId xmlns:a16="http://schemas.microsoft.com/office/drawing/2014/main" id="{871DE3B1-CA90-AA49-90E4-9223A67AF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0552" y="3058600"/>
            <a:ext cx="914400" cy="914400"/>
          </a:xfrm>
          <a:prstGeom prst="rect">
            <a:avLst/>
          </a:prstGeom>
        </p:spPr>
      </p:pic>
      <p:pic>
        <p:nvPicPr>
          <p:cNvPr id="18" name="Grafik 17" descr="Freigeben mit einfarbiger Füllung">
            <a:extLst>
              <a:ext uri="{FF2B5EF4-FFF2-40B4-BE49-F238E27FC236}">
                <a16:creationId xmlns:a16="http://schemas.microsoft.com/office/drawing/2014/main" id="{62F7548F-1497-524C-848C-589E102BBF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3597" y="4445966"/>
            <a:ext cx="914400" cy="914400"/>
          </a:xfrm>
          <a:prstGeom prst="rect">
            <a:avLst/>
          </a:prstGeom>
        </p:spPr>
      </p:pic>
      <p:pic>
        <p:nvPicPr>
          <p:cNvPr id="2" name="Grafik 1">
            <a:extLst>
              <a:ext uri="{FF2B5EF4-FFF2-40B4-BE49-F238E27FC236}">
                <a16:creationId xmlns:a16="http://schemas.microsoft.com/office/drawing/2014/main" id="{356235BD-0F40-668F-DE39-97E5A9971437}"/>
              </a:ext>
            </a:extLst>
          </p:cNvPr>
          <p:cNvPicPr>
            <a:picLocks noChangeAspect="1"/>
          </p:cNvPicPr>
          <p:nvPr/>
        </p:nvPicPr>
        <p:blipFill>
          <a:blip r:embed="rId7"/>
          <a:stretch>
            <a:fillRect/>
          </a:stretch>
        </p:blipFill>
        <p:spPr>
          <a:xfrm rot="20261796">
            <a:off x="7026587" y="699670"/>
            <a:ext cx="1337299" cy="1904458"/>
          </a:xfrm>
          <a:prstGeom prst="rect">
            <a:avLst/>
          </a:prstGeom>
          <a:effectLst>
            <a:outerShdw blurRad="254000" dist="38100" dir="2700000" sx="104000" sy="104000" algn="tl" rotWithShape="0">
              <a:prstClr val="black">
                <a:alpha val="37000"/>
              </a:prstClr>
            </a:outerShdw>
          </a:effectLst>
        </p:spPr>
      </p:pic>
      <p:sp>
        <p:nvSpPr>
          <p:cNvPr id="6" name="Rechteck 5"/>
          <p:cNvSpPr/>
          <p:nvPr/>
        </p:nvSpPr>
        <p:spPr>
          <a:xfrm>
            <a:off x="0" y="235165"/>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Die KMK-Standards (Sek II) räumen der Evolutionstheorie eine zentrale Stellung ein</a:t>
            </a:r>
            <a:endParaRPr lang="de-DE" sz="2000" i="1" dirty="0">
              <a:solidFill>
                <a:schemeClr val="bg1"/>
              </a:solidFill>
            </a:endParaRPr>
          </a:p>
        </p:txBody>
      </p:sp>
      <p:pic>
        <p:nvPicPr>
          <p:cNvPr id="7" name="Grafik 6" descr="Baby krabbelnd mit einfarbiger Füllung">
            <a:extLst>
              <a:ext uri="{FF2B5EF4-FFF2-40B4-BE49-F238E27FC236}">
                <a16:creationId xmlns:a16="http://schemas.microsoft.com/office/drawing/2014/main" id="{D8D60983-5391-3F1C-F8F9-06F0503ECB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0552" y="5687140"/>
            <a:ext cx="914400" cy="914400"/>
          </a:xfrm>
          <a:prstGeom prst="rect">
            <a:avLst/>
          </a:prstGeom>
        </p:spPr>
      </p:pic>
    </p:spTree>
    <p:extLst>
      <p:ext uri="{BB962C8B-B14F-4D97-AF65-F5344CB8AC3E}">
        <p14:creationId xmlns:p14="http://schemas.microsoft.com/office/powerpoint/2010/main" val="2270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up)">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Grafik 101" descr="Ein Bild, das Diagramm enthält.&#10;&#10;Automatisch generierte Beschreibung">
            <a:extLst>
              <a:ext uri="{FF2B5EF4-FFF2-40B4-BE49-F238E27FC236}">
                <a16:creationId xmlns:a16="http://schemas.microsoft.com/office/drawing/2014/main" id="{E217F8C8-A834-6252-DD8F-F17773E86033}"/>
              </a:ext>
            </a:extLst>
          </p:cNvPr>
          <p:cNvPicPr>
            <a:picLocks noChangeAspect="1"/>
          </p:cNvPicPr>
          <p:nvPr/>
        </p:nvPicPr>
        <p:blipFill>
          <a:blip r:embed="rId2"/>
          <a:stretch>
            <a:fillRect/>
          </a:stretch>
        </p:blipFill>
        <p:spPr>
          <a:xfrm>
            <a:off x="19011" y="1091118"/>
            <a:ext cx="9144000" cy="3326819"/>
          </a:xfrm>
          <a:prstGeom prst="rect">
            <a:avLst/>
          </a:prstGeom>
        </p:spPr>
      </p:pic>
      <p:sp>
        <p:nvSpPr>
          <p:cNvPr id="2" name="Rechteck 1">
            <a:extLst>
              <a:ext uri="{FF2B5EF4-FFF2-40B4-BE49-F238E27FC236}">
                <a16:creationId xmlns:a16="http://schemas.microsoft.com/office/drawing/2014/main" id="{2082BC96-C992-34F4-C788-6A0EC9A20418}"/>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Übung: Stammbaumhypothesen am Beispiel von fiktiven Fischarten testen</a:t>
            </a:r>
            <a:endParaRPr lang="de-DE" sz="1300" i="1" dirty="0">
              <a:solidFill>
                <a:schemeClr val="bg1"/>
              </a:solidFill>
            </a:endParaRPr>
          </a:p>
        </p:txBody>
      </p:sp>
      <p:sp>
        <p:nvSpPr>
          <p:cNvPr id="5" name="Textfeld 4">
            <a:extLst>
              <a:ext uri="{FF2B5EF4-FFF2-40B4-BE49-F238E27FC236}">
                <a16:creationId xmlns:a16="http://schemas.microsoft.com/office/drawing/2014/main" id="{4B4FAD13-6377-4902-7CA4-BF867D9E3641}"/>
              </a:ext>
            </a:extLst>
          </p:cNvPr>
          <p:cNvSpPr txBox="1"/>
          <p:nvPr/>
        </p:nvSpPr>
        <p:spPr>
          <a:xfrm>
            <a:off x="2268638" y="6550223"/>
            <a:ext cx="6789077" cy="307777"/>
          </a:xfrm>
          <a:prstGeom prst="rect">
            <a:avLst/>
          </a:prstGeom>
          <a:noFill/>
        </p:spPr>
        <p:txBody>
          <a:bodyPr wrap="square" rtlCol="0">
            <a:spAutoFit/>
          </a:bodyPr>
          <a:lstStyle/>
          <a:p>
            <a:pPr algn="r"/>
            <a:r>
              <a:rPr lang="de-DE" sz="1400" i="1" dirty="0"/>
              <a:t>Markl Biologie Oberstufe; Arbeitsheft Evolution; Klett Verlag 2019; leicht verändert</a:t>
            </a:r>
          </a:p>
        </p:txBody>
      </p:sp>
      <p:grpSp>
        <p:nvGrpSpPr>
          <p:cNvPr id="34" name="Gruppieren 33">
            <a:extLst>
              <a:ext uri="{FF2B5EF4-FFF2-40B4-BE49-F238E27FC236}">
                <a16:creationId xmlns:a16="http://schemas.microsoft.com/office/drawing/2014/main" id="{D4B8A3A0-B66B-E72F-B06C-13DF92A2052E}"/>
              </a:ext>
            </a:extLst>
          </p:cNvPr>
          <p:cNvGrpSpPr/>
          <p:nvPr/>
        </p:nvGrpSpPr>
        <p:grpSpPr>
          <a:xfrm>
            <a:off x="7544926" y="3870351"/>
            <a:ext cx="760873" cy="257696"/>
            <a:chOff x="7544926" y="3870351"/>
            <a:chExt cx="760873" cy="257696"/>
          </a:xfrm>
        </p:grpSpPr>
        <p:grpSp>
          <p:nvGrpSpPr>
            <p:cNvPr id="3" name="Gruppieren 2">
              <a:extLst>
                <a:ext uri="{FF2B5EF4-FFF2-40B4-BE49-F238E27FC236}">
                  <a16:creationId xmlns:a16="http://schemas.microsoft.com/office/drawing/2014/main" id="{AC594348-03E2-73E1-8160-C57499423EF0}"/>
                </a:ext>
              </a:extLst>
            </p:cNvPr>
            <p:cNvGrpSpPr/>
            <p:nvPr/>
          </p:nvGrpSpPr>
          <p:grpSpPr>
            <a:xfrm>
              <a:off x="7544926" y="3870351"/>
              <a:ext cx="760873" cy="257696"/>
              <a:chOff x="7416338" y="3798915"/>
              <a:chExt cx="760873" cy="257696"/>
            </a:xfrm>
          </p:grpSpPr>
          <p:sp>
            <p:nvSpPr>
              <p:cNvPr id="4" name="Rechteck 3">
                <a:extLst>
                  <a:ext uri="{FF2B5EF4-FFF2-40B4-BE49-F238E27FC236}">
                    <a16:creationId xmlns:a16="http://schemas.microsoft.com/office/drawing/2014/main" id="{A7C4C74C-9EDB-1C9B-2F0E-05A57ED57FB4}"/>
                  </a:ext>
                </a:extLst>
              </p:cNvPr>
              <p:cNvSpPr/>
              <p:nvPr/>
            </p:nvSpPr>
            <p:spPr>
              <a:xfrm>
                <a:off x="7416338" y="3798915"/>
                <a:ext cx="760873" cy="127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000" dirty="0">
                    <a:solidFill>
                      <a:srgbClr val="C00000"/>
                    </a:solidFill>
                    <a:latin typeface="Arial Narrow" panose="020B0604020202020204" pitchFamily="34" charset="0"/>
                    <a:cs typeface="Arial Narrow" panose="020B0604020202020204" pitchFamily="34" charset="0"/>
                  </a:rPr>
                  <a:t>M4 M7 M8 M6</a:t>
                </a:r>
              </a:p>
            </p:txBody>
          </p:sp>
          <p:sp>
            <p:nvSpPr>
              <p:cNvPr id="23" name="Oval 22">
                <a:extLst>
                  <a:ext uri="{FF2B5EF4-FFF2-40B4-BE49-F238E27FC236}">
                    <a16:creationId xmlns:a16="http://schemas.microsoft.com/office/drawing/2014/main" id="{B7907C49-CFBD-B8D7-CCE9-2FFC0D36A0B5}"/>
                  </a:ext>
                </a:extLst>
              </p:cNvPr>
              <p:cNvSpPr/>
              <p:nvPr/>
            </p:nvSpPr>
            <p:spPr>
              <a:xfrm>
                <a:off x="7811193" y="3926377"/>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2DECC075-3F65-691D-CBB2-3BE3F6E53D59}"/>
                  </a:ext>
                </a:extLst>
              </p:cNvPr>
              <p:cNvSpPr/>
              <p:nvPr/>
            </p:nvSpPr>
            <p:spPr>
              <a:xfrm>
                <a:off x="7492537"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7C5A01A3-29BC-7AE3-7241-B3B9F129B398}"/>
                  </a:ext>
                </a:extLst>
              </p:cNvPr>
              <p:cNvSpPr/>
              <p:nvPr/>
            </p:nvSpPr>
            <p:spPr>
              <a:xfrm>
                <a:off x="7647709"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Oval 25">
              <a:extLst>
                <a:ext uri="{FF2B5EF4-FFF2-40B4-BE49-F238E27FC236}">
                  <a16:creationId xmlns:a16="http://schemas.microsoft.com/office/drawing/2014/main" id="{20ED310A-54C5-2209-1ED2-A0D0CEFB324D}"/>
                </a:ext>
              </a:extLst>
            </p:cNvPr>
            <p:cNvSpPr/>
            <p:nvPr/>
          </p:nvSpPr>
          <p:spPr>
            <a:xfrm>
              <a:off x="8115041" y="3997813"/>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57ED9342-67F0-EAD6-278B-042ED1FF464D}"/>
              </a:ext>
            </a:extLst>
          </p:cNvPr>
          <p:cNvGrpSpPr/>
          <p:nvPr/>
        </p:nvGrpSpPr>
        <p:grpSpPr>
          <a:xfrm>
            <a:off x="7820028" y="3496709"/>
            <a:ext cx="557212" cy="257696"/>
            <a:chOff x="7424715" y="3798915"/>
            <a:chExt cx="557212" cy="257696"/>
          </a:xfrm>
        </p:grpSpPr>
        <p:sp>
          <p:nvSpPr>
            <p:cNvPr id="28" name="Rechteck 27">
              <a:extLst>
                <a:ext uri="{FF2B5EF4-FFF2-40B4-BE49-F238E27FC236}">
                  <a16:creationId xmlns:a16="http://schemas.microsoft.com/office/drawing/2014/main" id="{7E836EB4-460D-45DF-EF4A-74AF606662C8}"/>
                </a:ext>
              </a:extLst>
            </p:cNvPr>
            <p:cNvSpPr/>
            <p:nvPr/>
          </p:nvSpPr>
          <p:spPr>
            <a:xfrm>
              <a:off x="7424715" y="3798915"/>
              <a:ext cx="557212"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M4 M7 M8</a:t>
              </a:r>
            </a:p>
          </p:txBody>
        </p:sp>
        <p:sp>
          <p:nvSpPr>
            <p:cNvPr id="29" name="Oval 28">
              <a:extLst>
                <a:ext uri="{FF2B5EF4-FFF2-40B4-BE49-F238E27FC236}">
                  <a16:creationId xmlns:a16="http://schemas.microsoft.com/office/drawing/2014/main" id="{D88539BB-A1DE-8BED-B0DD-CEF1066A5EBB}"/>
                </a:ext>
              </a:extLst>
            </p:cNvPr>
            <p:cNvSpPr/>
            <p:nvPr/>
          </p:nvSpPr>
          <p:spPr>
            <a:xfrm>
              <a:off x="7768329" y="3926377"/>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63AE0A0F-AEF0-C924-8BAC-FD101528C821}"/>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522FC787-B3B0-BD4E-6DFF-BAA3C16EDE3F}"/>
                </a:ext>
              </a:extLst>
            </p:cNvPr>
            <p:cNvSpPr/>
            <p:nvPr/>
          </p:nvSpPr>
          <p:spPr>
            <a:xfrm>
              <a:off x="7626277"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5" name="Gruppieren 34">
            <a:extLst>
              <a:ext uri="{FF2B5EF4-FFF2-40B4-BE49-F238E27FC236}">
                <a16:creationId xmlns:a16="http://schemas.microsoft.com/office/drawing/2014/main" id="{A5B3B8B3-15DB-90C3-3C8D-08B3E7B5A9B0}"/>
              </a:ext>
            </a:extLst>
          </p:cNvPr>
          <p:cNvGrpSpPr/>
          <p:nvPr/>
        </p:nvGrpSpPr>
        <p:grpSpPr>
          <a:xfrm>
            <a:off x="7590786" y="3300152"/>
            <a:ext cx="188140" cy="257696"/>
            <a:chOff x="7460435" y="3798915"/>
            <a:chExt cx="188140" cy="257696"/>
          </a:xfrm>
        </p:grpSpPr>
        <p:sp>
          <p:nvSpPr>
            <p:cNvPr id="36" name="Rechteck 35">
              <a:extLst>
                <a:ext uri="{FF2B5EF4-FFF2-40B4-BE49-F238E27FC236}">
                  <a16:creationId xmlns:a16="http://schemas.microsoft.com/office/drawing/2014/main" id="{4740EE78-9E22-9BD8-5228-1DEE12954EF4}"/>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M5</a:t>
              </a:r>
            </a:p>
          </p:txBody>
        </p:sp>
        <p:sp>
          <p:nvSpPr>
            <p:cNvPr id="38" name="Oval 37">
              <a:extLst>
                <a:ext uri="{FF2B5EF4-FFF2-40B4-BE49-F238E27FC236}">
                  <a16:creationId xmlns:a16="http://schemas.microsoft.com/office/drawing/2014/main" id="{093DFA1F-F466-D5E6-4229-D91204B3AECD}"/>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0" name="Gruppieren 39">
            <a:extLst>
              <a:ext uri="{FF2B5EF4-FFF2-40B4-BE49-F238E27FC236}">
                <a16:creationId xmlns:a16="http://schemas.microsoft.com/office/drawing/2014/main" id="{3E7091F6-7740-24EE-8D82-B83A440A3988}"/>
              </a:ext>
            </a:extLst>
          </p:cNvPr>
          <p:cNvGrpSpPr/>
          <p:nvPr/>
        </p:nvGrpSpPr>
        <p:grpSpPr>
          <a:xfrm>
            <a:off x="7192874" y="3559054"/>
            <a:ext cx="188140" cy="257696"/>
            <a:chOff x="7460435" y="3798915"/>
            <a:chExt cx="188140" cy="257696"/>
          </a:xfrm>
        </p:grpSpPr>
        <p:sp>
          <p:nvSpPr>
            <p:cNvPr id="41" name="Rechteck 40">
              <a:extLst>
                <a:ext uri="{FF2B5EF4-FFF2-40B4-BE49-F238E27FC236}">
                  <a16:creationId xmlns:a16="http://schemas.microsoft.com/office/drawing/2014/main" id="{93A6B1F4-D65B-C0EC-7980-BED84D1F6023}"/>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42" name="Oval 41">
              <a:extLst>
                <a:ext uri="{FF2B5EF4-FFF2-40B4-BE49-F238E27FC236}">
                  <a16:creationId xmlns:a16="http://schemas.microsoft.com/office/drawing/2014/main" id="{CE7EB4C9-C2BA-BFD1-DFD3-14100BBE58E1}"/>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3" name="Gruppieren 42">
            <a:extLst>
              <a:ext uri="{FF2B5EF4-FFF2-40B4-BE49-F238E27FC236}">
                <a16:creationId xmlns:a16="http://schemas.microsoft.com/office/drawing/2014/main" id="{E95A9FC5-2DF7-DFBE-01CC-A86DEA7F8332}"/>
              </a:ext>
            </a:extLst>
          </p:cNvPr>
          <p:cNvGrpSpPr/>
          <p:nvPr/>
        </p:nvGrpSpPr>
        <p:grpSpPr>
          <a:xfrm>
            <a:off x="7330790" y="3559054"/>
            <a:ext cx="188140" cy="257696"/>
            <a:chOff x="7460435" y="3798915"/>
            <a:chExt cx="188140" cy="257696"/>
          </a:xfrm>
        </p:grpSpPr>
        <p:sp>
          <p:nvSpPr>
            <p:cNvPr id="44" name="Rechteck 43">
              <a:extLst>
                <a:ext uri="{FF2B5EF4-FFF2-40B4-BE49-F238E27FC236}">
                  <a16:creationId xmlns:a16="http://schemas.microsoft.com/office/drawing/2014/main" id="{34FF35D6-58A2-99A4-FDDA-CC024D73096C}"/>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M3</a:t>
              </a:r>
            </a:p>
          </p:txBody>
        </p:sp>
        <p:sp>
          <p:nvSpPr>
            <p:cNvPr id="45" name="Oval 44">
              <a:extLst>
                <a:ext uri="{FF2B5EF4-FFF2-40B4-BE49-F238E27FC236}">
                  <a16:creationId xmlns:a16="http://schemas.microsoft.com/office/drawing/2014/main" id="{FACE75EB-E26E-BBAD-DADF-773237763481}"/>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6" name="Gruppieren 45">
            <a:extLst>
              <a:ext uri="{FF2B5EF4-FFF2-40B4-BE49-F238E27FC236}">
                <a16:creationId xmlns:a16="http://schemas.microsoft.com/office/drawing/2014/main" id="{68BF247B-AFA1-00B9-01E8-04E752F74295}"/>
              </a:ext>
            </a:extLst>
          </p:cNvPr>
          <p:cNvGrpSpPr/>
          <p:nvPr/>
        </p:nvGrpSpPr>
        <p:grpSpPr>
          <a:xfrm>
            <a:off x="4023288" y="3396563"/>
            <a:ext cx="188140" cy="257696"/>
            <a:chOff x="7460435" y="3798915"/>
            <a:chExt cx="188140" cy="257696"/>
          </a:xfrm>
        </p:grpSpPr>
        <p:sp>
          <p:nvSpPr>
            <p:cNvPr id="47" name="Rechteck 46">
              <a:extLst>
                <a:ext uri="{FF2B5EF4-FFF2-40B4-BE49-F238E27FC236}">
                  <a16:creationId xmlns:a16="http://schemas.microsoft.com/office/drawing/2014/main" id="{EDA28027-2EA8-171C-D77D-41B6FEF669C8}"/>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48" name="Oval 47">
              <a:extLst>
                <a:ext uri="{FF2B5EF4-FFF2-40B4-BE49-F238E27FC236}">
                  <a16:creationId xmlns:a16="http://schemas.microsoft.com/office/drawing/2014/main" id="{7BF023BA-07C7-E9A1-71C7-E3ECF2FCFB76}"/>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9" name="Gruppieren 48">
            <a:extLst>
              <a:ext uri="{FF2B5EF4-FFF2-40B4-BE49-F238E27FC236}">
                <a16:creationId xmlns:a16="http://schemas.microsoft.com/office/drawing/2014/main" id="{96623293-6E99-EA0B-0C13-01400E0A8BD2}"/>
              </a:ext>
            </a:extLst>
          </p:cNvPr>
          <p:cNvGrpSpPr/>
          <p:nvPr/>
        </p:nvGrpSpPr>
        <p:grpSpPr>
          <a:xfrm>
            <a:off x="1070285" y="3290017"/>
            <a:ext cx="188140" cy="257696"/>
            <a:chOff x="7460435" y="3798915"/>
            <a:chExt cx="188140" cy="257696"/>
          </a:xfrm>
        </p:grpSpPr>
        <p:sp>
          <p:nvSpPr>
            <p:cNvPr id="50" name="Rechteck 49">
              <a:extLst>
                <a:ext uri="{FF2B5EF4-FFF2-40B4-BE49-F238E27FC236}">
                  <a16:creationId xmlns:a16="http://schemas.microsoft.com/office/drawing/2014/main" id="{D421445A-055F-8757-E17C-0A1C8FDBD6A8}"/>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51" name="Oval 50">
              <a:extLst>
                <a:ext uri="{FF2B5EF4-FFF2-40B4-BE49-F238E27FC236}">
                  <a16:creationId xmlns:a16="http://schemas.microsoft.com/office/drawing/2014/main" id="{6A161FF2-7E1C-82DD-3C86-85B41041D4E9}"/>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2" name="Gruppieren 51">
            <a:extLst>
              <a:ext uri="{FF2B5EF4-FFF2-40B4-BE49-F238E27FC236}">
                <a16:creationId xmlns:a16="http://schemas.microsoft.com/office/drawing/2014/main" id="{9290E31D-5016-931A-DF50-D8A7A05462FA}"/>
              </a:ext>
            </a:extLst>
          </p:cNvPr>
          <p:cNvGrpSpPr/>
          <p:nvPr/>
        </p:nvGrpSpPr>
        <p:grpSpPr>
          <a:xfrm>
            <a:off x="888617" y="3848860"/>
            <a:ext cx="188140" cy="257696"/>
            <a:chOff x="7460435" y="3798915"/>
            <a:chExt cx="188140" cy="257696"/>
          </a:xfrm>
        </p:grpSpPr>
        <p:sp>
          <p:nvSpPr>
            <p:cNvPr id="53" name="Rechteck 52">
              <a:extLst>
                <a:ext uri="{FF2B5EF4-FFF2-40B4-BE49-F238E27FC236}">
                  <a16:creationId xmlns:a16="http://schemas.microsoft.com/office/drawing/2014/main" id="{2EFFB556-8DC2-8595-DA49-4BA6AF2F9A2B}"/>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54" name="Oval 53">
              <a:extLst>
                <a:ext uri="{FF2B5EF4-FFF2-40B4-BE49-F238E27FC236}">
                  <a16:creationId xmlns:a16="http://schemas.microsoft.com/office/drawing/2014/main" id="{7D40A415-BF75-1856-D036-EE4692E7DBD7}"/>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5" name="Gruppieren 54">
            <a:extLst>
              <a:ext uri="{FF2B5EF4-FFF2-40B4-BE49-F238E27FC236}">
                <a16:creationId xmlns:a16="http://schemas.microsoft.com/office/drawing/2014/main" id="{7E07EF42-1450-B855-B364-286DA991F17F}"/>
              </a:ext>
            </a:extLst>
          </p:cNvPr>
          <p:cNvGrpSpPr/>
          <p:nvPr/>
        </p:nvGrpSpPr>
        <p:grpSpPr>
          <a:xfrm>
            <a:off x="510309" y="3428406"/>
            <a:ext cx="188140" cy="257696"/>
            <a:chOff x="7460435" y="3798915"/>
            <a:chExt cx="188140" cy="257696"/>
          </a:xfrm>
        </p:grpSpPr>
        <p:sp>
          <p:nvSpPr>
            <p:cNvPr id="56" name="Rechteck 55">
              <a:extLst>
                <a:ext uri="{FF2B5EF4-FFF2-40B4-BE49-F238E27FC236}">
                  <a16:creationId xmlns:a16="http://schemas.microsoft.com/office/drawing/2014/main" id="{7CF6D58C-C17E-C872-657B-10B4B4E76D35}"/>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57" name="Oval 56">
              <a:extLst>
                <a:ext uri="{FF2B5EF4-FFF2-40B4-BE49-F238E27FC236}">
                  <a16:creationId xmlns:a16="http://schemas.microsoft.com/office/drawing/2014/main" id="{07CC243D-01AB-82FE-C239-3CE8850F2149}"/>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8" name="Gruppieren 57">
            <a:extLst>
              <a:ext uri="{FF2B5EF4-FFF2-40B4-BE49-F238E27FC236}">
                <a16:creationId xmlns:a16="http://schemas.microsoft.com/office/drawing/2014/main" id="{7ACF933F-35C1-C5C1-5A14-DBEEB0B5BFAA}"/>
              </a:ext>
            </a:extLst>
          </p:cNvPr>
          <p:cNvGrpSpPr/>
          <p:nvPr/>
        </p:nvGrpSpPr>
        <p:grpSpPr>
          <a:xfrm>
            <a:off x="3706991" y="3065774"/>
            <a:ext cx="188140" cy="257696"/>
            <a:chOff x="7460435" y="3798915"/>
            <a:chExt cx="188140" cy="257696"/>
          </a:xfrm>
        </p:grpSpPr>
        <p:sp>
          <p:nvSpPr>
            <p:cNvPr id="59" name="Rechteck 58">
              <a:extLst>
                <a:ext uri="{FF2B5EF4-FFF2-40B4-BE49-F238E27FC236}">
                  <a16:creationId xmlns:a16="http://schemas.microsoft.com/office/drawing/2014/main" id="{BDA9F8FB-8E67-728B-194B-B4C2C6588B64}"/>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60" name="Oval 59">
              <a:extLst>
                <a:ext uri="{FF2B5EF4-FFF2-40B4-BE49-F238E27FC236}">
                  <a16:creationId xmlns:a16="http://schemas.microsoft.com/office/drawing/2014/main" id="{B2102C77-FCBB-0E66-DF1B-DFB3D51D35CC}"/>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1" name="Gruppieren 60">
            <a:extLst>
              <a:ext uri="{FF2B5EF4-FFF2-40B4-BE49-F238E27FC236}">
                <a16:creationId xmlns:a16="http://schemas.microsoft.com/office/drawing/2014/main" id="{387D6357-E5A0-18DF-A61D-C8609D78D903}"/>
              </a:ext>
            </a:extLst>
          </p:cNvPr>
          <p:cNvGrpSpPr/>
          <p:nvPr/>
        </p:nvGrpSpPr>
        <p:grpSpPr>
          <a:xfrm>
            <a:off x="6803313" y="3064388"/>
            <a:ext cx="188140" cy="257696"/>
            <a:chOff x="7460435" y="3798915"/>
            <a:chExt cx="188140" cy="257696"/>
          </a:xfrm>
        </p:grpSpPr>
        <p:sp>
          <p:nvSpPr>
            <p:cNvPr id="62" name="Rechteck 61">
              <a:extLst>
                <a:ext uri="{FF2B5EF4-FFF2-40B4-BE49-F238E27FC236}">
                  <a16:creationId xmlns:a16="http://schemas.microsoft.com/office/drawing/2014/main" id="{D76E8CEE-3F78-8011-F1E8-3CBC01138A69}"/>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63" name="Oval 62">
              <a:extLst>
                <a:ext uri="{FF2B5EF4-FFF2-40B4-BE49-F238E27FC236}">
                  <a16:creationId xmlns:a16="http://schemas.microsoft.com/office/drawing/2014/main" id="{FD11FD0B-50F6-2DD8-C0D6-27AF3D754915}"/>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4" name="Gruppieren 63">
            <a:extLst>
              <a:ext uri="{FF2B5EF4-FFF2-40B4-BE49-F238E27FC236}">
                <a16:creationId xmlns:a16="http://schemas.microsoft.com/office/drawing/2014/main" id="{EE6FE0AE-513D-9063-BF51-FCDE5CC3C78E}"/>
              </a:ext>
            </a:extLst>
          </p:cNvPr>
          <p:cNvGrpSpPr/>
          <p:nvPr/>
        </p:nvGrpSpPr>
        <p:grpSpPr>
          <a:xfrm>
            <a:off x="1246870" y="3285660"/>
            <a:ext cx="188140" cy="257696"/>
            <a:chOff x="7460435" y="3798915"/>
            <a:chExt cx="188140" cy="257696"/>
          </a:xfrm>
        </p:grpSpPr>
        <p:sp>
          <p:nvSpPr>
            <p:cNvPr id="65" name="Rechteck 64">
              <a:extLst>
                <a:ext uri="{FF2B5EF4-FFF2-40B4-BE49-F238E27FC236}">
                  <a16:creationId xmlns:a16="http://schemas.microsoft.com/office/drawing/2014/main" id="{F664D9EF-C911-B596-9E15-DEB7A5EA1B6F}"/>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M3</a:t>
              </a:r>
            </a:p>
          </p:txBody>
        </p:sp>
        <p:sp>
          <p:nvSpPr>
            <p:cNvPr id="66" name="Oval 65">
              <a:extLst>
                <a:ext uri="{FF2B5EF4-FFF2-40B4-BE49-F238E27FC236}">
                  <a16:creationId xmlns:a16="http://schemas.microsoft.com/office/drawing/2014/main" id="{458483AC-E951-B290-CA13-AFFA2C77AE8B}"/>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7" name="Gruppieren 66">
            <a:extLst>
              <a:ext uri="{FF2B5EF4-FFF2-40B4-BE49-F238E27FC236}">
                <a16:creationId xmlns:a16="http://schemas.microsoft.com/office/drawing/2014/main" id="{C36C3829-E1C9-0401-961D-7A8D5018A592}"/>
              </a:ext>
            </a:extLst>
          </p:cNvPr>
          <p:cNvGrpSpPr/>
          <p:nvPr/>
        </p:nvGrpSpPr>
        <p:grpSpPr>
          <a:xfrm>
            <a:off x="1054455" y="3846088"/>
            <a:ext cx="188140" cy="257696"/>
            <a:chOff x="7460435" y="3798915"/>
            <a:chExt cx="188140" cy="257696"/>
          </a:xfrm>
        </p:grpSpPr>
        <p:sp>
          <p:nvSpPr>
            <p:cNvPr id="68" name="Rechteck 67">
              <a:extLst>
                <a:ext uri="{FF2B5EF4-FFF2-40B4-BE49-F238E27FC236}">
                  <a16:creationId xmlns:a16="http://schemas.microsoft.com/office/drawing/2014/main" id="{451B48F6-3521-7ECA-6D93-07CE374FBBDD}"/>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M3</a:t>
              </a:r>
            </a:p>
          </p:txBody>
        </p:sp>
        <p:sp>
          <p:nvSpPr>
            <p:cNvPr id="69" name="Oval 68">
              <a:extLst>
                <a:ext uri="{FF2B5EF4-FFF2-40B4-BE49-F238E27FC236}">
                  <a16:creationId xmlns:a16="http://schemas.microsoft.com/office/drawing/2014/main" id="{0926795A-A57F-4803-22C5-F97004A02467}"/>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0" name="Gruppieren 69">
            <a:extLst>
              <a:ext uri="{FF2B5EF4-FFF2-40B4-BE49-F238E27FC236}">
                <a16:creationId xmlns:a16="http://schemas.microsoft.com/office/drawing/2014/main" id="{A486D39C-126E-220F-3437-EB4DA7ECE5AD}"/>
              </a:ext>
            </a:extLst>
          </p:cNvPr>
          <p:cNvGrpSpPr/>
          <p:nvPr/>
        </p:nvGrpSpPr>
        <p:grpSpPr>
          <a:xfrm>
            <a:off x="4186316" y="3396563"/>
            <a:ext cx="188140" cy="257696"/>
            <a:chOff x="7460435" y="3798915"/>
            <a:chExt cx="188140" cy="257696"/>
          </a:xfrm>
        </p:grpSpPr>
        <p:sp>
          <p:nvSpPr>
            <p:cNvPr id="71" name="Rechteck 70">
              <a:extLst>
                <a:ext uri="{FF2B5EF4-FFF2-40B4-BE49-F238E27FC236}">
                  <a16:creationId xmlns:a16="http://schemas.microsoft.com/office/drawing/2014/main" id="{94349DDB-0AA2-7B58-8591-C9D4DB4CA1A9}"/>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M3</a:t>
              </a:r>
            </a:p>
          </p:txBody>
        </p:sp>
        <p:sp>
          <p:nvSpPr>
            <p:cNvPr id="72" name="Oval 71">
              <a:extLst>
                <a:ext uri="{FF2B5EF4-FFF2-40B4-BE49-F238E27FC236}">
                  <a16:creationId xmlns:a16="http://schemas.microsoft.com/office/drawing/2014/main" id="{5D7645F4-5AD8-E999-44AF-4150E969428D}"/>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5" name="Gruppieren 74">
            <a:extLst>
              <a:ext uri="{FF2B5EF4-FFF2-40B4-BE49-F238E27FC236}">
                <a16:creationId xmlns:a16="http://schemas.microsoft.com/office/drawing/2014/main" id="{A8C76C1F-E5F2-DA41-B37E-51625E579A26}"/>
              </a:ext>
            </a:extLst>
          </p:cNvPr>
          <p:cNvGrpSpPr/>
          <p:nvPr/>
        </p:nvGrpSpPr>
        <p:grpSpPr>
          <a:xfrm>
            <a:off x="1550379" y="3471445"/>
            <a:ext cx="557212" cy="257696"/>
            <a:chOff x="7424715" y="3798915"/>
            <a:chExt cx="557212" cy="257696"/>
          </a:xfrm>
        </p:grpSpPr>
        <p:sp>
          <p:nvSpPr>
            <p:cNvPr id="76" name="Rechteck 75">
              <a:extLst>
                <a:ext uri="{FF2B5EF4-FFF2-40B4-BE49-F238E27FC236}">
                  <a16:creationId xmlns:a16="http://schemas.microsoft.com/office/drawing/2014/main" id="{948AE8EC-B7CB-D6DD-81E9-CD80E2484FF5}"/>
                </a:ext>
              </a:extLst>
            </p:cNvPr>
            <p:cNvSpPr/>
            <p:nvPr/>
          </p:nvSpPr>
          <p:spPr>
            <a:xfrm>
              <a:off x="7424715" y="3798915"/>
              <a:ext cx="557212"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M4 M7 M8</a:t>
              </a:r>
            </a:p>
          </p:txBody>
        </p:sp>
        <p:sp>
          <p:nvSpPr>
            <p:cNvPr id="77" name="Oval 76">
              <a:extLst>
                <a:ext uri="{FF2B5EF4-FFF2-40B4-BE49-F238E27FC236}">
                  <a16:creationId xmlns:a16="http://schemas.microsoft.com/office/drawing/2014/main" id="{1213E77A-0717-C945-375D-3D30C73AD932}"/>
                </a:ext>
              </a:extLst>
            </p:cNvPr>
            <p:cNvSpPr/>
            <p:nvPr/>
          </p:nvSpPr>
          <p:spPr>
            <a:xfrm>
              <a:off x="7768329" y="3926377"/>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Oval 77">
              <a:extLst>
                <a:ext uri="{FF2B5EF4-FFF2-40B4-BE49-F238E27FC236}">
                  <a16:creationId xmlns:a16="http://schemas.microsoft.com/office/drawing/2014/main" id="{25E561E8-05F7-8B20-806E-16CC93657655}"/>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Oval 78">
              <a:extLst>
                <a:ext uri="{FF2B5EF4-FFF2-40B4-BE49-F238E27FC236}">
                  <a16:creationId xmlns:a16="http://schemas.microsoft.com/office/drawing/2014/main" id="{351C999A-46BF-E1F4-C743-EB3F612BD0F2}"/>
                </a:ext>
              </a:extLst>
            </p:cNvPr>
            <p:cNvSpPr/>
            <p:nvPr/>
          </p:nvSpPr>
          <p:spPr>
            <a:xfrm>
              <a:off x="7626277"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uppieren 79">
            <a:extLst>
              <a:ext uri="{FF2B5EF4-FFF2-40B4-BE49-F238E27FC236}">
                <a16:creationId xmlns:a16="http://schemas.microsoft.com/office/drawing/2014/main" id="{ED18992E-0DCD-1A67-22E2-6913FA373A10}"/>
              </a:ext>
            </a:extLst>
          </p:cNvPr>
          <p:cNvGrpSpPr/>
          <p:nvPr/>
        </p:nvGrpSpPr>
        <p:grpSpPr>
          <a:xfrm>
            <a:off x="4367386" y="3676386"/>
            <a:ext cx="557212" cy="257696"/>
            <a:chOff x="7424715" y="3798915"/>
            <a:chExt cx="557212" cy="257696"/>
          </a:xfrm>
        </p:grpSpPr>
        <p:sp>
          <p:nvSpPr>
            <p:cNvPr id="81" name="Rechteck 80">
              <a:extLst>
                <a:ext uri="{FF2B5EF4-FFF2-40B4-BE49-F238E27FC236}">
                  <a16:creationId xmlns:a16="http://schemas.microsoft.com/office/drawing/2014/main" id="{3ABE2675-C3BD-C4FE-67DE-0C88C67430C1}"/>
                </a:ext>
              </a:extLst>
            </p:cNvPr>
            <p:cNvSpPr/>
            <p:nvPr/>
          </p:nvSpPr>
          <p:spPr>
            <a:xfrm>
              <a:off x="7424715" y="3798915"/>
              <a:ext cx="557212"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M4 M7 M8</a:t>
              </a:r>
            </a:p>
          </p:txBody>
        </p:sp>
        <p:sp>
          <p:nvSpPr>
            <p:cNvPr id="82" name="Oval 81">
              <a:extLst>
                <a:ext uri="{FF2B5EF4-FFF2-40B4-BE49-F238E27FC236}">
                  <a16:creationId xmlns:a16="http://schemas.microsoft.com/office/drawing/2014/main" id="{877B4D3B-5729-972D-CE56-4CCCAD089155}"/>
                </a:ext>
              </a:extLst>
            </p:cNvPr>
            <p:cNvSpPr/>
            <p:nvPr/>
          </p:nvSpPr>
          <p:spPr>
            <a:xfrm>
              <a:off x="7768329" y="3926377"/>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3" name="Oval 82">
              <a:extLst>
                <a:ext uri="{FF2B5EF4-FFF2-40B4-BE49-F238E27FC236}">
                  <a16:creationId xmlns:a16="http://schemas.microsoft.com/office/drawing/2014/main" id="{BD0E103C-A59E-BFA6-4CB7-DC0906DCAEC5}"/>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Oval 83">
              <a:extLst>
                <a:ext uri="{FF2B5EF4-FFF2-40B4-BE49-F238E27FC236}">
                  <a16:creationId xmlns:a16="http://schemas.microsoft.com/office/drawing/2014/main" id="{A9B2E2BC-B367-4CC2-3BB0-4EF13DF701B6}"/>
                </a:ext>
              </a:extLst>
            </p:cNvPr>
            <p:cNvSpPr/>
            <p:nvPr/>
          </p:nvSpPr>
          <p:spPr>
            <a:xfrm>
              <a:off x="7626277"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5" name="Gruppieren 84">
            <a:extLst>
              <a:ext uri="{FF2B5EF4-FFF2-40B4-BE49-F238E27FC236}">
                <a16:creationId xmlns:a16="http://schemas.microsoft.com/office/drawing/2014/main" id="{FFC3552A-0905-E01A-A5A6-1CB14EDAF697}"/>
              </a:ext>
            </a:extLst>
          </p:cNvPr>
          <p:cNvGrpSpPr/>
          <p:nvPr/>
        </p:nvGrpSpPr>
        <p:grpSpPr>
          <a:xfrm>
            <a:off x="1206811" y="3841806"/>
            <a:ext cx="760873" cy="257696"/>
            <a:chOff x="7544926" y="3870351"/>
            <a:chExt cx="760873" cy="257696"/>
          </a:xfrm>
        </p:grpSpPr>
        <p:grpSp>
          <p:nvGrpSpPr>
            <p:cNvPr id="86" name="Gruppieren 85">
              <a:extLst>
                <a:ext uri="{FF2B5EF4-FFF2-40B4-BE49-F238E27FC236}">
                  <a16:creationId xmlns:a16="http://schemas.microsoft.com/office/drawing/2014/main" id="{EF6E13EE-BF28-5AD0-A0F7-DB327BDB29E9}"/>
                </a:ext>
              </a:extLst>
            </p:cNvPr>
            <p:cNvGrpSpPr/>
            <p:nvPr/>
          </p:nvGrpSpPr>
          <p:grpSpPr>
            <a:xfrm>
              <a:off x="7544926" y="3870351"/>
              <a:ext cx="760873" cy="257696"/>
              <a:chOff x="7416338" y="3798915"/>
              <a:chExt cx="760873" cy="257696"/>
            </a:xfrm>
          </p:grpSpPr>
          <p:sp>
            <p:nvSpPr>
              <p:cNvPr id="88" name="Rechteck 87">
                <a:extLst>
                  <a:ext uri="{FF2B5EF4-FFF2-40B4-BE49-F238E27FC236}">
                    <a16:creationId xmlns:a16="http://schemas.microsoft.com/office/drawing/2014/main" id="{55222CE8-5E15-7CB0-82DE-441789BD9084}"/>
                  </a:ext>
                </a:extLst>
              </p:cNvPr>
              <p:cNvSpPr/>
              <p:nvPr/>
            </p:nvSpPr>
            <p:spPr>
              <a:xfrm>
                <a:off x="7416338" y="3798915"/>
                <a:ext cx="760873" cy="127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000" dirty="0">
                    <a:solidFill>
                      <a:srgbClr val="C00000"/>
                    </a:solidFill>
                    <a:latin typeface="Arial Narrow" panose="020B0604020202020204" pitchFamily="34" charset="0"/>
                    <a:cs typeface="Arial Narrow" panose="020B0604020202020204" pitchFamily="34" charset="0"/>
                  </a:rPr>
                  <a:t>M4 M7 M8 M6</a:t>
                </a:r>
              </a:p>
            </p:txBody>
          </p:sp>
          <p:sp>
            <p:nvSpPr>
              <p:cNvPr id="89" name="Oval 88">
                <a:extLst>
                  <a:ext uri="{FF2B5EF4-FFF2-40B4-BE49-F238E27FC236}">
                    <a16:creationId xmlns:a16="http://schemas.microsoft.com/office/drawing/2014/main" id="{38935142-AE53-F5DA-617F-35899DB3F9F0}"/>
                  </a:ext>
                </a:extLst>
              </p:cNvPr>
              <p:cNvSpPr/>
              <p:nvPr/>
            </p:nvSpPr>
            <p:spPr>
              <a:xfrm>
                <a:off x="7811193" y="3926377"/>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Oval 89">
                <a:extLst>
                  <a:ext uri="{FF2B5EF4-FFF2-40B4-BE49-F238E27FC236}">
                    <a16:creationId xmlns:a16="http://schemas.microsoft.com/office/drawing/2014/main" id="{6C5086D8-A5EE-A6D7-D86C-875422F47AF3}"/>
                  </a:ext>
                </a:extLst>
              </p:cNvPr>
              <p:cNvSpPr/>
              <p:nvPr/>
            </p:nvSpPr>
            <p:spPr>
              <a:xfrm>
                <a:off x="7492537"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Oval 90">
                <a:extLst>
                  <a:ext uri="{FF2B5EF4-FFF2-40B4-BE49-F238E27FC236}">
                    <a16:creationId xmlns:a16="http://schemas.microsoft.com/office/drawing/2014/main" id="{8DF2E5F4-AA48-A3E5-1F7B-3BA82654336F}"/>
                  </a:ext>
                </a:extLst>
              </p:cNvPr>
              <p:cNvSpPr/>
              <p:nvPr/>
            </p:nvSpPr>
            <p:spPr>
              <a:xfrm>
                <a:off x="7647709"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7" name="Oval 86">
              <a:extLst>
                <a:ext uri="{FF2B5EF4-FFF2-40B4-BE49-F238E27FC236}">
                  <a16:creationId xmlns:a16="http://schemas.microsoft.com/office/drawing/2014/main" id="{3C9A87A8-3500-363F-21C4-C98065C11EA6}"/>
                </a:ext>
              </a:extLst>
            </p:cNvPr>
            <p:cNvSpPr/>
            <p:nvPr/>
          </p:nvSpPr>
          <p:spPr>
            <a:xfrm>
              <a:off x="8115041" y="3997813"/>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2" name="Gruppieren 91">
            <a:extLst>
              <a:ext uri="{FF2B5EF4-FFF2-40B4-BE49-F238E27FC236}">
                <a16:creationId xmlns:a16="http://schemas.microsoft.com/office/drawing/2014/main" id="{A84278B1-09F5-DDEA-E24B-CF1692E9C9C2}"/>
              </a:ext>
            </a:extLst>
          </p:cNvPr>
          <p:cNvGrpSpPr/>
          <p:nvPr/>
        </p:nvGrpSpPr>
        <p:grpSpPr>
          <a:xfrm>
            <a:off x="4981747" y="3103390"/>
            <a:ext cx="188140" cy="257696"/>
            <a:chOff x="7460435" y="3798915"/>
            <a:chExt cx="188140" cy="257696"/>
          </a:xfrm>
        </p:grpSpPr>
        <p:sp>
          <p:nvSpPr>
            <p:cNvPr id="93" name="Rechteck 92">
              <a:extLst>
                <a:ext uri="{FF2B5EF4-FFF2-40B4-BE49-F238E27FC236}">
                  <a16:creationId xmlns:a16="http://schemas.microsoft.com/office/drawing/2014/main" id="{D8183E1D-E831-D163-2972-E4DCB78349C0}"/>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M5</a:t>
              </a:r>
            </a:p>
          </p:txBody>
        </p:sp>
        <p:sp>
          <p:nvSpPr>
            <p:cNvPr id="94" name="Oval 93">
              <a:extLst>
                <a:ext uri="{FF2B5EF4-FFF2-40B4-BE49-F238E27FC236}">
                  <a16:creationId xmlns:a16="http://schemas.microsoft.com/office/drawing/2014/main" id="{FC7A2FD9-B649-7900-AFB9-7D5FA41E0338}"/>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5" name="Gruppieren 94">
            <a:extLst>
              <a:ext uri="{FF2B5EF4-FFF2-40B4-BE49-F238E27FC236}">
                <a16:creationId xmlns:a16="http://schemas.microsoft.com/office/drawing/2014/main" id="{2D863272-779B-9686-0E7B-A4DE2593009E}"/>
              </a:ext>
            </a:extLst>
          </p:cNvPr>
          <p:cNvGrpSpPr/>
          <p:nvPr/>
        </p:nvGrpSpPr>
        <p:grpSpPr>
          <a:xfrm>
            <a:off x="4988714" y="3486577"/>
            <a:ext cx="188140" cy="257696"/>
            <a:chOff x="7460435" y="3798915"/>
            <a:chExt cx="188140" cy="257696"/>
          </a:xfrm>
        </p:grpSpPr>
        <p:sp>
          <p:nvSpPr>
            <p:cNvPr id="96" name="Rechteck 95">
              <a:extLst>
                <a:ext uri="{FF2B5EF4-FFF2-40B4-BE49-F238E27FC236}">
                  <a16:creationId xmlns:a16="http://schemas.microsoft.com/office/drawing/2014/main" id="{D3E7BBA2-88B6-F4B6-AA9E-DB8468D9FCDC}"/>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M5</a:t>
              </a:r>
            </a:p>
          </p:txBody>
        </p:sp>
        <p:sp>
          <p:nvSpPr>
            <p:cNvPr id="97" name="Oval 96">
              <a:extLst>
                <a:ext uri="{FF2B5EF4-FFF2-40B4-BE49-F238E27FC236}">
                  <a16:creationId xmlns:a16="http://schemas.microsoft.com/office/drawing/2014/main" id="{AEA0C8B4-E3BD-B27B-413B-29ECD454D46B}"/>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8" name="Gruppieren 97">
            <a:extLst>
              <a:ext uri="{FF2B5EF4-FFF2-40B4-BE49-F238E27FC236}">
                <a16:creationId xmlns:a16="http://schemas.microsoft.com/office/drawing/2014/main" id="{A36EED3A-1BCF-0946-FC39-83DF19F64165}"/>
              </a:ext>
            </a:extLst>
          </p:cNvPr>
          <p:cNvGrpSpPr/>
          <p:nvPr/>
        </p:nvGrpSpPr>
        <p:grpSpPr>
          <a:xfrm>
            <a:off x="4988801" y="3857024"/>
            <a:ext cx="188140" cy="257696"/>
            <a:chOff x="7460435" y="3798915"/>
            <a:chExt cx="188140" cy="257696"/>
          </a:xfrm>
        </p:grpSpPr>
        <p:sp>
          <p:nvSpPr>
            <p:cNvPr id="99" name="Rechteck 98">
              <a:extLst>
                <a:ext uri="{FF2B5EF4-FFF2-40B4-BE49-F238E27FC236}">
                  <a16:creationId xmlns:a16="http://schemas.microsoft.com/office/drawing/2014/main" id="{EBB78A74-EF18-5BF0-CFEF-B631530DCF17}"/>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M6</a:t>
              </a:r>
            </a:p>
          </p:txBody>
        </p:sp>
        <p:sp>
          <p:nvSpPr>
            <p:cNvPr id="100" name="Oval 99">
              <a:extLst>
                <a:ext uri="{FF2B5EF4-FFF2-40B4-BE49-F238E27FC236}">
                  <a16:creationId xmlns:a16="http://schemas.microsoft.com/office/drawing/2014/main" id="{658C7666-2E13-D464-2504-FEBA28536B55}"/>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03" name="Gruppieren 102">
            <a:extLst>
              <a:ext uri="{FF2B5EF4-FFF2-40B4-BE49-F238E27FC236}">
                <a16:creationId xmlns:a16="http://schemas.microsoft.com/office/drawing/2014/main" id="{7D63D91D-3C1D-48E5-6C0F-20A690CC59A1}"/>
              </a:ext>
            </a:extLst>
          </p:cNvPr>
          <p:cNvGrpSpPr/>
          <p:nvPr/>
        </p:nvGrpSpPr>
        <p:grpSpPr>
          <a:xfrm>
            <a:off x="1410421" y="3281946"/>
            <a:ext cx="188140" cy="257696"/>
            <a:chOff x="7460435" y="3798915"/>
            <a:chExt cx="188140" cy="257696"/>
          </a:xfrm>
        </p:grpSpPr>
        <p:sp>
          <p:nvSpPr>
            <p:cNvPr id="104" name="Rechteck 103">
              <a:extLst>
                <a:ext uri="{FF2B5EF4-FFF2-40B4-BE49-F238E27FC236}">
                  <a16:creationId xmlns:a16="http://schemas.microsoft.com/office/drawing/2014/main" id="{3A6E7C08-6A0E-1B2F-52F1-5CF9EBBE75B9}"/>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M5</a:t>
              </a:r>
            </a:p>
          </p:txBody>
        </p:sp>
        <p:sp>
          <p:nvSpPr>
            <p:cNvPr id="105" name="Oval 104">
              <a:extLst>
                <a:ext uri="{FF2B5EF4-FFF2-40B4-BE49-F238E27FC236}">
                  <a16:creationId xmlns:a16="http://schemas.microsoft.com/office/drawing/2014/main" id="{BF5ED46C-D7EC-2556-81EF-70F68AA789CB}"/>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6" name="Abgerundete rechteckige Legende 105">
            <a:extLst>
              <a:ext uri="{FF2B5EF4-FFF2-40B4-BE49-F238E27FC236}">
                <a16:creationId xmlns:a16="http://schemas.microsoft.com/office/drawing/2014/main" id="{31BCA13D-B4C0-365D-BF57-6CD1DBC2A890}"/>
              </a:ext>
            </a:extLst>
          </p:cNvPr>
          <p:cNvSpPr/>
          <p:nvPr/>
        </p:nvSpPr>
        <p:spPr>
          <a:xfrm>
            <a:off x="2688515" y="5167892"/>
            <a:ext cx="3433505" cy="954852"/>
          </a:xfrm>
          <a:prstGeom prst="wedgeRoundRectCallout">
            <a:avLst>
              <a:gd name="adj1" fmla="val 7438"/>
              <a:gd name="adj2" fmla="val -126424"/>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9 Evolutionsschritte= sparsamste Lösung= wahrscheinlichster Stammbaum</a:t>
            </a:r>
            <a:endParaRPr lang="de-DE" sz="1500" dirty="0">
              <a:solidFill>
                <a:schemeClr val="tx1"/>
              </a:solidFill>
            </a:endParaRPr>
          </a:p>
        </p:txBody>
      </p:sp>
      <p:sp>
        <p:nvSpPr>
          <p:cNvPr id="107" name="Abgerundete rechteckige Legende 106">
            <a:extLst>
              <a:ext uri="{FF2B5EF4-FFF2-40B4-BE49-F238E27FC236}">
                <a16:creationId xmlns:a16="http://schemas.microsoft.com/office/drawing/2014/main" id="{8933F4FD-54D9-4CB0-F820-C3744F7AA43D}"/>
              </a:ext>
            </a:extLst>
          </p:cNvPr>
          <p:cNvSpPr/>
          <p:nvPr/>
        </p:nvSpPr>
        <p:spPr>
          <a:xfrm>
            <a:off x="367398" y="5189438"/>
            <a:ext cx="1901239" cy="954852"/>
          </a:xfrm>
          <a:prstGeom prst="wedgeRoundRectCallout">
            <a:avLst>
              <a:gd name="adj1" fmla="val -16431"/>
              <a:gd name="adj2" fmla="val -131095"/>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12 Evolutionsschritte</a:t>
            </a:r>
            <a:endParaRPr lang="de-DE" sz="1500" dirty="0">
              <a:solidFill>
                <a:schemeClr val="tx1"/>
              </a:solidFill>
            </a:endParaRPr>
          </a:p>
        </p:txBody>
      </p:sp>
      <p:sp>
        <p:nvSpPr>
          <p:cNvPr id="108" name="Abgerundete rechteckige Legende 107">
            <a:extLst>
              <a:ext uri="{FF2B5EF4-FFF2-40B4-BE49-F238E27FC236}">
                <a16:creationId xmlns:a16="http://schemas.microsoft.com/office/drawing/2014/main" id="{905E86EF-B565-DB9C-19FA-7C0C0C3DEBBD}"/>
              </a:ext>
            </a:extLst>
          </p:cNvPr>
          <p:cNvSpPr/>
          <p:nvPr/>
        </p:nvSpPr>
        <p:spPr>
          <a:xfrm>
            <a:off x="6455486" y="5137255"/>
            <a:ext cx="2321116" cy="954852"/>
          </a:xfrm>
          <a:prstGeom prst="wedgeRoundRectCallout">
            <a:avLst>
              <a:gd name="adj1" fmla="val -2018"/>
              <a:gd name="adj2" fmla="val -124088"/>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11 Evolutionsschritte</a:t>
            </a:r>
            <a:endParaRPr lang="de-DE" sz="1500" dirty="0">
              <a:solidFill>
                <a:schemeClr val="tx1"/>
              </a:solidFill>
            </a:endParaRPr>
          </a:p>
        </p:txBody>
      </p:sp>
    </p:spTree>
    <p:extLst>
      <p:ext uri="{BB962C8B-B14F-4D97-AF65-F5344CB8AC3E}">
        <p14:creationId xmlns:p14="http://schemas.microsoft.com/office/powerpoint/2010/main" val="297212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92333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1. Gegebene Stammbaumdarstellungen richtig erfassen</a:t>
            </a:r>
          </a:p>
          <a:p>
            <a:pPr algn="ctr"/>
            <a:r>
              <a:rPr lang="de-DE" sz="1400" dirty="0">
                <a:solidFill>
                  <a:schemeClr val="bg1"/>
                </a:solidFill>
              </a:rPr>
              <a:t>(Meir et al. 2007, Gregory 2008, </a:t>
            </a:r>
            <a:r>
              <a:rPr lang="de-DE" sz="1400" dirty="0" err="1">
                <a:solidFill>
                  <a:schemeClr val="bg1"/>
                </a:solidFill>
              </a:rPr>
              <a:t>Jördens</a:t>
            </a:r>
            <a:r>
              <a:rPr lang="de-DE" sz="1400" dirty="0">
                <a:solidFill>
                  <a:schemeClr val="bg1"/>
                </a:solidFill>
              </a:rPr>
              <a:t> et al 2011, Graf 2023,)</a:t>
            </a:r>
          </a:p>
        </p:txBody>
      </p:sp>
      <p:pic>
        <p:nvPicPr>
          <p:cNvPr id="6" name="Grafik 5" descr="Ein Bild, das Diagramm enthält.&#10;&#10;Automatisch generierte Beschreibung">
            <a:extLst>
              <a:ext uri="{FF2B5EF4-FFF2-40B4-BE49-F238E27FC236}">
                <a16:creationId xmlns:a16="http://schemas.microsoft.com/office/drawing/2014/main" id="{38702F77-5A8A-9C7A-FDF8-D4E448B3BDE6}"/>
              </a:ext>
            </a:extLst>
          </p:cNvPr>
          <p:cNvPicPr>
            <a:picLocks noChangeAspect="1"/>
          </p:cNvPicPr>
          <p:nvPr/>
        </p:nvPicPr>
        <p:blipFill>
          <a:blip r:embed="rId2"/>
          <a:stretch>
            <a:fillRect/>
          </a:stretch>
        </p:blipFill>
        <p:spPr>
          <a:xfrm>
            <a:off x="1193287" y="1244599"/>
            <a:ext cx="6965241" cy="3649519"/>
          </a:xfrm>
          <a:prstGeom prst="rect">
            <a:avLst/>
          </a:prstGeom>
        </p:spPr>
      </p:pic>
      <p:sp>
        <p:nvSpPr>
          <p:cNvPr id="7" name="Abgerundete rechteckige Legende 6">
            <a:extLst>
              <a:ext uri="{FF2B5EF4-FFF2-40B4-BE49-F238E27FC236}">
                <a16:creationId xmlns:a16="http://schemas.microsoft.com/office/drawing/2014/main" id="{E57D4AF2-F73D-866B-8331-601BF70F3719}"/>
              </a:ext>
            </a:extLst>
          </p:cNvPr>
          <p:cNvSpPr/>
          <p:nvPr/>
        </p:nvSpPr>
        <p:spPr>
          <a:xfrm>
            <a:off x="1475509" y="5312259"/>
            <a:ext cx="6400799" cy="954852"/>
          </a:xfrm>
          <a:prstGeom prst="wedgeRoundRectCallout">
            <a:avLst>
              <a:gd name="adj1" fmla="val -10244"/>
              <a:gd name="adj2" fmla="val -140571"/>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Zeitpfeile werden nicht richtig erfasst</a:t>
            </a:r>
            <a:r>
              <a:rPr lang="de-DE" sz="1500" b="1" dirty="0">
                <a:solidFill>
                  <a:srgbClr val="C00000"/>
                </a:solidFill>
                <a:sym typeface="Wingdings" pitchFamily="2" charset="2"/>
              </a:rPr>
              <a:t> immer einzeichnen oder einzeichnen lassen. Das Einzeichnen an verschiedenen Stammbaumtypen und Orientierungen einüben</a:t>
            </a:r>
            <a:endParaRPr lang="de-DE" sz="1500" dirty="0">
              <a:solidFill>
                <a:schemeClr val="tx1"/>
              </a:solidFill>
            </a:endParaRPr>
          </a:p>
        </p:txBody>
      </p:sp>
      <p:sp>
        <p:nvSpPr>
          <p:cNvPr id="3" name="Textfeld 2">
            <a:extLst>
              <a:ext uri="{FF2B5EF4-FFF2-40B4-BE49-F238E27FC236}">
                <a16:creationId xmlns:a16="http://schemas.microsoft.com/office/drawing/2014/main" id="{B1737445-50E8-A4B2-1E29-F5CADB3CA5EB}"/>
              </a:ext>
            </a:extLst>
          </p:cNvPr>
          <p:cNvSpPr txBox="1"/>
          <p:nvPr/>
        </p:nvSpPr>
        <p:spPr>
          <a:xfrm>
            <a:off x="7372095" y="4586341"/>
            <a:ext cx="1572995" cy="307777"/>
          </a:xfrm>
          <a:prstGeom prst="rect">
            <a:avLst/>
          </a:prstGeom>
          <a:noFill/>
        </p:spPr>
        <p:txBody>
          <a:bodyPr wrap="none" rtlCol="0">
            <a:spAutoFit/>
          </a:bodyPr>
          <a:lstStyle/>
          <a:p>
            <a:r>
              <a:rPr lang="de-DE" sz="1400" dirty="0"/>
              <a:t>Abb. aus Graf 2023</a:t>
            </a:r>
          </a:p>
        </p:txBody>
      </p:sp>
    </p:spTree>
    <p:extLst>
      <p:ext uri="{BB962C8B-B14F-4D97-AF65-F5344CB8AC3E}">
        <p14:creationId xmlns:p14="http://schemas.microsoft.com/office/powerpoint/2010/main" val="125022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1. Gegebene Stammbaumdarstellungen richtig erfassen </a:t>
            </a:r>
            <a:r>
              <a:rPr lang="de-DE" sz="1600" dirty="0">
                <a:solidFill>
                  <a:schemeClr val="bg1"/>
                </a:solidFill>
              </a:rPr>
              <a:t>(Graf 2023, </a:t>
            </a:r>
            <a:r>
              <a:rPr lang="de-DE" sz="1600" dirty="0" err="1">
                <a:solidFill>
                  <a:schemeClr val="bg1"/>
                </a:solidFill>
              </a:rPr>
              <a:t>Jördens</a:t>
            </a:r>
            <a:r>
              <a:rPr lang="de-DE" sz="1600" dirty="0">
                <a:solidFill>
                  <a:schemeClr val="bg1"/>
                </a:solidFill>
              </a:rPr>
              <a:t> et al 2011)</a:t>
            </a:r>
          </a:p>
        </p:txBody>
      </p:sp>
      <p:pic>
        <p:nvPicPr>
          <p:cNvPr id="7" name="Grafik 6" descr="Ein Bild, das Diagramm enthält.&#10;&#10;Automatisch generierte Beschreibung">
            <a:extLst>
              <a:ext uri="{FF2B5EF4-FFF2-40B4-BE49-F238E27FC236}">
                <a16:creationId xmlns:a16="http://schemas.microsoft.com/office/drawing/2014/main" id="{886DB4DA-5749-ED30-113A-549A9B05FF26}"/>
              </a:ext>
            </a:extLst>
          </p:cNvPr>
          <p:cNvPicPr>
            <a:picLocks noChangeAspect="1"/>
          </p:cNvPicPr>
          <p:nvPr/>
        </p:nvPicPr>
        <p:blipFill>
          <a:blip r:embed="rId2"/>
          <a:stretch>
            <a:fillRect/>
          </a:stretch>
        </p:blipFill>
        <p:spPr>
          <a:xfrm>
            <a:off x="73313" y="1251839"/>
            <a:ext cx="5592739" cy="3453823"/>
          </a:xfrm>
          <a:prstGeom prst="rect">
            <a:avLst/>
          </a:prstGeom>
        </p:spPr>
      </p:pic>
      <p:grpSp>
        <p:nvGrpSpPr>
          <p:cNvPr id="11" name="Gruppieren 10">
            <a:extLst>
              <a:ext uri="{FF2B5EF4-FFF2-40B4-BE49-F238E27FC236}">
                <a16:creationId xmlns:a16="http://schemas.microsoft.com/office/drawing/2014/main" id="{10F1DCB5-E3F6-6A6C-7E4B-419336845A0A}"/>
              </a:ext>
            </a:extLst>
          </p:cNvPr>
          <p:cNvGrpSpPr/>
          <p:nvPr/>
        </p:nvGrpSpPr>
        <p:grpSpPr>
          <a:xfrm>
            <a:off x="73313" y="4127298"/>
            <a:ext cx="8862868" cy="2392312"/>
            <a:chOff x="73313" y="3910128"/>
            <a:chExt cx="8862868" cy="2392312"/>
          </a:xfrm>
        </p:grpSpPr>
        <p:sp>
          <p:nvSpPr>
            <p:cNvPr id="5" name="Abgerundete rechteckige Legende 4">
              <a:extLst>
                <a:ext uri="{FF2B5EF4-FFF2-40B4-BE49-F238E27FC236}">
                  <a16:creationId xmlns:a16="http://schemas.microsoft.com/office/drawing/2014/main" id="{45C685AA-45A8-7654-F964-37B7C2166ED8}"/>
                </a:ext>
              </a:extLst>
            </p:cNvPr>
            <p:cNvSpPr/>
            <p:nvPr/>
          </p:nvSpPr>
          <p:spPr>
            <a:xfrm>
              <a:off x="73313" y="5212506"/>
              <a:ext cx="4240472" cy="954852"/>
            </a:xfrm>
            <a:prstGeom prst="wedgeRoundRectCallout">
              <a:avLst>
                <a:gd name="adj1" fmla="val 14364"/>
                <a:gd name="adj2" fmla="val -118807"/>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Konzept “Verwandtschaft“ wird nicht richtig erfasst</a:t>
              </a:r>
              <a:r>
                <a:rPr lang="de-DE" sz="1500" b="1" dirty="0">
                  <a:solidFill>
                    <a:srgbClr val="C00000"/>
                  </a:solidFill>
                  <a:sym typeface="Wingdings" pitchFamily="2" charset="2"/>
                </a:rPr>
                <a:t> einüben und/oder „Mobile“ als Unterstützung</a:t>
              </a:r>
              <a:endParaRPr lang="de-DE" sz="1500" dirty="0">
                <a:solidFill>
                  <a:schemeClr val="tx1"/>
                </a:solidFill>
              </a:endParaRPr>
            </a:p>
          </p:txBody>
        </p:sp>
        <p:pic>
          <p:nvPicPr>
            <p:cNvPr id="9" name="Grafik 8" descr="Ein Bild, das Diagramm enthält.&#10;&#10;Automatisch generierte Beschreibung">
              <a:extLst>
                <a:ext uri="{FF2B5EF4-FFF2-40B4-BE49-F238E27FC236}">
                  <a16:creationId xmlns:a16="http://schemas.microsoft.com/office/drawing/2014/main" id="{CBCB7FE2-161F-0586-D563-0AB8B7E46972}"/>
                </a:ext>
              </a:extLst>
            </p:cNvPr>
            <p:cNvPicPr>
              <a:picLocks noChangeAspect="1"/>
            </p:cNvPicPr>
            <p:nvPr/>
          </p:nvPicPr>
          <p:blipFill>
            <a:blip r:embed="rId3"/>
            <a:stretch>
              <a:fillRect/>
            </a:stretch>
          </p:blipFill>
          <p:spPr>
            <a:xfrm>
              <a:off x="4695709" y="3910128"/>
              <a:ext cx="4240472" cy="2392312"/>
            </a:xfrm>
            <a:prstGeom prst="rect">
              <a:avLst/>
            </a:prstGeom>
          </p:spPr>
        </p:pic>
        <p:sp>
          <p:nvSpPr>
            <p:cNvPr id="10" name="Abgerundete rechteckige Legende 9">
              <a:extLst>
                <a:ext uri="{FF2B5EF4-FFF2-40B4-BE49-F238E27FC236}">
                  <a16:creationId xmlns:a16="http://schemas.microsoft.com/office/drawing/2014/main" id="{72873021-CE3F-17B4-CA7F-43E58096296B}"/>
                </a:ext>
              </a:extLst>
            </p:cNvPr>
            <p:cNvSpPr/>
            <p:nvPr/>
          </p:nvSpPr>
          <p:spPr>
            <a:xfrm>
              <a:off x="73313" y="5212506"/>
              <a:ext cx="4240472" cy="954852"/>
            </a:xfrm>
            <a:prstGeom prst="wedgeRoundRectCallout">
              <a:avLst>
                <a:gd name="adj1" fmla="val 73419"/>
                <a:gd name="adj2" fmla="val 897"/>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Konzept “Verwandtschaft“ wird nicht richtig erfasst</a:t>
              </a:r>
              <a:r>
                <a:rPr lang="de-DE" sz="1500" b="1" dirty="0">
                  <a:solidFill>
                    <a:srgbClr val="C00000"/>
                  </a:solidFill>
                  <a:sym typeface="Wingdings" pitchFamily="2" charset="2"/>
                </a:rPr>
                <a:t> einüben und/oder „Mobile“ als Unterstützung</a:t>
              </a:r>
              <a:endParaRPr lang="de-DE" sz="1500" dirty="0">
                <a:solidFill>
                  <a:schemeClr val="tx1"/>
                </a:solidFill>
              </a:endParaRPr>
            </a:p>
          </p:txBody>
        </p:sp>
      </p:grpSp>
      <p:sp>
        <p:nvSpPr>
          <p:cNvPr id="3" name="Rechteck 2">
            <a:extLst>
              <a:ext uri="{FF2B5EF4-FFF2-40B4-BE49-F238E27FC236}">
                <a16:creationId xmlns:a16="http://schemas.microsoft.com/office/drawing/2014/main" id="{3CBDC5EA-3DA9-E2AC-3FA3-F9C791E9D389}"/>
              </a:ext>
            </a:extLst>
          </p:cNvPr>
          <p:cNvSpPr/>
          <p:nvPr/>
        </p:nvSpPr>
        <p:spPr>
          <a:xfrm>
            <a:off x="0" y="229828"/>
            <a:ext cx="9144000" cy="92333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1. Gegebene Stammbaumdarstellungen richtig erfassen</a:t>
            </a:r>
          </a:p>
          <a:p>
            <a:pPr algn="ctr"/>
            <a:r>
              <a:rPr lang="de-DE" sz="1400" dirty="0">
                <a:solidFill>
                  <a:schemeClr val="bg1"/>
                </a:solidFill>
              </a:rPr>
              <a:t>(Meir et al. 2007, Gregory 2008, </a:t>
            </a:r>
            <a:r>
              <a:rPr lang="de-DE" sz="1400" dirty="0" err="1">
                <a:solidFill>
                  <a:schemeClr val="bg1"/>
                </a:solidFill>
              </a:rPr>
              <a:t>Jördens</a:t>
            </a:r>
            <a:r>
              <a:rPr lang="de-DE" sz="1400" dirty="0">
                <a:solidFill>
                  <a:schemeClr val="bg1"/>
                </a:solidFill>
              </a:rPr>
              <a:t> et al 2011, Graf 2023)</a:t>
            </a:r>
          </a:p>
        </p:txBody>
      </p:sp>
      <p:sp>
        <p:nvSpPr>
          <p:cNvPr id="4" name="Textfeld 3">
            <a:extLst>
              <a:ext uri="{FF2B5EF4-FFF2-40B4-BE49-F238E27FC236}">
                <a16:creationId xmlns:a16="http://schemas.microsoft.com/office/drawing/2014/main" id="{95614A2D-4828-6684-41E7-808F830D6A11}"/>
              </a:ext>
            </a:extLst>
          </p:cNvPr>
          <p:cNvSpPr txBox="1"/>
          <p:nvPr/>
        </p:nvSpPr>
        <p:spPr>
          <a:xfrm>
            <a:off x="7474965" y="6519610"/>
            <a:ext cx="1572866" cy="307777"/>
          </a:xfrm>
          <a:prstGeom prst="rect">
            <a:avLst/>
          </a:prstGeom>
          <a:noFill/>
        </p:spPr>
        <p:txBody>
          <a:bodyPr wrap="none" rtlCol="0">
            <a:spAutoFit/>
          </a:bodyPr>
          <a:lstStyle/>
          <a:p>
            <a:r>
              <a:rPr lang="de-DE" sz="1400" dirty="0"/>
              <a:t>Abb. aus Graf 2023</a:t>
            </a:r>
          </a:p>
        </p:txBody>
      </p:sp>
    </p:spTree>
    <p:extLst>
      <p:ext uri="{BB962C8B-B14F-4D97-AF65-F5344CB8AC3E}">
        <p14:creationId xmlns:p14="http://schemas.microsoft.com/office/powerpoint/2010/main" val="83809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1. Gegebene Stammbaumdarstellungen richtig erfassen*</a:t>
            </a:r>
            <a:endParaRPr lang="de-DE" sz="1500" dirty="0">
              <a:solidFill>
                <a:schemeClr val="bg1"/>
              </a:solidFill>
            </a:endParaRPr>
          </a:p>
        </p:txBody>
      </p:sp>
      <p:grpSp>
        <p:nvGrpSpPr>
          <p:cNvPr id="41" name="Gruppieren 40">
            <a:extLst>
              <a:ext uri="{FF2B5EF4-FFF2-40B4-BE49-F238E27FC236}">
                <a16:creationId xmlns:a16="http://schemas.microsoft.com/office/drawing/2014/main" id="{C6CC9C92-CE2D-A17C-6EBB-AED9B714FF37}"/>
              </a:ext>
            </a:extLst>
          </p:cNvPr>
          <p:cNvGrpSpPr/>
          <p:nvPr/>
        </p:nvGrpSpPr>
        <p:grpSpPr>
          <a:xfrm>
            <a:off x="731149" y="2891957"/>
            <a:ext cx="300082" cy="2556721"/>
            <a:chOff x="5704557" y="2135429"/>
            <a:chExt cx="400109" cy="3408963"/>
          </a:xfrm>
        </p:grpSpPr>
        <p:cxnSp>
          <p:nvCxnSpPr>
            <p:cNvPr id="42" name="Gerade Verbindung mit Pfeil 41">
              <a:extLst>
                <a:ext uri="{FF2B5EF4-FFF2-40B4-BE49-F238E27FC236}">
                  <a16:creationId xmlns:a16="http://schemas.microsoft.com/office/drawing/2014/main" id="{0B8266FC-515A-57B7-A419-3C69EEA80BC2}"/>
                </a:ext>
              </a:extLst>
            </p:cNvPr>
            <p:cNvCxnSpPr>
              <a:cxnSpLocks/>
            </p:cNvCxnSpPr>
            <p:nvPr/>
          </p:nvCxnSpPr>
          <p:spPr>
            <a:xfrm flipV="1">
              <a:off x="6095999" y="2135429"/>
              <a:ext cx="0" cy="3408963"/>
            </a:xfrm>
            <a:prstGeom prst="straightConnector1">
              <a:avLst/>
            </a:prstGeom>
            <a:ln w="1016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412296C4-9F6D-D37F-D318-8A83950DD729}"/>
                </a:ext>
              </a:extLst>
            </p:cNvPr>
            <p:cNvSpPr txBox="1"/>
            <p:nvPr/>
          </p:nvSpPr>
          <p:spPr>
            <a:xfrm rot="16200000">
              <a:off x="5576316" y="3794867"/>
              <a:ext cx="656591" cy="400109"/>
            </a:xfrm>
            <a:prstGeom prst="rect">
              <a:avLst/>
            </a:prstGeom>
            <a:noFill/>
          </p:spPr>
          <p:txBody>
            <a:bodyPr wrap="none" rtlCol="0">
              <a:spAutoFit/>
            </a:bodyPr>
            <a:lstStyle/>
            <a:p>
              <a:r>
                <a:rPr lang="de-DE" sz="1350" b="1" dirty="0">
                  <a:latin typeface="Arial" panose="020B0604020202020204" pitchFamily="34" charset="0"/>
                  <a:cs typeface="Arial" panose="020B0604020202020204" pitchFamily="34" charset="0"/>
                </a:rPr>
                <a:t>Zeit</a:t>
              </a:r>
            </a:p>
          </p:txBody>
        </p:sp>
      </p:grpSp>
      <p:grpSp>
        <p:nvGrpSpPr>
          <p:cNvPr id="53" name="Gruppieren 52">
            <a:extLst>
              <a:ext uri="{FF2B5EF4-FFF2-40B4-BE49-F238E27FC236}">
                <a16:creationId xmlns:a16="http://schemas.microsoft.com/office/drawing/2014/main" id="{D41AEE7B-4D42-2CC1-BBB4-4DFBDA32C2F4}"/>
              </a:ext>
            </a:extLst>
          </p:cNvPr>
          <p:cNvGrpSpPr/>
          <p:nvPr/>
        </p:nvGrpSpPr>
        <p:grpSpPr>
          <a:xfrm>
            <a:off x="707747" y="1070142"/>
            <a:ext cx="2875672" cy="1907767"/>
            <a:chOff x="707747" y="1070142"/>
            <a:chExt cx="2875672" cy="1907767"/>
          </a:xfrm>
        </p:grpSpPr>
        <p:cxnSp>
          <p:nvCxnSpPr>
            <p:cNvPr id="45" name="Gerade Verbindung mit Pfeil 44">
              <a:extLst>
                <a:ext uri="{FF2B5EF4-FFF2-40B4-BE49-F238E27FC236}">
                  <a16:creationId xmlns:a16="http://schemas.microsoft.com/office/drawing/2014/main" id="{674419C4-BBF8-2978-D3B7-EA95ED5BCD0D}"/>
                </a:ext>
              </a:extLst>
            </p:cNvPr>
            <p:cNvCxnSpPr>
              <a:cxnSpLocks/>
            </p:cNvCxnSpPr>
            <p:nvPr/>
          </p:nvCxnSpPr>
          <p:spPr>
            <a:xfrm>
              <a:off x="1928532" y="2969546"/>
              <a:ext cx="434102" cy="0"/>
            </a:xfrm>
            <a:prstGeom prst="straightConnector1">
              <a:avLst/>
            </a:prstGeom>
            <a:ln w="38100" cap="flat">
              <a:solidFill>
                <a:schemeClr val="bg1">
                  <a:lumMod val="7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ED014F41-7C27-020D-F39C-184F1D85CFC8}"/>
                </a:ext>
              </a:extLst>
            </p:cNvPr>
            <p:cNvCxnSpPr>
              <a:cxnSpLocks/>
            </p:cNvCxnSpPr>
            <p:nvPr/>
          </p:nvCxnSpPr>
          <p:spPr>
            <a:xfrm>
              <a:off x="2890459" y="2977909"/>
              <a:ext cx="434102" cy="0"/>
            </a:xfrm>
            <a:prstGeom prst="straightConnector1">
              <a:avLst/>
            </a:prstGeom>
            <a:ln w="38100" cap="flat">
              <a:solidFill>
                <a:schemeClr val="bg1">
                  <a:lumMod val="75000"/>
                </a:schemeClr>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1" name="Abgerundete rechteckige Legende 50">
              <a:extLst>
                <a:ext uri="{FF2B5EF4-FFF2-40B4-BE49-F238E27FC236}">
                  <a16:creationId xmlns:a16="http://schemas.microsoft.com/office/drawing/2014/main" id="{7E3D7745-A6A3-BB20-AE55-37A5564FE257}"/>
                </a:ext>
              </a:extLst>
            </p:cNvPr>
            <p:cNvSpPr/>
            <p:nvPr/>
          </p:nvSpPr>
          <p:spPr>
            <a:xfrm>
              <a:off x="707747" y="1076883"/>
              <a:ext cx="2875672" cy="721033"/>
            </a:xfrm>
            <a:prstGeom prst="wedgeRoundRectCallout">
              <a:avLst>
                <a:gd name="adj1" fmla="val 607"/>
                <a:gd name="adj2" fmla="val 195250"/>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Nächste Verwandte bedeutet nicht „im Stammbaum nächste gelegen“</a:t>
              </a:r>
              <a:endParaRPr lang="de-DE" sz="1500" dirty="0">
                <a:solidFill>
                  <a:schemeClr val="tx1"/>
                </a:solidFill>
              </a:endParaRPr>
            </a:p>
          </p:txBody>
        </p:sp>
        <p:sp>
          <p:nvSpPr>
            <p:cNvPr id="52" name="Abgerundete rechteckige Legende 51">
              <a:extLst>
                <a:ext uri="{FF2B5EF4-FFF2-40B4-BE49-F238E27FC236}">
                  <a16:creationId xmlns:a16="http://schemas.microsoft.com/office/drawing/2014/main" id="{4B91293D-A52E-7491-4139-529EF7374554}"/>
                </a:ext>
              </a:extLst>
            </p:cNvPr>
            <p:cNvSpPr/>
            <p:nvPr/>
          </p:nvSpPr>
          <p:spPr>
            <a:xfrm>
              <a:off x="707747" y="1070142"/>
              <a:ext cx="2875672" cy="721033"/>
            </a:xfrm>
            <a:prstGeom prst="wedgeRoundRectCallout">
              <a:avLst>
                <a:gd name="adj1" fmla="val 31289"/>
                <a:gd name="adj2" fmla="val 197475"/>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Nächste Verwandte bedeutet nicht „im Stammbaum nächstgelegen“</a:t>
              </a:r>
              <a:endParaRPr lang="de-DE" sz="1500" dirty="0">
                <a:solidFill>
                  <a:schemeClr val="tx1"/>
                </a:solidFill>
              </a:endParaRPr>
            </a:p>
          </p:txBody>
        </p:sp>
      </p:grpSp>
      <p:sp>
        <p:nvSpPr>
          <p:cNvPr id="66" name="Textfeld 65">
            <a:extLst>
              <a:ext uri="{FF2B5EF4-FFF2-40B4-BE49-F238E27FC236}">
                <a16:creationId xmlns:a16="http://schemas.microsoft.com/office/drawing/2014/main" id="{F688EDFE-A24E-6280-42C5-FB91443DC960}"/>
              </a:ext>
            </a:extLst>
          </p:cNvPr>
          <p:cNvSpPr txBox="1"/>
          <p:nvPr/>
        </p:nvSpPr>
        <p:spPr>
          <a:xfrm>
            <a:off x="10391" y="6565106"/>
            <a:ext cx="9144000" cy="292388"/>
          </a:xfrm>
          <a:prstGeom prst="rect">
            <a:avLst/>
          </a:prstGeom>
          <a:noFill/>
        </p:spPr>
        <p:txBody>
          <a:bodyPr wrap="square" rtlCol="0">
            <a:spAutoFit/>
          </a:bodyPr>
          <a:lstStyle/>
          <a:p>
            <a:r>
              <a:rPr lang="de-DE" sz="1300" dirty="0">
                <a:effectLst/>
                <a:latin typeface="Calibri" panose="020F0502020204030204" pitchFamily="34" charset="0"/>
                <a:ea typeface="Calibri" panose="020F0502020204030204" pitchFamily="34" charset="0"/>
                <a:cs typeface="Times New Roman" panose="02020603050405020304" pitchFamily="18" charset="0"/>
              </a:rPr>
              <a:t>* n.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Gemballa</a:t>
            </a:r>
            <a:r>
              <a:rPr lang="de-DE" sz="1300" dirty="0">
                <a:effectLst/>
                <a:latin typeface="Calibri" panose="020F0502020204030204" pitchFamily="34" charset="0"/>
                <a:ea typeface="Calibri" panose="020F0502020204030204" pitchFamily="34" charset="0"/>
                <a:cs typeface="Times New Roman" panose="02020603050405020304" pitchFamily="18" charset="0"/>
              </a:rPr>
              <a:t> 2023; Einzelabbildungen aus Markl 2014, 2023, Abdruck mit freundlicher Genehmigung von ©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Descience</a:t>
            </a:r>
            <a:r>
              <a:rPr lang="de-DE" sz="1300" dirty="0">
                <a:effectLst/>
                <a:latin typeface="Calibri" panose="020F0502020204030204" pitchFamily="34" charset="0"/>
                <a:ea typeface="Calibri" panose="020F0502020204030204" pitchFamily="34" charset="0"/>
                <a:cs typeface="Times New Roman" panose="02020603050405020304" pitchFamily="18" charset="0"/>
              </a:rPr>
              <a:t> [Luzern, CH]</a:t>
            </a:r>
            <a:endParaRPr lang="de-DE" sz="1300" dirty="0"/>
          </a:p>
        </p:txBody>
      </p:sp>
      <p:grpSp>
        <p:nvGrpSpPr>
          <p:cNvPr id="72" name="Gruppieren 71">
            <a:extLst>
              <a:ext uri="{FF2B5EF4-FFF2-40B4-BE49-F238E27FC236}">
                <a16:creationId xmlns:a16="http://schemas.microsoft.com/office/drawing/2014/main" id="{917EF86F-069C-8B29-E74F-D4EAD505D53D}"/>
              </a:ext>
            </a:extLst>
          </p:cNvPr>
          <p:cNvGrpSpPr/>
          <p:nvPr/>
        </p:nvGrpSpPr>
        <p:grpSpPr>
          <a:xfrm>
            <a:off x="1433677" y="2530877"/>
            <a:ext cx="4101254" cy="2917801"/>
            <a:chOff x="1433677" y="2530877"/>
            <a:chExt cx="4101254" cy="2917801"/>
          </a:xfrm>
        </p:grpSpPr>
        <p:grpSp>
          <p:nvGrpSpPr>
            <p:cNvPr id="67" name="Gruppieren 66">
              <a:extLst>
                <a:ext uri="{FF2B5EF4-FFF2-40B4-BE49-F238E27FC236}">
                  <a16:creationId xmlns:a16="http://schemas.microsoft.com/office/drawing/2014/main" id="{B10C86D1-696D-CDE2-4DAA-F3B7CA085CA0}"/>
                </a:ext>
              </a:extLst>
            </p:cNvPr>
            <p:cNvGrpSpPr/>
            <p:nvPr/>
          </p:nvGrpSpPr>
          <p:grpSpPr>
            <a:xfrm>
              <a:off x="1433677" y="2530877"/>
              <a:ext cx="4101254" cy="2917801"/>
              <a:chOff x="1433677" y="2530877"/>
              <a:chExt cx="4101254" cy="2917801"/>
            </a:xfrm>
          </p:grpSpPr>
          <p:cxnSp>
            <p:nvCxnSpPr>
              <p:cNvPr id="22" name="Gerade Verbindung 21">
                <a:extLst>
                  <a:ext uri="{FF2B5EF4-FFF2-40B4-BE49-F238E27FC236}">
                    <a16:creationId xmlns:a16="http://schemas.microsoft.com/office/drawing/2014/main" id="{8B06D923-B358-4E6C-B47F-BBC4D15B516C}"/>
                  </a:ext>
                </a:extLst>
              </p:cNvPr>
              <p:cNvCxnSpPr/>
              <p:nvPr/>
            </p:nvCxnSpPr>
            <p:spPr>
              <a:xfrm>
                <a:off x="5206124" y="3190408"/>
                <a:ext cx="0" cy="51099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6D513848-1440-291A-2AAB-30FA4FEE2AA1}"/>
                  </a:ext>
                </a:extLst>
              </p:cNvPr>
              <p:cNvCxnSpPr>
                <a:cxnSpLocks/>
              </p:cNvCxnSpPr>
              <p:nvPr/>
            </p:nvCxnSpPr>
            <p:spPr>
              <a:xfrm>
                <a:off x="3448694" y="3190408"/>
                <a:ext cx="0" cy="95033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Grafik 23">
                <a:extLst>
                  <a:ext uri="{FF2B5EF4-FFF2-40B4-BE49-F238E27FC236}">
                    <a16:creationId xmlns:a16="http://schemas.microsoft.com/office/drawing/2014/main" id="{1FB62752-2325-5A9D-7511-475048703207}"/>
                  </a:ext>
                </a:extLst>
              </p:cNvPr>
              <p:cNvPicPr>
                <a:picLocks noChangeAspect="1"/>
              </p:cNvPicPr>
              <p:nvPr/>
            </p:nvPicPr>
            <p:blipFill>
              <a:blip r:embed="rId2">
                <a:grayscl/>
              </a:blip>
              <a:stretch>
                <a:fillRect/>
              </a:stretch>
            </p:blipFill>
            <p:spPr>
              <a:xfrm>
                <a:off x="3962496" y="2604490"/>
                <a:ext cx="830461" cy="574934"/>
              </a:xfrm>
              <a:prstGeom prst="rect">
                <a:avLst/>
              </a:prstGeom>
            </p:spPr>
          </p:pic>
          <p:pic>
            <p:nvPicPr>
              <p:cNvPr id="25" name="Grafik 24" descr="Ein Bild, das Reptil, Eidechse enthält.&#10;&#10;Automatisch generierte Beschreibung">
                <a:extLst>
                  <a:ext uri="{FF2B5EF4-FFF2-40B4-BE49-F238E27FC236}">
                    <a16:creationId xmlns:a16="http://schemas.microsoft.com/office/drawing/2014/main" id="{7A9341D4-3840-BA6E-BD5F-A9E21F6DE888}"/>
                  </a:ext>
                </a:extLst>
              </p:cNvPr>
              <p:cNvPicPr>
                <a:picLocks noChangeAspect="1"/>
              </p:cNvPicPr>
              <p:nvPr/>
            </p:nvPicPr>
            <p:blipFill>
              <a:blip r:embed="rId3">
                <a:grayscl/>
              </a:blip>
              <a:stretch>
                <a:fillRect/>
              </a:stretch>
            </p:blipFill>
            <p:spPr>
              <a:xfrm>
                <a:off x="4906281" y="2666671"/>
                <a:ext cx="628650" cy="476250"/>
              </a:xfrm>
              <a:prstGeom prst="rect">
                <a:avLst/>
              </a:prstGeom>
            </p:spPr>
          </p:pic>
          <p:pic>
            <p:nvPicPr>
              <p:cNvPr id="26" name="Grafik 25" descr="Ein Bild, das Schlange enthält.&#10;&#10;Automatisch generierte Beschreibung">
                <a:extLst>
                  <a:ext uri="{FF2B5EF4-FFF2-40B4-BE49-F238E27FC236}">
                    <a16:creationId xmlns:a16="http://schemas.microsoft.com/office/drawing/2014/main" id="{2E4B8BFF-7505-00D0-6B38-704AFC1FF47A}"/>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3250652" y="2530877"/>
                <a:ext cx="695353" cy="827543"/>
              </a:xfrm>
              <a:prstGeom prst="rect">
                <a:avLst/>
              </a:prstGeom>
            </p:spPr>
          </p:pic>
          <p:cxnSp>
            <p:nvCxnSpPr>
              <p:cNvPr id="28" name="Gerade Verbindung 27">
                <a:extLst>
                  <a:ext uri="{FF2B5EF4-FFF2-40B4-BE49-F238E27FC236}">
                    <a16:creationId xmlns:a16="http://schemas.microsoft.com/office/drawing/2014/main" id="{83179FF4-2827-29FD-50A6-83CF64179D17}"/>
                  </a:ext>
                </a:extLst>
              </p:cNvPr>
              <p:cNvCxnSpPr>
                <a:cxnSpLocks/>
              </p:cNvCxnSpPr>
              <p:nvPr/>
            </p:nvCxnSpPr>
            <p:spPr>
              <a:xfrm>
                <a:off x="4300447" y="3190408"/>
                <a:ext cx="0" cy="51099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8917D4B1-D20C-C221-264B-179CAD0C4659}"/>
                  </a:ext>
                </a:extLst>
              </p:cNvPr>
              <p:cNvCxnSpPr>
                <a:cxnSpLocks/>
              </p:cNvCxnSpPr>
              <p:nvPr/>
            </p:nvCxnSpPr>
            <p:spPr>
              <a:xfrm flipH="1">
                <a:off x="4287257" y="3701402"/>
                <a:ext cx="93334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2C5DCDF4-6FFB-1D4B-E0AB-24BA33E58DCB}"/>
                  </a:ext>
                </a:extLst>
              </p:cNvPr>
              <p:cNvCxnSpPr>
                <a:cxnSpLocks/>
              </p:cNvCxnSpPr>
              <p:nvPr/>
            </p:nvCxnSpPr>
            <p:spPr>
              <a:xfrm flipH="1">
                <a:off x="3435504" y="4140742"/>
                <a:ext cx="132347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7F9F20A2-2411-8A7A-66AE-E88F9CC52E96}"/>
                  </a:ext>
                </a:extLst>
              </p:cNvPr>
              <p:cNvCxnSpPr>
                <a:cxnSpLocks/>
              </p:cNvCxnSpPr>
              <p:nvPr/>
            </p:nvCxnSpPr>
            <p:spPr>
              <a:xfrm>
                <a:off x="4742681" y="3701402"/>
                <a:ext cx="0" cy="43934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3A7D3054-C699-20B8-3335-200400DF91AD}"/>
                  </a:ext>
                </a:extLst>
              </p:cNvPr>
              <p:cNvCxnSpPr>
                <a:cxnSpLocks/>
              </p:cNvCxnSpPr>
              <p:nvPr/>
            </p:nvCxnSpPr>
            <p:spPr>
              <a:xfrm>
                <a:off x="4084430" y="4140742"/>
                <a:ext cx="0" cy="43934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3A634CA7-8387-F601-6280-A35B0D8DA5D4}"/>
                  </a:ext>
                </a:extLst>
              </p:cNvPr>
              <p:cNvCxnSpPr>
                <a:cxnSpLocks/>
              </p:cNvCxnSpPr>
              <p:nvPr/>
            </p:nvCxnSpPr>
            <p:spPr>
              <a:xfrm flipH="1">
                <a:off x="2634621" y="4580083"/>
                <a:ext cx="146353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28D759FE-2974-7331-A340-81A096F406BE}"/>
                  </a:ext>
                </a:extLst>
              </p:cNvPr>
              <p:cNvCxnSpPr>
                <a:cxnSpLocks/>
              </p:cNvCxnSpPr>
              <p:nvPr/>
            </p:nvCxnSpPr>
            <p:spPr>
              <a:xfrm>
                <a:off x="2650915" y="3190407"/>
                <a:ext cx="0" cy="138967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D5D5E03E-6689-8D26-8742-1806D84B042A}"/>
                  </a:ext>
                </a:extLst>
              </p:cNvPr>
              <p:cNvCxnSpPr>
                <a:cxnSpLocks/>
              </p:cNvCxnSpPr>
              <p:nvPr/>
            </p:nvCxnSpPr>
            <p:spPr>
              <a:xfrm>
                <a:off x="3405420" y="4580083"/>
                <a:ext cx="0" cy="43934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9250E9BB-28DC-AD9F-2A1B-83787738B0EB}"/>
                  </a:ext>
                </a:extLst>
              </p:cNvPr>
              <p:cNvCxnSpPr>
                <a:cxnSpLocks/>
              </p:cNvCxnSpPr>
              <p:nvPr/>
            </p:nvCxnSpPr>
            <p:spPr>
              <a:xfrm flipH="1">
                <a:off x="1774910" y="5009338"/>
                <a:ext cx="163051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F6F2B5D1-FF29-885E-AA13-218EA2F1F6DB}"/>
                  </a:ext>
                </a:extLst>
              </p:cNvPr>
              <p:cNvCxnSpPr>
                <a:cxnSpLocks/>
              </p:cNvCxnSpPr>
              <p:nvPr/>
            </p:nvCxnSpPr>
            <p:spPr>
              <a:xfrm>
                <a:off x="1774910" y="3197466"/>
                <a:ext cx="0" cy="182195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B11F8D5F-5762-4B62-31D3-9A04CEE521AB}"/>
                  </a:ext>
                </a:extLst>
              </p:cNvPr>
              <p:cNvCxnSpPr>
                <a:cxnSpLocks/>
              </p:cNvCxnSpPr>
              <p:nvPr/>
            </p:nvCxnSpPr>
            <p:spPr>
              <a:xfrm>
                <a:off x="2574110" y="5009338"/>
                <a:ext cx="0" cy="43934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0" name="Grafik 39" descr="Ein Bild, das Frosch enthält.&#10;&#10;Automatisch generierte Beschreibung">
                <a:extLst>
                  <a:ext uri="{FF2B5EF4-FFF2-40B4-BE49-F238E27FC236}">
                    <a16:creationId xmlns:a16="http://schemas.microsoft.com/office/drawing/2014/main" id="{19F6461D-0AE4-A4A8-51D3-9237A3BD82C1}"/>
                  </a:ext>
                </a:extLst>
              </p:cNvPr>
              <p:cNvPicPr>
                <a:picLocks noChangeAspect="1"/>
              </p:cNvPicPr>
              <p:nvPr/>
            </p:nvPicPr>
            <p:blipFill>
              <a:blip r:embed="rId5">
                <a:grayscl/>
              </a:blip>
              <a:stretch>
                <a:fillRect/>
              </a:stretch>
            </p:blipFill>
            <p:spPr>
              <a:xfrm>
                <a:off x="1433677" y="2686402"/>
                <a:ext cx="547655" cy="491305"/>
              </a:xfrm>
              <a:prstGeom prst="rect">
                <a:avLst/>
              </a:prstGeom>
            </p:spPr>
          </p:pic>
        </p:grpSp>
        <p:pic>
          <p:nvPicPr>
            <p:cNvPr id="71" name="Bild 15" descr="Eichhoernchen.jpg">
              <a:extLst>
                <a:ext uri="{FF2B5EF4-FFF2-40B4-BE49-F238E27FC236}">
                  <a16:creationId xmlns:a16="http://schemas.microsoft.com/office/drawing/2014/main" id="{2D8B2B12-D9C8-AB4D-DDB9-7FF85909A191}"/>
                </a:ext>
              </a:extLst>
            </p:cNvPr>
            <p:cNvPicPr>
              <a:picLocks noChangeAspect="1"/>
            </p:cNvPicPr>
            <p:nvPr/>
          </p:nvPicPr>
          <p:blipFill>
            <a:blip r:embed="rId6">
              <a:clrChange>
                <a:clrFrom>
                  <a:srgbClr val="FFFFFF"/>
                </a:clrFrom>
                <a:clrTo>
                  <a:srgbClr val="FFFFFF">
                    <a:alpha val="0"/>
                  </a:srgbClr>
                </a:clrTo>
              </a:clrChange>
              <a:grayscl/>
            </a:blip>
            <a:stretch>
              <a:fillRect/>
            </a:stretch>
          </p:blipFill>
          <p:spPr>
            <a:xfrm rot="1184673">
              <a:off x="2281451" y="2578838"/>
              <a:ext cx="648702" cy="562617"/>
            </a:xfrm>
            <a:prstGeom prst="rect">
              <a:avLst/>
            </a:prstGeom>
          </p:spPr>
        </p:pic>
      </p:grpSp>
      <p:grpSp>
        <p:nvGrpSpPr>
          <p:cNvPr id="65" name="Gruppieren 64">
            <a:extLst>
              <a:ext uri="{FF2B5EF4-FFF2-40B4-BE49-F238E27FC236}">
                <a16:creationId xmlns:a16="http://schemas.microsoft.com/office/drawing/2014/main" id="{A702EA30-65A5-8446-AD65-895B07F16C20}"/>
              </a:ext>
            </a:extLst>
          </p:cNvPr>
          <p:cNvGrpSpPr/>
          <p:nvPr/>
        </p:nvGrpSpPr>
        <p:grpSpPr>
          <a:xfrm>
            <a:off x="2513607" y="4286578"/>
            <a:ext cx="5828339" cy="2135334"/>
            <a:chOff x="2513607" y="4286578"/>
            <a:chExt cx="5828339" cy="2135334"/>
          </a:xfrm>
        </p:grpSpPr>
        <p:sp>
          <p:nvSpPr>
            <p:cNvPr id="39" name="Abgerundetes Rechteck 38">
              <a:extLst>
                <a:ext uri="{FF2B5EF4-FFF2-40B4-BE49-F238E27FC236}">
                  <a16:creationId xmlns:a16="http://schemas.microsoft.com/office/drawing/2014/main" id="{B9E60E3C-2C99-B590-03B8-C6784A7BE885}"/>
                </a:ext>
              </a:extLst>
            </p:cNvPr>
            <p:cNvSpPr/>
            <p:nvPr/>
          </p:nvSpPr>
          <p:spPr>
            <a:xfrm>
              <a:off x="4005896" y="4286578"/>
              <a:ext cx="150973" cy="15097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Arial" panose="020B0604020202020204" pitchFamily="34" charset="0"/>
                  <a:cs typeface="Arial" panose="020B0604020202020204" pitchFamily="34" charset="0"/>
                </a:rPr>
                <a:t>2</a:t>
              </a:r>
            </a:p>
          </p:txBody>
        </p:sp>
        <p:sp>
          <p:nvSpPr>
            <p:cNvPr id="21" name="Abgerundetes Rechteck 20">
              <a:extLst>
                <a:ext uri="{FF2B5EF4-FFF2-40B4-BE49-F238E27FC236}">
                  <a16:creationId xmlns:a16="http://schemas.microsoft.com/office/drawing/2014/main" id="{ECCF65A2-15DC-592B-7D8E-FEFD7D27B06C}"/>
                </a:ext>
              </a:extLst>
            </p:cNvPr>
            <p:cNvSpPr/>
            <p:nvPr/>
          </p:nvSpPr>
          <p:spPr>
            <a:xfrm>
              <a:off x="2573566" y="4289940"/>
              <a:ext cx="150973" cy="150974"/>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b="1" dirty="0">
                  <a:latin typeface="Arial" panose="020B0604020202020204" pitchFamily="34" charset="0"/>
                  <a:cs typeface="Arial" panose="020B0604020202020204" pitchFamily="34" charset="0"/>
                </a:rPr>
                <a:t>1</a:t>
              </a:r>
            </a:p>
          </p:txBody>
        </p:sp>
        <p:cxnSp>
          <p:nvCxnSpPr>
            <p:cNvPr id="44" name="Gerade Verbindung mit Pfeil 43">
              <a:extLst>
                <a:ext uri="{FF2B5EF4-FFF2-40B4-BE49-F238E27FC236}">
                  <a16:creationId xmlns:a16="http://schemas.microsoft.com/office/drawing/2014/main" id="{40A0EB7A-755A-2450-73BC-846D1B6DD460}"/>
                </a:ext>
              </a:extLst>
            </p:cNvPr>
            <p:cNvCxnSpPr>
              <a:cxnSpLocks/>
              <a:endCxn id="39" idx="1"/>
            </p:cNvCxnSpPr>
            <p:nvPr/>
          </p:nvCxnSpPr>
          <p:spPr>
            <a:xfrm>
              <a:off x="2740832" y="4362064"/>
              <a:ext cx="1265063" cy="0"/>
            </a:xfrm>
            <a:prstGeom prst="straightConnector1">
              <a:avLst/>
            </a:prstGeom>
            <a:ln w="88900" cap="flat">
              <a:solidFill>
                <a:schemeClr val="bg1">
                  <a:lumMod val="75000"/>
                </a:schemeClr>
              </a:solidFill>
              <a:prstDash val="solid"/>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0" name="Abgerundete rechteckige Legende 49">
              <a:extLst>
                <a:ext uri="{FF2B5EF4-FFF2-40B4-BE49-F238E27FC236}">
                  <a16:creationId xmlns:a16="http://schemas.microsoft.com/office/drawing/2014/main" id="{174FB3C7-6B9D-16D4-1CAA-F6EF960F9A23}"/>
                </a:ext>
              </a:extLst>
            </p:cNvPr>
            <p:cNvSpPr/>
            <p:nvPr/>
          </p:nvSpPr>
          <p:spPr>
            <a:xfrm>
              <a:off x="2513607" y="5700879"/>
              <a:ext cx="5828339" cy="721033"/>
            </a:xfrm>
            <a:prstGeom prst="wedgeRoundRectCallout">
              <a:avLst>
                <a:gd name="adj1" fmla="val -31289"/>
                <a:gd name="adj2" fmla="val -200780"/>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Nächste Verwandte= nächster Knotenpunkt= Nächste Verwandte teilen eine nur ihnen gemeinsame, d.h. die zeitlich nächstgelegene Stammart</a:t>
              </a:r>
              <a:endParaRPr lang="de-DE" sz="1500" dirty="0">
                <a:solidFill>
                  <a:schemeClr val="tx1"/>
                </a:solidFill>
              </a:endParaRPr>
            </a:p>
          </p:txBody>
        </p:sp>
      </p:grpSp>
      <p:cxnSp>
        <p:nvCxnSpPr>
          <p:cNvPr id="74" name="Gerade Verbindung 73">
            <a:extLst>
              <a:ext uri="{FF2B5EF4-FFF2-40B4-BE49-F238E27FC236}">
                <a16:creationId xmlns:a16="http://schemas.microsoft.com/office/drawing/2014/main" id="{3CE76E3C-4BC6-EE2E-EC3F-D056EC87778B}"/>
              </a:ext>
            </a:extLst>
          </p:cNvPr>
          <p:cNvCxnSpPr>
            <a:cxnSpLocks/>
          </p:cNvCxnSpPr>
          <p:nvPr/>
        </p:nvCxnSpPr>
        <p:spPr>
          <a:xfrm>
            <a:off x="4742681" y="3701402"/>
            <a:ext cx="0" cy="2657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5" name="Gruppieren 74">
            <a:extLst>
              <a:ext uri="{FF2B5EF4-FFF2-40B4-BE49-F238E27FC236}">
                <a16:creationId xmlns:a16="http://schemas.microsoft.com/office/drawing/2014/main" id="{9BEDF976-28C5-44B4-77CA-C8ADB9AC99EB}"/>
              </a:ext>
            </a:extLst>
          </p:cNvPr>
          <p:cNvGrpSpPr/>
          <p:nvPr/>
        </p:nvGrpSpPr>
        <p:grpSpPr>
          <a:xfrm>
            <a:off x="4471326" y="2530877"/>
            <a:ext cx="3870633" cy="2049206"/>
            <a:chOff x="4471326" y="2530877"/>
            <a:chExt cx="3870633" cy="2049206"/>
          </a:xfrm>
        </p:grpSpPr>
        <p:grpSp>
          <p:nvGrpSpPr>
            <p:cNvPr id="3" name="Gruppieren 2">
              <a:extLst>
                <a:ext uri="{FF2B5EF4-FFF2-40B4-BE49-F238E27FC236}">
                  <a16:creationId xmlns:a16="http://schemas.microsoft.com/office/drawing/2014/main" id="{4444AC69-9340-A2E8-F908-DE1AD25B9DE3}"/>
                </a:ext>
              </a:extLst>
            </p:cNvPr>
            <p:cNvGrpSpPr/>
            <p:nvPr/>
          </p:nvGrpSpPr>
          <p:grpSpPr>
            <a:xfrm>
              <a:off x="5989165" y="2530877"/>
              <a:ext cx="2352794" cy="2049206"/>
              <a:chOff x="3771304" y="1653988"/>
              <a:chExt cx="3137059" cy="2732274"/>
            </a:xfrm>
          </p:grpSpPr>
          <p:cxnSp>
            <p:nvCxnSpPr>
              <p:cNvPr id="4" name="Gerade Verbindung 3">
                <a:extLst>
                  <a:ext uri="{FF2B5EF4-FFF2-40B4-BE49-F238E27FC236}">
                    <a16:creationId xmlns:a16="http://schemas.microsoft.com/office/drawing/2014/main" id="{AEFB5D5C-7E31-F802-1CF3-4097EE71C5CC}"/>
                  </a:ext>
                </a:extLst>
              </p:cNvPr>
              <p:cNvCxnSpPr/>
              <p:nvPr/>
            </p:nvCxnSpPr>
            <p:spPr>
              <a:xfrm>
                <a:off x="6378601" y="2533362"/>
                <a:ext cx="0" cy="68132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A824AE39-1E7C-D09F-C85A-00E0C5EB6DD2}"/>
                  </a:ext>
                </a:extLst>
              </p:cNvPr>
              <p:cNvCxnSpPr>
                <a:cxnSpLocks/>
              </p:cNvCxnSpPr>
              <p:nvPr/>
            </p:nvCxnSpPr>
            <p:spPr>
              <a:xfrm>
                <a:off x="4047084" y="2533362"/>
                <a:ext cx="0" cy="126711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98D72199-25E0-1F5A-93CB-EC5D3EE0E5E7}"/>
                  </a:ext>
                </a:extLst>
              </p:cNvPr>
              <p:cNvPicPr>
                <a:picLocks noChangeAspect="1"/>
              </p:cNvPicPr>
              <p:nvPr/>
            </p:nvPicPr>
            <p:blipFill>
              <a:blip r:embed="rId2">
                <a:grayscl/>
              </a:blip>
              <a:stretch>
                <a:fillRect/>
              </a:stretch>
            </p:blipFill>
            <p:spPr>
              <a:xfrm>
                <a:off x="5801082" y="1752139"/>
                <a:ext cx="1107281" cy="766579"/>
              </a:xfrm>
              <a:prstGeom prst="rect">
                <a:avLst/>
              </a:prstGeom>
            </p:spPr>
          </p:pic>
          <p:pic>
            <p:nvPicPr>
              <p:cNvPr id="12" name="Grafik 11" descr="Ein Bild, das Reptil, Eidechse enthält.&#10;&#10;Automatisch generierte Beschreibung">
                <a:extLst>
                  <a:ext uri="{FF2B5EF4-FFF2-40B4-BE49-F238E27FC236}">
                    <a16:creationId xmlns:a16="http://schemas.microsoft.com/office/drawing/2014/main" id="{58AB286B-6BC4-E2CC-E842-59DBE8ECC7BB}"/>
                  </a:ext>
                </a:extLst>
              </p:cNvPr>
              <p:cNvPicPr>
                <a:picLocks noChangeAspect="1"/>
              </p:cNvPicPr>
              <p:nvPr/>
            </p:nvPicPr>
            <p:blipFill>
              <a:blip r:embed="rId3">
                <a:grayscl/>
              </a:blip>
              <a:stretch>
                <a:fillRect/>
              </a:stretch>
            </p:blipFill>
            <p:spPr>
              <a:xfrm>
                <a:off x="4846937" y="1835046"/>
                <a:ext cx="838200" cy="635000"/>
              </a:xfrm>
              <a:prstGeom prst="rect">
                <a:avLst/>
              </a:prstGeom>
            </p:spPr>
          </p:pic>
          <p:pic>
            <p:nvPicPr>
              <p:cNvPr id="13" name="Grafik 12" descr="Ein Bild, das Schlange enthält.&#10;&#10;Automatisch generierte Beschreibung">
                <a:extLst>
                  <a:ext uri="{FF2B5EF4-FFF2-40B4-BE49-F238E27FC236}">
                    <a16:creationId xmlns:a16="http://schemas.microsoft.com/office/drawing/2014/main" id="{64BDA6E7-B2B8-1992-4975-9B15E09B9768}"/>
                  </a:ext>
                </a:extLst>
              </p:cNvPr>
              <p:cNvPicPr>
                <a:picLocks noChangeAspect="1"/>
              </p:cNvPicPr>
              <p:nvPr/>
            </p:nvPicPr>
            <p:blipFill>
              <a:blip r:embed="rId4">
                <a:clrChange>
                  <a:clrFrom>
                    <a:srgbClr val="FFFFFF"/>
                  </a:clrFrom>
                  <a:clrTo>
                    <a:srgbClr val="FFFFFF">
                      <a:alpha val="0"/>
                    </a:srgbClr>
                  </a:clrTo>
                </a:clrChange>
                <a:grayscl/>
              </a:blip>
              <a:stretch>
                <a:fillRect/>
              </a:stretch>
            </p:blipFill>
            <p:spPr>
              <a:xfrm>
                <a:off x="3771304" y="1653988"/>
                <a:ext cx="927138" cy="1103391"/>
              </a:xfrm>
              <a:prstGeom prst="rect">
                <a:avLst/>
              </a:prstGeom>
            </p:spPr>
          </p:pic>
          <p:cxnSp>
            <p:nvCxnSpPr>
              <p:cNvPr id="14" name="Gerade Verbindung 13">
                <a:extLst>
                  <a:ext uri="{FF2B5EF4-FFF2-40B4-BE49-F238E27FC236}">
                    <a16:creationId xmlns:a16="http://schemas.microsoft.com/office/drawing/2014/main" id="{52FE64CF-879F-8C5A-C793-352DA1D76309}"/>
                  </a:ext>
                </a:extLst>
              </p:cNvPr>
              <p:cNvCxnSpPr>
                <a:cxnSpLocks/>
              </p:cNvCxnSpPr>
              <p:nvPr/>
            </p:nvCxnSpPr>
            <p:spPr>
              <a:xfrm>
                <a:off x="5171031" y="2533362"/>
                <a:ext cx="0" cy="681326"/>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AE38728C-1CB1-CB60-CC1A-2ADF2C521038}"/>
                  </a:ext>
                </a:extLst>
              </p:cNvPr>
              <p:cNvCxnSpPr>
                <a:cxnSpLocks/>
              </p:cNvCxnSpPr>
              <p:nvPr/>
            </p:nvCxnSpPr>
            <p:spPr>
              <a:xfrm flipH="1">
                <a:off x="5153445" y="3214688"/>
                <a:ext cx="124446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A213028F-A384-23D0-9595-D67CDE129EA4}"/>
                  </a:ext>
                </a:extLst>
              </p:cNvPr>
              <p:cNvCxnSpPr>
                <a:cxnSpLocks/>
              </p:cNvCxnSpPr>
              <p:nvPr/>
            </p:nvCxnSpPr>
            <p:spPr>
              <a:xfrm flipH="1">
                <a:off x="4029498" y="3800475"/>
                <a:ext cx="176462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E3F2716B-299B-17D3-9197-D8EE6718D03C}"/>
                  </a:ext>
                </a:extLst>
              </p:cNvPr>
              <p:cNvCxnSpPr>
                <a:cxnSpLocks/>
              </p:cNvCxnSpPr>
              <p:nvPr/>
            </p:nvCxnSpPr>
            <p:spPr>
              <a:xfrm>
                <a:off x="5772400" y="3214688"/>
                <a:ext cx="0" cy="5857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EBFCF932-B86A-D5BE-ADD8-7829F0D16D31}"/>
                  </a:ext>
                </a:extLst>
              </p:cNvPr>
              <p:cNvCxnSpPr>
                <a:cxnSpLocks/>
              </p:cNvCxnSpPr>
              <p:nvPr/>
            </p:nvCxnSpPr>
            <p:spPr>
              <a:xfrm>
                <a:off x="4883008" y="3800475"/>
                <a:ext cx="0" cy="58578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uppieren 60">
              <a:extLst>
                <a:ext uri="{FF2B5EF4-FFF2-40B4-BE49-F238E27FC236}">
                  <a16:creationId xmlns:a16="http://schemas.microsoft.com/office/drawing/2014/main" id="{3775EC15-9EB0-FA64-C8E4-366E8D5AA55D}"/>
                </a:ext>
              </a:extLst>
            </p:cNvPr>
            <p:cNvGrpSpPr/>
            <p:nvPr/>
          </p:nvGrpSpPr>
          <p:grpSpPr>
            <a:xfrm>
              <a:off x="7216636" y="3701603"/>
              <a:ext cx="579288" cy="477837"/>
              <a:chOff x="4471326" y="3701402"/>
              <a:chExt cx="579288" cy="477837"/>
            </a:xfrm>
          </p:grpSpPr>
          <p:sp>
            <p:nvSpPr>
              <p:cNvPr id="62" name="Nach rechts gekrümmter Pfeil 61">
                <a:extLst>
                  <a:ext uri="{FF2B5EF4-FFF2-40B4-BE49-F238E27FC236}">
                    <a16:creationId xmlns:a16="http://schemas.microsoft.com/office/drawing/2014/main" id="{8F1AF9FF-CBCF-C3C9-12C6-24194B834C78}"/>
                  </a:ext>
                </a:extLst>
              </p:cNvPr>
              <p:cNvSpPr/>
              <p:nvPr/>
            </p:nvSpPr>
            <p:spPr>
              <a:xfrm>
                <a:off x="4471326" y="3791260"/>
                <a:ext cx="579288" cy="387979"/>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63" name="Gerade Verbindung 62">
                <a:extLst>
                  <a:ext uri="{FF2B5EF4-FFF2-40B4-BE49-F238E27FC236}">
                    <a16:creationId xmlns:a16="http://schemas.microsoft.com/office/drawing/2014/main" id="{60A0DF6B-0BA4-8346-64F6-9C869EB74FCC}"/>
                  </a:ext>
                </a:extLst>
              </p:cNvPr>
              <p:cNvCxnSpPr>
                <a:cxnSpLocks/>
              </p:cNvCxnSpPr>
              <p:nvPr/>
            </p:nvCxnSpPr>
            <p:spPr>
              <a:xfrm>
                <a:off x="4742681" y="3701402"/>
                <a:ext cx="0" cy="2657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uppieren 59">
              <a:extLst>
                <a:ext uri="{FF2B5EF4-FFF2-40B4-BE49-F238E27FC236}">
                  <a16:creationId xmlns:a16="http://schemas.microsoft.com/office/drawing/2014/main" id="{C948610D-D40A-F322-6AAD-A3237826BFE6}"/>
                </a:ext>
              </a:extLst>
            </p:cNvPr>
            <p:cNvGrpSpPr/>
            <p:nvPr/>
          </p:nvGrpSpPr>
          <p:grpSpPr>
            <a:xfrm>
              <a:off x="4471326" y="3701402"/>
              <a:ext cx="579288" cy="477837"/>
              <a:chOff x="4471326" y="3701402"/>
              <a:chExt cx="579288" cy="477837"/>
            </a:xfrm>
          </p:grpSpPr>
          <p:sp>
            <p:nvSpPr>
              <p:cNvPr id="57" name="Nach rechts gekrümmter Pfeil 56">
                <a:extLst>
                  <a:ext uri="{FF2B5EF4-FFF2-40B4-BE49-F238E27FC236}">
                    <a16:creationId xmlns:a16="http://schemas.microsoft.com/office/drawing/2014/main" id="{BE1E0EDB-2418-12DD-47A1-805E394DFE33}"/>
                  </a:ext>
                </a:extLst>
              </p:cNvPr>
              <p:cNvSpPr/>
              <p:nvPr/>
            </p:nvSpPr>
            <p:spPr>
              <a:xfrm>
                <a:off x="4471326" y="3791260"/>
                <a:ext cx="579288" cy="387979"/>
              </a:xfrm>
              <a:prstGeom prst="curv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58" name="Gerade Verbindung 57">
                <a:extLst>
                  <a:ext uri="{FF2B5EF4-FFF2-40B4-BE49-F238E27FC236}">
                    <a16:creationId xmlns:a16="http://schemas.microsoft.com/office/drawing/2014/main" id="{9691CDFE-FE51-7310-4DDE-2C7A67CC1B16}"/>
                  </a:ext>
                </a:extLst>
              </p:cNvPr>
              <p:cNvCxnSpPr>
                <a:cxnSpLocks/>
              </p:cNvCxnSpPr>
              <p:nvPr/>
            </p:nvCxnSpPr>
            <p:spPr>
              <a:xfrm>
                <a:off x="4742681" y="3701402"/>
                <a:ext cx="0" cy="2657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8716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E26D0560-8976-3A1D-CA5F-8F39F7434E36}"/>
              </a:ext>
            </a:extLst>
          </p:cNvPr>
          <p:cNvGrpSpPr/>
          <p:nvPr/>
        </p:nvGrpSpPr>
        <p:grpSpPr>
          <a:xfrm>
            <a:off x="655402" y="1432609"/>
            <a:ext cx="5945647" cy="3898362"/>
            <a:chOff x="2002086" y="1425992"/>
            <a:chExt cx="4394702" cy="2881459"/>
          </a:xfrm>
        </p:grpSpPr>
        <p:cxnSp>
          <p:nvCxnSpPr>
            <p:cNvPr id="7" name="Gerade Verbindung 6">
              <a:extLst>
                <a:ext uri="{FF2B5EF4-FFF2-40B4-BE49-F238E27FC236}">
                  <a16:creationId xmlns:a16="http://schemas.microsoft.com/office/drawing/2014/main" id="{3D405B86-35BF-C261-9467-0AE8D53F2983}"/>
                </a:ext>
              </a:extLst>
            </p:cNvPr>
            <p:cNvCxnSpPr>
              <a:cxnSpLocks/>
            </p:cNvCxnSpPr>
            <p:nvPr/>
          </p:nvCxnSpPr>
          <p:spPr>
            <a:xfrm>
              <a:off x="5861003" y="2445423"/>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938265C5-C5E5-0B2B-89C5-8781EAE96CC6}"/>
                </a:ext>
              </a:extLst>
            </p:cNvPr>
            <p:cNvCxnSpPr>
              <a:cxnSpLocks/>
            </p:cNvCxnSpPr>
            <p:nvPr/>
          </p:nvCxnSpPr>
          <p:spPr>
            <a:xfrm>
              <a:off x="2675801" y="2445423"/>
              <a:ext cx="0" cy="1482968"/>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E9EDB751-0CA3-BAB4-EA97-CE1E5CB717B4}"/>
                </a:ext>
              </a:extLst>
            </p:cNvPr>
            <p:cNvCxnSpPr>
              <a:cxnSpLocks/>
            </p:cNvCxnSpPr>
            <p:nvPr/>
          </p:nvCxnSpPr>
          <p:spPr>
            <a:xfrm>
              <a:off x="5064702" y="2445423"/>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CC08B72B-131F-DD4D-221E-F87AE7711147}"/>
                </a:ext>
              </a:extLst>
            </p:cNvPr>
            <p:cNvCxnSpPr>
              <a:cxnSpLocks/>
            </p:cNvCxnSpPr>
            <p:nvPr/>
          </p:nvCxnSpPr>
          <p:spPr>
            <a:xfrm>
              <a:off x="4268402" y="2445423"/>
              <a:ext cx="0" cy="760091"/>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a:extLst>
                <a:ext uri="{FF2B5EF4-FFF2-40B4-BE49-F238E27FC236}">
                  <a16:creationId xmlns:a16="http://schemas.microsoft.com/office/drawing/2014/main" id="{45AD3FED-A8E8-F23D-07C1-2B38B4EBBFF4}"/>
                </a:ext>
              </a:extLst>
            </p:cNvPr>
            <p:cNvCxnSpPr>
              <a:cxnSpLocks/>
            </p:cNvCxnSpPr>
            <p:nvPr/>
          </p:nvCxnSpPr>
          <p:spPr>
            <a:xfrm>
              <a:off x="3472101" y="2445423"/>
              <a:ext cx="0" cy="1134049"/>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C677C893-1183-13CE-68D0-EEE73ED429AF}"/>
                </a:ext>
              </a:extLst>
            </p:cNvPr>
            <p:cNvCxnSpPr>
              <a:cxnSpLocks/>
            </p:cNvCxnSpPr>
            <p:nvPr/>
          </p:nvCxnSpPr>
          <p:spPr>
            <a:xfrm flipH="1">
              <a:off x="5048462" y="2800011"/>
              <a:ext cx="829395"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4A9A0045-EE19-401F-275A-939E5949E7B9}"/>
                </a:ext>
              </a:extLst>
            </p:cNvPr>
            <p:cNvCxnSpPr>
              <a:cxnSpLocks/>
            </p:cNvCxnSpPr>
            <p:nvPr/>
          </p:nvCxnSpPr>
          <p:spPr>
            <a:xfrm flipH="1">
              <a:off x="4268402" y="3172774"/>
              <a:ext cx="1194758"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Gerade Verbindung 38">
              <a:extLst>
                <a:ext uri="{FF2B5EF4-FFF2-40B4-BE49-F238E27FC236}">
                  <a16:creationId xmlns:a16="http://schemas.microsoft.com/office/drawing/2014/main" id="{DD15B2D9-76A6-CB8A-85D2-83DECA68256A}"/>
                </a:ext>
              </a:extLst>
            </p:cNvPr>
            <p:cNvCxnSpPr>
              <a:cxnSpLocks/>
            </p:cNvCxnSpPr>
            <p:nvPr/>
          </p:nvCxnSpPr>
          <p:spPr>
            <a:xfrm>
              <a:off x="5463159" y="2819380"/>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40">
              <a:extLst>
                <a:ext uri="{FF2B5EF4-FFF2-40B4-BE49-F238E27FC236}">
                  <a16:creationId xmlns:a16="http://schemas.microsoft.com/office/drawing/2014/main" id="{2192261B-B56B-5D51-EF1A-257A265C90E2}"/>
                </a:ext>
              </a:extLst>
            </p:cNvPr>
            <p:cNvCxnSpPr>
              <a:cxnSpLocks/>
            </p:cNvCxnSpPr>
            <p:nvPr/>
          </p:nvCxnSpPr>
          <p:spPr>
            <a:xfrm>
              <a:off x="4836441" y="3204673"/>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32F8F3DC-6DEF-3F4F-DE7C-C5D6A118C193}"/>
                </a:ext>
              </a:extLst>
            </p:cNvPr>
            <p:cNvCxnSpPr>
              <a:cxnSpLocks/>
            </p:cNvCxnSpPr>
            <p:nvPr/>
          </p:nvCxnSpPr>
          <p:spPr>
            <a:xfrm flipH="1">
              <a:off x="3456152" y="3563522"/>
              <a:ext cx="1393679"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Gerade Verbindung 45">
              <a:extLst>
                <a:ext uri="{FF2B5EF4-FFF2-40B4-BE49-F238E27FC236}">
                  <a16:creationId xmlns:a16="http://schemas.microsoft.com/office/drawing/2014/main" id="{66AFC341-2484-C43F-8542-A38133C33192}"/>
                </a:ext>
              </a:extLst>
            </p:cNvPr>
            <p:cNvCxnSpPr>
              <a:cxnSpLocks/>
            </p:cNvCxnSpPr>
            <p:nvPr/>
          </p:nvCxnSpPr>
          <p:spPr>
            <a:xfrm>
              <a:off x="4155551" y="3542256"/>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Gerade Verbindung 46">
              <a:extLst>
                <a:ext uri="{FF2B5EF4-FFF2-40B4-BE49-F238E27FC236}">
                  <a16:creationId xmlns:a16="http://schemas.microsoft.com/office/drawing/2014/main" id="{27862D97-427D-589F-8FCA-B7B9AB0C8652}"/>
                </a:ext>
              </a:extLst>
            </p:cNvPr>
            <p:cNvCxnSpPr>
              <a:cxnSpLocks/>
            </p:cNvCxnSpPr>
            <p:nvPr/>
          </p:nvCxnSpPr>
          <p:spPr>
            <a:xfrm flipH="1">
              <a:off x="2675801" y="3901105"/>
              <a:ext cx="1493140"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0FCBFE1F-8CF0-33F4-1BE4-A68CE0F95749}"/>
                </a:ext>
              </a:extLst>
            </p:cNvPr>
            <p:cNvCxnSpPr>
              <a:cxnSpLocks/>
            </p:cNvCxnSpPr>
            <p:nvPr/>
          </p:nvCxnSpPr>
          <p:spPr>
            <a:xfrm>
              <a:off x="3384690" y="3921316"/>
              <a:ext cx="0" cy="386135"/>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7" name="Gruppieren 96">
              <a:extLst>
                <a:ext uri="{FF2B5EF4-FFF2-40B4-BE49-F238E27FC236}">
                  <a16:creationId xmlns:a16="http://schemas.microsoft.com/office/drawing/2014/main" id="{C10A456B-C794-EF00-85A0-2C10DFB7CF2E}"/>
                </a:ext>
              </a:extLst>
            </p:cNvPr>
            <p:cNvGrpSpPr/>
            <p:nvPr/>
          </p:nvGrpSpPr>
          <p:grpSpPr>
            <a:xfrm>
              <a:off x="2002086" y="1425992"/>
              <a:ext cx="4394702" cy="1021737"/>
              <a:chOff x="30420" y="557694"/>
              <a:chExt cx="5859602" cy="1362316"/>
            </a:xfrm>
          </p:grpSpPr>
          <p:pic>
            <p:nvPicPr>
              <p:cNvPr id="3" name="Grafik 2" descr="Ein Bild, das Pfeil enthält.&#10;&#10;Automatisch generierte Beschreibung">
                <a:extLst>
                  <a:ext uri="{FF2B5EF4-FFF2-40B4-BE49-F238E27FC236}">
                    <a16:creationId xmlns:a16="http://schemas.microsoft.com/office/drawing/2014/main" id="{525B05FC-0132-97CB-B884-3719822FC07E}"/>
                  </a:ext>
                </a:extLst>
              </p:cNvPr>
              <p:cNvPicPr>
                <a:picLocks noChangeAspect="1"/>
              </p:cNvPicPr>
              <p:nvPr/>
            </p:nvPicPr>
            <p:blipFill>
              <a:blip r:embed="rId2">
                <a:grayscl/>
              </a:blip>
              <a:stretch>
                <a:fillRect/>
              </a:stretch>
            </p:blipFill>
            <p:spPr>
              <a:xfrm>
                <a:off x="30420" y="832666"/>
                <a:ext cx="1336366" cy="1087344"/>
              </a:xfrm>
              <a:prstGeom prst="rect">
                <a:avLst/>
              </a:prstGeom>
            </p:spPr>
          </p:pic>
          <p:pic>
            <p:nvPicPr>
              <p:cNvPr id="5" name="Grafik 4" descr="Ein Bild, das Text, Kette enthält.&#10;&#10;Automatisch generierte Beschreibung">
                <a:extLst>
                  <a:ext uri="{FF2B5EF4-FFF2-40B4-BE49-F238E27FC236}">
                    <a16:creationId xmlns:a16="http://schemas.microsoft.com/office/drawing/2014/main" id="{0DACA0B9-7C8F-8096-4027-2E60DC0548A5}"/>
                  </a:ext>
                </a:extLst>
              </p:cNvPr>
              <p:cNvPicPr>
                <a:picLocks noChangeAspect="1"/>
              </p:cNvPicPr>
              <p:nvPr/>
            </p:nvPicPr>
            <p:blipFill>
              <a:blip r:embed="rId3">
                <a:grayscl/>
              </a:blip>
              <a:stretch>
                <a:fillRect/>
              </a:stretch>
            </p:blipFill>
            <p:spPr>
              <a:xfrm>
                <a:off x="3788295" y="1057266"/>
                <a:ext cx="834176" cy="862744"/>
              </a:xfrm>
              <a:prstGeom prst="rect">
                <a:avLst/>
              </a:prstGeom>
            </p:spPr>
          </p:pic>
          <p:pic>
            <p:nvPicPr>
              <p:cNvPr id="12" name="Grafik 11" descr="Ein Bild, das ClipArt enthält.&#10;&#10;Automatisch generierte Beschreibung">
                <a:extLst>
                  <a:ext uri="{FF2B5EF4-FFF2-40B4-BE49-F238E27FC236}">
                    <a16:creationId xmlns:a16="http://schemas.microsoft.com/office/drawing/2014/main" id="{CBACECC3-DC93-65A7-E3D0-6D26CC3BA091}"/>
                  </a:ext>
                </a:extLst>
              </p:cNvPr>
              <p:cNvPicPr>
                <a:picLocks noChangeAspect="1"/>
              </p:cNvPicPr>
              <p:nvPr/>
            </p:nvPicPr>
            <p:blipFill>
              <a:blip r:embed="rId4">
                <a:grayscl/>
              </a:blip>
              <a:stretch>
                <a:fillRect/>
              </a:stretch>
            </p:blipFill>
            <p:spPr>
              <a:xfrm rot="891017">
                <a:off x="1681305" y="718499"/>
                <a:ext cx="647779" cy="1191534"/>
              </a:xfrm>
              <a:prstGeom prst="rect">
                <a:avLst/>
              </a:prstGeom>
            </p:spPr>
          </p:pic>
          <p:pic>
            <p:nvPicPr>
              <p:cNvPr id="14" name="Grafik 13" descr="Ein Bild, das ClipArt enthält.&#10;&#10;Automatisch generierte Beschreibung">
                <a:extLst>
                  <a:ext uri="{FF2B5EF4-FFF2-40B4-BE49-F238E27FC236}">
                    <a16:creationId xmlns:a16="http://schemas.microsoft.com/office/drawing/2014/main" id="{776C3D8A-100A-A42A-2BD0-C37C4597E633}"/>
                  </a:ext>
                </a:extLst>
              </p:cNvPr>
              <p:cNvPicPr>
                <a:picLocks noChangeAspect="1"/>
              </p:cNvPicPr>
              <p:nvPr/>
            </p:nvPicPr>
            <p:blipFill>
              <a:blip r:embed="rId5">
                <a:grayscl/>
              </a:blip>
              <a:stretch>
                <a:fillRect/>
              </a:stretch>
            </p:blipFill>
            <p:spPr>
              <a:xfrm>
                <a:off x="2584046" y="1063275"/>
                <a:ext cx="879582" cy="856735"/>
              </a:xfrm>
              <a:prstGeom prst="rect">
                <a:avLst/>
              </a:prstGeom>
            </p:spPr>
          </p:pic>
          <p:pic>
            <p:nvPicPr>
              <p:cNvPr id="16" name="Grafik 15">
                <a:extLst>
                  <a:ext uri="{FF2B5EF4-FFF2-40B4-BE49-F238E27FC236}">
                    <a16:creationId xmlns:a16="http://schemas.microsoft.com/office/drawing/2014/main" id="{BA488152-26F7-B438-69AF-79DF57CFF4A3}"/>
                  </a:ext>
                </a:extLst>
              </p:cNvPr>
              <p:cNvPicPr>
                <a:picLocks noChangeAspect="1"/>
              </p:cNvPicPr>
              <p:nvPr/>
            </p:nvPicPr>
            <p:blipFill>
              <a:blip r:embed="rId6">
                <a:grayscl/>
              </a:blip>
              <a:stretch>
                <a:fillRect/>
              </a:stretch>
            </p:blipFill>
            <p:spPr>
              <a:xfrm>
                <a:off x="4886047" y="949478"/>
                <a:ext cx="508374" cy="970532"/>
              </a:xfrm>
              <a:prstGeom prst="rect">
                <a:avLst/>
              </a:prstGeom>
            </p:spPr>
          </p:pic>
          <p:sp>
            <p:nvSpPr>
              <p:cNvPr id="58" name="Textfeld 57">
                <a:extLst>
                  <a:ext uri="{FF2B5EF4-FFF2-40B4-BE49-F238E27FC236}">
                    <a16:creationId xmlns:a16="http://schemas.microsoft.com/office/drawing/2014/main" id="{54C1EDBE-D91D-8B08-391C-6EE959C9BB0C}"/>
                  </a:ext>
                </a:extLst>
              </p:cNvPr>
              <p:cNvSpPr txBox="1"/>
              <p:nvPr/>
            </p:nvSpPr>
            <p:spPr>
              <a:xfrm>
                <a:off x="30420" y="557694"/>
                <a:ext cx="1292869" cy="318488"/>
              </a:xfrm>
              <a:prstGeom prst="rect">
                <a:avLst/>
              </a:prstGeom>
              <a:noFill/>
            </p:spPr>
            <p:txBody>
              <a:bodyPr wrap="square" rtlCol="0">
                <a:spAutoFit/>
              </a:bodyPr>
              <a:lstStyle/>
              <a:p>
                <a:r>
                  <a:rPr lang="de-DE" sz="1500" dirty="0">
                    <a:latin typeface="Arial Narrow" panose="020B0604020202020204" pitchFamily="34" charset="0"/>
                    <a:cs typeface="Arial Narrow" panose="020B0604020202020204" pitchFamily="34" charset="0"/>
                  </a:rPr>
                  <a:t>Außengruppe</a:t>
                </a:r>
              </a:p>
            </p:txBody>
          </p:sp>
          <p:sp>
            <p:nvSpPr>
              <p:cNvPr id="92" name="Textfeld 91">
                <a:extLst>
                  <a:ext uri="{FF2B5EF4-FFF2-40B4-BE49-F238E27FC236}">
                    <a16:creationId xmlns:a16="http://schemas.microsoft.com/office/drawing/2014/main" id="{C29013CA-BC60-B558-B610-5C46A552D85E}"/>
                  </a:ext>
                </a:extLst>
              </p:cNvPr>
              <p:cNvSpPr txBox="1"/>
              <p:nvPr/>
            </p:nvSpPr>
            <p:spPr>
              <a:xfrm>
                <a:off x="1490563" y="566098"/>
                <a:ext cx="1147668" cy="318488"/>
              </a:xfrm>
              <a:prstGeom prst="rect">
                <a:avLst/>
              </a:prstGeom>
              <a:noFill/>
            </p:spPr>
            <p:txBody>
              <a:bodyPr wrap="square" rtlCol="0">
                <a:spAutoFit/>
              </a:bodyPr>
              <a:lstStyle/>
              <a:p>
                <a:pPr algn="ctr"/>
                <a:r>
                  <a:rPr lang="de-DE" sz="1500" dirty="0">
                    <a:latin typeface="Arial Narrow" panose="020B0604020202020204" pitchFamily="34" charset="0"/>
                    <a:cs typeface="Arial Narrow" panose="020B0604020202020204" pitchFamily="34" charset="0"/>
                  </a:rPr>
                  <a:t>Orang-Utan</a:t>
                </a:r>
              </a:p>
            </p:txBody>
          </p:sp>
          <p:sp>
            <p:nvSpPr>
              <p:cNvPr id="94" name="Textfeld 93">
                <a:extLst>
                  <a:ext uri="{FF2B5EF4-FFF2-40B4-BE49-F238E27FC236}">
                    <a16:creationId xmlns:a16="http://schemas.microsoft.com/office/drawing/2014/main" id="{C4F9841B-4127-AE87-6FF4-46AA9D30E78F}"/>
                  </a:ext>
                </a:extLst>
              </p:cNvPr>
              <p:cNvSpPr txBox="1"/>
              <p:nvPr/>
            </p:nvSpPr>
            <p:spPr>
              <a:xfrm>
                <a:off x="2562002" y="569287"/>
                <a:ext cx="1147668" cy="318488"/>
              </a:xfrm>
              <a:prstGeom prst="rect">
                <a:avLst/>
              </a:prstGeom>
              <a:noFill/>
            </p:spPr>
            <p:txBody>
              <a:bodyPr wrap="square" rtlCol="0">
                <a:spAutoFit/>
              </a:bodyPr>
              <a:lstStyle/>
              <a:p>
                <a:pPr algn="ctr"/>
                <a:r>
                  <a:rPr lang="de-DE" sz="1500" dirty="0">
                    <a:latin typeface="Arial Narrow" panose="020B0604020202020204" pitchFamily="34" charset="0"/>
                    <a:cs typeface="Arial Narrow" panose="020B0604020202020204" pitchFamily="34" charset="0"/>
                  </a:rPr>
                  <a:t>Gorilla</a:t>
                </a:r>
              </a:p>
            </p:txBody>
          </p:sp>
          <p:sp>
            <p:nvSpPr>
              <p:cNvPr id="95" name="Textfeld 94">
                <a:extLst>
                  <a:ext uri="{FF2B5EF4-FFF2-40B4-BE49-F238E27FC236}">
                    <a16:creationId xmlns:a16="http://schemas.microsoft.com/office/drawing/2014/main" id="{BDD7AA2F-B2AB-0630-2D16-9C528C170FF8}"/>
                  </a:ext>
                </a:extLst>
              </p:cNvPr>
              <p:cNvSpPr txBox="1"/>
              <p:nvPr/>
            </p:nvSpPr>
            <p:spPr>
              <a:xfrm>
                <a:off x="3493309" y="559885"/>
                <a:ext cx="1297543" cy="318488"/>
              </a:xfrm>
              <a:prstGeom prst="rect">
                <a:avLst/>
              </a:prstGeom>
              <a:noFill/>
            </p:spPr>
            <p:txBody>
              <a:bodyPr wrap="square" rtlCol="0">
                <a:spAutoFit/>
              </a:bodyPr>
              <a:lstStyle/>
              <a:p>
                <a:pPr algn="ctr"/>
                <a:r>
                  <a:rPr lang="de-DE" sz="1500" dirty="0">
                    <a:latin typeface="Arial Narrow" panose="020B0604020202020204" pitchFamily="34" charset="0"/>
                    <a:cs typeface="Arial Narrow" panose="020B0604020202020204" pitchFamily="34" charset="0"/>
                  </a:rPr>
                  <a:t>Schimpanse</a:t>
                </a:r>
              </a:p>
            </p:txBody>
          </p:sp>
          <p:sp>
            <p:nvSpPr>
              <p:cNvPr id="96" name="Textfeld 95">
                <a:extLst>
                  <a:ext uri="{FF2B5EF4-FFF2-40B4-BE49-F238E27FC236}">
                    <a16:creationId xmlns:a16="http://schemas.microsoft.com/office/drawing/2014/main" id="{01B47B81-56C9-D505-259B-8BDBF78CCB67}"/>
                  </a:ext>
                </a:extLst>
              </p:cNvPr>
              <p:cNvSpPr txBox="1"/>
              <p:nvPr/>
            </p:nvSpPr>
            <p:spPr>
              <a:xfrm>
                <a:off x="4564749" y="566025"/>
                <a:ext cx="1325273" cy="318488"/>
              </a:xfrm>
              <a:prstGeom prst="rect">
                <a:avLst/>
              </a:prstGeom>
              <a:noFill/>
            </p:spPr>
            <p:txBody>
              <a:bodyPr wrap="square" rtlCol="0">
                <a:spAutoFit/>
              </a:bodyPr>
              <a:lstStyle/>
              <a:p>
                <a:pPr algn="ctr"/>
                <a:r>
                  <a:rPr lang="de-DE" sz="1500" dirty="0">
                    <a:latin typeface="Arial Narrow" panose="020B0604020202020204" pitchFamily="34" charset="0"/>
                    <a:cs typeface="Arial Narrow" panose="020B0604020202020204" pitchFamily="34" charset="0"/>
                  </a:rPr>
                  <a:t>Mensch</a:t>
                </a:r>
              </a:p>
            </p:txBody>
          </p:sp>
        </p:grpSp>
      </p:grpSp>
      <p:sp>
        <p:nvSpPr>
          <p:cNvPr id="4" name="Rechteck 3">
            <a:extLst>
              <a:ext uri="{FF2B5EF4-FFF2-40B4-BE49-F238E27FC236}">
                <a16:creationId xmlns:a16="http://schemas.microsoft.com/office/drawing/2014/main" id="{C3DCF82A-9161-0311-E88F-A703250B9B9A}"/>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1. Gegebene Stammbaumdarstellungen richtig erfassen*</a:t>
            </a:r>
            <a:endParaRPr lang="de-DE" sz="1500" dirty="0">
              <a:solidFill>
                <a:schemeClr val="bg1"/>
              </a:solidFill>
            </a:endParaRPr>
          </a:p>
        </p:txBody>
      </p:sp>
      <p:sp>
        <p:nvSpPr>
          <p:cNvPr id="6" name="Textfeld 5">
            <a:extLst>
              <a:ext uri="{FF2B5EF4-FFF2-40B4-BE49-F238E27FC236}">
                <a16:creationId xmlns:a16="http://schemas.microsoft.com/office/drawing/2014/main" id="{04FCD853-A585-F99D-C00F-FB163B935E20}"/>
              </a:ext>
            </a:extLst>
          </p:cNvPr>
          <p:cNvSpPr txBox="1"/>
          <p:nvPr/>
        </p:nvSpPr>
        <p:spPr>
          <a:xfrm>
            <a:off x="10391" y="6565106"/>
            <a:ext cx="9144000" cy="292388"/>
          </a:xfrm>
          <a:prstGeom prst="rect">
            <a:avLst/>
          </a:prstGeom>
          <a:noFill/>
        </p:spPr>
        <p:txBody>
          <a:bodyPr wrap="square" rtlCol="0">
            <a:spAutoFit/>
          </a:bodyPr>
          <a:lstStyle/>
          <a:p>
            <a:r>
              <a:rPr lang="de-DE" sz="1300" dirty="0">
                <a:effectLst/>
                <a:latin typeface="Calibri" panose="020F0502020204030204" pitchFamily="34" charset="0"/>
                <a:ea typeface="Calibri" panose="020F0502020204030204" pitchFamily="34" charset="0"/>
                <a:cs typeface="Times New Roman" panose="02020603050405020304" pitchFamily="18" charset="0"/>
              </a:rPr>
              <a:t>* n.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Gemballa</a:t>
            </a:r>
            <a:r>
              <a:rPr lang="de-DE" sz="1300" dirty="0">
                <a:effectLst/>
                <a:latin typeface="Calibri" panose="020F0502020204030204" pitchFamily="34" charset="0"/>
                <a:ea typeface="Calibri" panose="020F0502020204030204" pitchFamily="34" charset="0"/>
                <a:cs typeface="Times New Roman" panose="02020603050405020304" pitchFamily="18" charset="0"/>
              </a:rPr>
              <a:t> 2023; Einzelabbildungen aus Markl 2014, 2023, Abdruck mit freundlicher Genehmigung von ©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Descience</a:t>
            </a:r>
            <a:r>
              <a:rPr lang="de-DE" sz="1300" dirty="0">
                <a:effectLst/>
                <a:latin typeface="Calibri" panose="020F0502020204030204" pitchFamily="34" charset="0"/>
                <a:ea typeface="Calibri" panose="020F0502020204030204" pitchFamily="34" charset="0"/>
                <a:cs typeface="Times New Roman" panose="02020603050405020304" pitchFamily="18" charset="0"/>
              </a:rPr>
              <a:t> [Luzern, CH]</a:t>
            </a:r>
            <a:endParaRPr lang="de-DE" sz="1300" dirty="0"/>
          </a:p>
        </p:txBody>
      </p:sp>
      <p:grpSp>
        <p:nvGrpSpPr>
          <p:cNvPr id="17" name="Gruppieren 16">
            <a:extLst>
              <a:ext uri="{FF2B5EF4-FFF2-40B4-BE49-F238E27FC236}">
                <a16:creationId xmlns:a16="http://schemas.microsoft.com/office/drawing/2014/main" id="{8B47C012-35E2-BD26-F36E-93591605B9B9}"/>
              </a:ext>
            </a:extLst>
          </p:cNvPr>
          <p:cNvGrpSpPr/>
          <p:nvPr/>
        </p:nvGrpSpPr>
        <p:grpSpPr>
          <a:xfrm>
            <a:off x="3495804" y="3392431"/>
            <a:ext cx="5300951" cy="3029481"/>
            <a:chOff x="3495804" y="3392431"/>
            <a:chExt cx="5300951" cy="3029481"/>
          </a:xfrm>
        </p:grpSpPr>
        <p:grpSp>
          <p:nvGrpSpPr>
            <p:cNvPr id="13" name="Gruppieren 12">
              <a:extLst>
                <a:ext uri="{FF2B5EF4-FFF2-40B4-BE49-F238E27FC236}">
                  <a16:creationId xmlns:a16="http://schemas.microsoft.com/office/drawing/2014/main" id="{AD77EF99-B312-64F9-801E-A05BA7F6E9A9}"/>
                </a:ext>
              </a:extLst>
            </p:cNvPr>
            <p:cNvGrpSpPr/>
            <p:nvPr/>
          </p:nvGrpSpPr>
          <p:grpSpPr>
            <a:xfrm>
              <a:off x="3495804" y="3392431"/>
              <a:ext cx="5300951" cy="1387490"/>
              <a:chOff x="3495804" y="3392431"/>
              <a:chExt cx="5300951" cy="1387490"/>
            </a:xfrm>
          </p:grpSpPr>
          <p:sp>
            <p:nvSpPr>
              <p:cNvPr id="57" name="Textfeld 56">
                <a:extLst>
                  <a:ext uri="{FF2B5EF4-FFF2-40B4-BE49-F238E27FC236}">
                    <a16:creationId xmlns:a16="http://schemas.microsoft.com/office/drawing/2014/main" id="{D2AB0FD4-B7B4-2030-D760-5C5201C6D48B}"/>
                  </a:ext>
                </a:extLst>
              </p:cNvPr>
              <p:cNvSpPr txBox="1"/>
              <p:nvPr/>
            </p:nvSpPr>
            <p:spPr>
              <a:xfrm>
                <a:off x="5408144" y="3392431"/>
                <a:ext cx="3041371" cy="323165"/>
              </a:xfrm>
              <a:prstGeom prst="rect">
                <a:avLst/>
              </a:prstGeom>
              <a:noFill/>
            </p:spPr>
            <p:txBody>
              <a:bodyPr wrap="square" rtlCol="0">
                <a:spAutoFit/>
              </a:bodyPr>
              <a:lstStyle/>
              <a:p>
                <a:r>
                  <a:rPr lang="de-DE" sz="1500" dirty="0">
                    <a:solidFill>
                      <a:srgbClr val="C00000"/>
                    </a:solidFill>
                    <a:latin typeface="Arial" panose="020B0604020202020204" pitchFamily="34" charset="0"/>
                    <a:cs typeface="Arial" panose="020B0604020202020204" pitchFamily="34" charset="0"/>
                  </a:rPr>
                  <a:t>Stammart Schimpanse + Mensch</a:t>
                </a:r>
              </a:p>
            </p:txBody>
          </p:sp>
          <p:sp>
            <p:nvSpPr>
              <p:cNvPr id="54" name="Abgerundetes Rechteck 53">
                <a:extLst>
                  <a:ext uri="{FF2B5EF4-FFF2-40B4-BE49-F238E27FC236}">
                    <a16:creationId xmlns:a16="http://schemas.microsoft.com/office/drawing/2014/main" id="{39713EC6-261A-CB83-C869-29DD04E94087}"/>
                  </a:ext>
                </a:extLst>
              </p:cNvPr>
              <p:cNvSpPr>
                <a:spLocks noChangeAspect="1"/>
              </p:cNvSpPr>
              <p:nvPr/>
            </p:nvSpPr>
            <p:spPr>
              <a:xfrm>
                <a:off x="5261029" y="3462990"/>
                <a:ext cx="189000" cy="189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56" name="Textfeld 55">
                <a:extLst>
                  <a:ext uri="{FF2B5EF4-FFF2-40B4-BE49-F238E27FC236}">
                    <a16:creationId xmlns:a16="http://schemas.microsoft.com/office/drawing/2014/main" id="{0B45F8FA-55F9-60A1-1A21-D69D196A6421}"/>
                  </a:ext>
                </a:extLst>
              </p:cNvPr>
              <p:cNvSpPr txBox="1"/>
              <p:nvPr/>
            </p:nvSpPr>
            <p:spPr>
              <a:xfrm>
                <a:off x="4537275" y="3956929"/>
                <a:ext cx="4259480" cy="323165"/>
              </a:xfrm>
              <a:prstGeom prst="rect">
                <a:avLst/>
              </a:prstGeom>
              <a:noFill/>
            </p:spPr>
            <p:txBody>
              <a:bodyPr wrap="square" rtlCol="0">
                <a:spAutoFit/>
              </a:bodyPr>
              <a:lstStyle/>
              <a:p>
                <a:r>
                  <a:rPr lang="de-DE" sz="1500" dirty="0">
                    <a:solidFill>
                      <a:srgbClr val="C00000"/>
                    </a:solidFill>
                    <a:latin typeface="Arial" panose="020B0604020202020204" pitchFamily="34" charset="0"/>
                    <a:cs typeface="Arial" panose="020B0604020202020204" pitchFamily="34" charset="0"/>
                  </a:rPr>
                  <a:t>Stammart </a:t>
                </a:r>
                <a:r>
                  <a:rPr lang="de-DE" sz="1500" dirty="0" err="1">
                    <a:solidFill>
                      <a:srgbClr val="C00000"/>
                    </a:solidFill>
                    <a:latin typeface="Arial" panose="020B0604020202020204" pitchFamily="34" charset="0"/>
                    <a:cs typeface="Arial" panose="020B0604020202020204" pitchFamily="34" charset="0"/>
                  </a:rPr>
                  <a:t>Orang</a:t>
                </a:r>
                <a:r>
                  <a:rPr lang="de-DE" sz="1500" dirty="0">
                    <a:solidFill>
                      <a:srgbClr val="C00000"/>
                    </a:solidFill>
                    <a:latin typeface="Arial" panose="020B0604020202020204" pitchFamily="34" charset="0"/>
                    <a:cs typeface="Arial" panose="020B0604020202020204" pitchFamily="34" charset="0"/>
                  </a:rPr>
                  <a:t> Utan + Schimpanse + Mensch</a:t>
                </a:r>
              </a:p>
            </p:txBody>
          </p:sp>
          <p:sp>
            <p:nvSpPr>
              <p:cNvPr id="53" name="Abgerundetes Rechteck 52">
                <a:extLst>
                  <a:ext uri="{FF2B5EF4-FFF2-40B4-BE49-F238E27FC236}">
                    <a16:creationId xmlns:a16="http://schemas.microsoft.com/office/drawing/2014/main" id="{4CE65877-9E68-2ACD-17C3-D8CF82C042B0}"/>
                  </a:ext>
                </a:extLst>
              </p:cNvPr>
              <p:cNvSpPr>
                <a:spLocks noChangeAspect="1"/>
              </p:cNvSpPr>
              <p:nvPr/>
            </p:nvSpPr>
            <p:spPr>
              <a:xfrm>
                <a:off x="4396220" y="3994630"/>
                <a:ext cx="189000" cy="189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2" name="Textfeld 21">
                <a:extLst>
                  <a:ext uri="{FF2B5EF4-FFF2-40B4-BE49-F238E27FC236}">
                    <a16:creationId xmlns:a16="http://schemas.microsoft.com/office/drawing/2014/main" id="{DCA44429-76F8-84A2-6D73-7EE884551740}"/>
                  </a:ext>
                </a:extLst>
              </p:cNvPr>
              <p:cNvSpPr txBox="1"/>
              <p:nvPr/>
            </p:nvSpPr>
            <p:spPr>
              <a:xfrm>
                <a:off x="3675229" y="4456756"/>
                <a:ext cx="3023636" cy="323165"/>
              </a:xfrm>
              <a:prstGeom prst="rect">
                <a:avLst/>
              </a:prstGeom>
              <a:noFill/>
            </p:spPr>
            <p:txBody>
              <a:bodyPr wrap="square" rtlCol="0">
                <a:spAutoFit/>
              </a:bodyPr>
              <a:lstStyle/>
              <a:p>
                <a:r>
                  <a:rPr lang="de-DE" sz="1500" dirty="0">
                    <a:solidFill>
                      <a:srgbClr val="C00000"/>
                    </a:solidFill>
                    <a:latin typeface="Arial" panose="020B0604020202020204" pitchFamily="34" charset="0"/>
                    <a:cs typeface="Arial" panose="020B0604020202020204" pitchFamily="34" charset="0"/>
                  </a:rPr>
                  <a:t>Stammart der Hominidae</a:t>
                </a:r>
              </a:p>
            </p:txBody>
          </p:sp>
          <p:sp>
            <p:nvSpPr>
              <p:cNvPr id="52" name="Abgerundetes Rechteck 51">
                <a:extLst>
                  <a:ext uri="{FF2B5EF4-FFF2-40B4-BE49-F238E27FC236}">
                    <a16:creationId xmlns:a16="http://schemas.microsoft.com/office/drawing/2014/main" id="{24420F80-DDF5-500A-6133-9E99C0A52DED}"/>
                  </a:ext>
                </a:extLst>
              </p:cNvPr>
              <p:cNvSpPr>
                <a:spLocks noChangeAspect="1"/>
              </p:cNvSpPr>
              <p:nvPr/>
            </p:nvSpPr>
            <p:spPr>
              <a:xfrm>
                <a:off x="3495804" y="4508744"/>
                <a:ext cx="189000" cy="189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grpSp>
        <p:sp>
          <p:nvSpPr>
            <p:cNvPr id="15" name="Abgerundete rechteckige Legende 14">
              <a:extLst>
                <a:ext uri="{FF2B5EF4-FFF2-40B4-BE49-F238E27FC236}">
                  <a16:creationId xmlns:a16="http://schemas.microsoft.com/office/drawing/2014/main" id="{F44D3CE7-1F57-524F-0F19-BAEDA78E5632}"/>
                </a:ext>
              </a:extLst>
            </p:cNvPr>
            <p:cNvSpPr/>
            <p:nvPr/>
          </p:nvSpPr>
          <p:spPr>
            <a:xfrm>
              <a:off x="3912243" y="5700879"/>
              <a:ext cx="4429703" cy="721033"/>
            </a:xfrm>
            <a:prstGeom prst="wedgeRoundRectCallout">
              <a:avLst>
                <a:gd name="adj1" fmla="val -53238"/>
                <a:gd name="adj2" fmla="val -179911"/>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dirty="0">
                  <a:solidFill>
                    <a:srgbClr val="C00000"/>
                  </a:solidFill>
                </a:rPr>
                <a:t>korrektes Erkennen der letzten gemeinsamen Stammart einer Abstammungsgemeinschaft</a:t>
              </a:r>
              <a:endParaRPr lang="de-DE" dirty="0">
                <a:solidFill>
                  <a:schemeClr val="tx1"/>
                </a:solidFill>
              </a:endParaRPr>
            </a:p>
          </p:txBody>
        </p:sp>
      </p:grpSp>
    </p:spTree>
    <p:extLst>
      <p:ext uri="{BB962C8B-B14F-4D97-AF65-F5344CB8AC3E}">
        <p14:creationId xmlns:p14="http://schemas.microsoft.com/office/powerpoint/2010/main" val="40386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CD46E19-0588-132D-0649-09B9517FBC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41119" y="1005545"/>
            <a:ext cx="6776035" cy="3930382"/>
          </a:xfrm>
          <a:prstGeom prst="rect">
            <a:avLst/>
          </a:prstGeom>
        </p:spPr>
      </p:pic>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2. Eine Merkmalsevolution und ein adaptives Szenario erfassen *</a:t>
            </a:r>
            <a:endParaRPr lang="de-DE" sz="1300" i="1" dirty="0">
              <a:solidFill>
                <a:schemeClr val="bg1"/>
              </a:solidFill>
            </a:endParaRPr>
          </a:p>
        </p:txBody>
      </p:sp>
      <p:sp>
        <p:nvSpPr>
          <p:cNvPr id="5" name="Textfeld 4">
            <a:extLst>
              <a:ext uri="{FF2B5EF4-FFF2-40B4-BE49-F238E27FC236}">
                <a16:creationId xmlns:a16="http://schemas.microsoft.com/office/drawing/2014/main" id="{F4E85A65-C810-18A3-01A3-41EEDA1BE984}"/>
              </a:ext>
            </a:extLst>
          </p:cNvPr>
          <p:cNvSpPr txBox="1"/>
          <p:nvPr/>
        </p:nvSpPr>
        <p:spPr>
          <a:xfrm>
            <a:off x="10391" y="6565106"/>
            <a:ext cx="9144000" cy="292388"/>
          </a:xfrm>
          <a:prstGeom prst="rect">
            <a:avLst/>
          </a:prstGeom>
          <a:noFill/>
        </p:spPr>
        <p:txBody>
          <a:bodyPr wrap="square" rtlCol="0">
            <a:spAutoFit/>
          </a:bodyPr>
          <a:lstStyle/>
          <a:p>
            <a:r>
              <a:rPr lang="de-DE" sz="1300" dirty="0">
                <a:effectLst/>
                <a:latin typeface="Calibri" panose="020F0502020204030204" pitchFamily="34" charset="0"/>
                <a:ea typeface="Calibri" panose="020F0502020204030204" pitchFamily="34" charset="0"/>
                <a:cs typeface="Times New Roman" panose="02020603050405020304" pitchFamily="18" charset="0"/>
              </a:rPr>
              <a:t>* aus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Gemballa</a:t>
            </a:r>
            <a:r>
              <a:rPr lang="de-DE" sz="1300" dirty="0">
                <a:effectLst/>
                <a:latin typeface="Calibri" panose="020F0502020204030204" pitchFamily="34" charset="0"/>
                <a:ea typeface="Calibri" panose="020F0502020204030204" pitchFamily="34" charset="0"/>
                <a:cs typeface="Times New Roman" panose="02020603050405020304" pitchFamily="18" charset="0"/>
              </a:rPr>
              <a:t> 2020; Einzelabbildungen aus Markl 2018, Abdruck mit freundlicher Genehmigung von ©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Descience</a:t>
            </a:r>
            <a:r>
              <a:rPr lang="de-DE" sz="1300" dirty="0">
                <a:effectLst/>
                <a:latin typeface="Calibri" panose="020F0502020204030204" pitchFamily="34" charset="0"/>
                <a:ea typeface="Calibri" panose="020F0502020204030204" pitchFamily="34" charset="0"/>
                <a:cs typeface="Times New Roman" panose="02020603050405020304" pitchFamily="18" charset="0"/>
              </a:rPr>
              <a:t> [Luzern, CH]</a:t>
            </a:r>
            <a:endParaRPr lang="de-DE" sz="1300" dirty="0"/>
          </a:p>
        </p:txBody>
      </p:sp>
      <p:graphicFrame>
        <p:nvGraphicFramePr>
          <p:cNvPr id="6" name="Tabelle 5">
            <a:extLst>
              <a:ext uri="{FF2B5EF4-FFF2-40B4-BE49-F238E27FC236}">
                <a16:creationId xmlns:a16="http://schemas.microsoft.com/office/drawing/2014/main" id="{CAE94C96-94CF-D637-6C85-1B3BAEED88B0}"/>
              </a:ext>
            </a:extLst>
          </p:cNvPr>
          <p:cNvGraphicFramePr>
            <a:graphicFrameLocks noGrp="1"/>
          </p:cNvGraphicFramePr>
          <p:nvPr>
            <p:extLst>
              <p:ext uri="{D42A27DB-BD31-4B8C-83A1-F6EECF244321}">
                <p14:modId xmlns:p14="http://schemas.microsoft.com/office/powerpoint/2010/main" val="2314596315"/>
              </p:ext>
            </p:extLst>
          </p:nvPr>
        </p:nvGraphicFramePr>
        <p:xfrm>
          <a:off x="146050" y="5003756"/>
          <a:ext cx="8904431" cy="1493520"/>
        </p:xfrm>
        <a:graphic>
          <a:graphicData uri="http://schemas.openxmlformats.org/drawingml/2006/table">
            <a:tbl>
              <a:tblPr firstRow="1" firstCol="1" bandRow="1">
                <a:tableStyleId>{5C22544A-7EE6-4342-B048-85BDC9FD1C3A}</a:tableStyleId>
              </a:tblPr>
              <a:tblGrid>
                <a:gridCol w="1044153">
                  <a:extLst>
                    <a:ext uri="{9D8B030D-6E8A-4147-A177-3AD203B41FA5}">
                      <a16:colId xmlns:a16="http://schemas.microsoft.com/office/drawing/2014/main" val="592332742"/>
                    </a:ext>
                  </a:extLst>
                </a:gridCol>
                <a:gridCol w="1180105">
                  <a:extLst>
                    <a:ext uri="{9D8B030D-6E8A-4147-A177-3AD203B41FA5}">
                      <a16:colId xmlns:a16="http://schemas.microsoft.com/office/drawing/2014/main" val="404777919"/>
                    </a:ext>
                  </a:extLst>
                </a:gridCol>
                <a:gridCol w="1054326">
                  <a:extLst>
                    <a:ext uri="{9D8B030D-6E8A-4147-A177-3AD203B41FA5}">
                      <a16:colId xmlns:a16="http://schemas.microsoft.com/office/drawing/2014/main" val="2395887536"/>
                    </a:ext>
                  </a:extLst>
                </a:gridCol>
                <a:gridCol w="1452010">
                  <a:extLst>
                    <a:ext uri="{9D8B030D-6E8A-4147-A177-3AD203B41FA5}">
                      <a16:colId xmlns:a16="http://schemas.microsoft.com/office/drawing/2014/main" val="3986001663"/>
                    </a:ext>
                  </a:extLst>
                </a:gridCol>
                <a:gridCol w="1389121">
                  <a:extLst>
                    <a:ext uri="{9D8B030D-6E8A-4147-A177-3AD203B41FA5}">
                      <a16:colId xmlns:a16="http://schemas.microsoft.com/office/drawing/2014/main" val="287032918"/>
                    </a:ext>
                  </a:extLst>
                </a:gridCol>
                <a:gridCol w="1389121">
                  <a:extLst>
                    <a:ext uri="{9D8B030D-6E8A-4147-A177-3AD203B41FA5}">
                      <a16:colId xmlns:a16="http://schemas.microsoft.com/office/drawing/2014/main" val="3434930197"/>
                    </a:ext>
                  </a:extLst>
                </a:gridCol>
                <a:gridCol w="1395595">
                  <a:extLst>
                    <a:ext uri="{9D8B030D-6E8A-4147-A177-3AD203B41FA5}">
                      <a16:colId xmlns:a16="http://schemas.microsoft.com/office/drawing/2014/main" val="3319082824"/>
                    </a:ext>
                  </a:extLst>
                </a:gridCol>
              </a:tblGrid>
              <a:tr h="0">
                <a:tc>
                  <a:txBody>
                    <a:bodyPr/>
                    <a:lstStyle/>
                    <a:p>
                      <a:pPr>
                        <a:spcBef>
                          <a:spcPts val="200"/>
                        </a:spcBef>
                        <a:spcAft>
                          <a:spcPts val="200"/>
                        </a:spcAft>
                        <a:tabLst>
                          <a:tab pos="270510" algn="l"/>
                        </a:tabLst>
                      </a:pPr>
                      <a:r>
                        <a:rPr lang="de-DE" sz="1400" dirty="0">
                          <a:effectLst/>
                        </a:rPr>
                        <a:t>Merkmal</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a:effectLst/>
                        </a:rPr>
                        <a:t>Flusspferde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err="1">
                          <a:effectLst/>
                        </a:rPr>
                        <a:t>Pakicetus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err="1">
                          <a:effectLst/>
                        </a:rPr>
                        <a:t>Ambulocetus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err="1">
                          <a:effectLst/>
                        </a:rPr>
                        <a:t>Rodhocetus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err="1">
                          <a:effectLst/>
                        </a:rPr>
                        <a:t>Dorudon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tc>
                  <a:txBody>
                    <a:bodyPr/>
                    <a:lstStyle/>
                    <a:p>
                      <a:pPr algn="ctr">
                        <a:spcBef>
                          <a:spcPts val="200"/>
                        </a:spcBef>
                        <a:spcAft>
                          <a:spcPts val="200"/>
                        </a:spcAft>
                        <a:tabLst>
                          <a:tab pos="270510" algn="l"/>
                        </a:tabLst>
                      </a:pPr>
                      <a:r>
                        <a:rPr lang="de-DE" sz="1400" dirty="0">
                          <a:effectLst/>
                        </a:rPr>
                        <a:t>Wale &amp; Delfine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5000"/>
                      </a:schemeClr>
                    </a:solidFill>
                  </a:tcPr>
                </a:tc>
                <a:extLst>
                  <a:ext uri="{0D108BD9-81ED-4DB2-BD59-A6C34878D82A}">
                    <a16:rowId xmlns:a16="http://schemas.microsoft.com/office/drawing/2014/main" val="2895400605"/>
                  </a:ext>
                </a:extLst>
              </a:tr>
              <a:tr h="0">
                <a:tc>
                  <a:txBody>
                    <a:bodyPr/>
                    <a:lstStyle/>
                    <a:p>
                      <a:pPr>
                        <a:spcBef>
                          <a:spcPts val="200"/>
                        </a:spcBef>
                        <a:spcAft>
                          <a:spcPts val="200"/>
                        </a:spcAft>
                        <a:tabLst>
                          <a:tab pos="270510" algn="l"/>
                        </a:tabLst>
                      </a:pPr>
                      <a:r>
                        <a:rPr lang="de-DE" sz="1400" dirty="0">
                          <a:solidFill>
                            <a:srgbClr val="7030A0"/>
                          </a:solidFill>
                          <a:effectLst/>
                        </a:rPr>
                        <a:t>M5: Vorder-</a:t>
                      </a:r>
                      <a:r>
                        <a:rPr lang="de-DE" sz="1400" dirty="0" err="1">
                          <a:solidFill>
                            <a:srgbClr val="7030A0"/>
                          </a:solidFill>
                          <a:effectLst/>
                        </a:rPr>
                        <a:t>gliedmaßen</a:t>
                      </a:r>
                      <a:endParaRPr lang="de-DE" sz="1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4765"/>
                      </a:schemeClr>
                    </a:solidFill>
                  </a:tcPr>
                </a:tc>
                <a:tc>
                  <a:txBody>
                    <a:bodyPr/>
                    <a:lstStyle/>
                    <a:p>
                      <a:pPr algn="ctr">
                        <a:spcBef>
                          <a:spcPts val="200"/>
                        </a:spcBef>
                        <a:spcAft>
                          <a:spcPts val="200"/>
                        </a:spcAft>
                        <a:tabLst>
                          <a:tab pos="270510" algn="l"/>
                        </a:tabLst>
                      </a:pPr>
                      <a:r>
                        <a:rPr lang="de-DE" sz="1400" dirty="0" err="1">
                          <a:effectLst/>
                        </a:rPr>
                        <a:t>Laufbein</a:t>
                      </a:r>
                      <a:r>
                        <a:rPr lang="de-DE" sz="1400" dirty="0">
                          <a:effectLst/>
                        </a:rPr>
                        <a:t> mit Fingern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7030A0">
                        <a:alpha val="19933"/>
                      </a:srgbClr>
                    </a:solidFill>
                  </a:tcPr>
                </a:tc>
                <a:tc>
                  <a:txBody>
                    <a:bodyPr/>
                    <a:lstStyle/>
                    <a:p>
                      <a:pPr algn="ctr">
                        <a:spcBef>
                          <a:spcPts val="200"/>
                        </a:spcBef>
                        <a:spcAft>
                          <a:spcPts val="200"/>
                        </a:spcAft>
                        <a:tabLst>
                          <a:tab pos="270510" algn="l"/>
                        </a:tabLst>
                      </a:pPr>
                      <a:r>
                        <a:rPr lang="de-DE" sz="1400" dirty="0" err="1">
                          <a:effectLst/>
                        </a:rPr>
                        <a:t>Laufbein</a:t>
                      </a:r>
                      <a:r>
                        <a:rPr lang="de-DE" sz="1400" dirty="0">
                          <a:effectLst/>
                        </a:rPr>
                        <a:t> mit Fingern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7030A0">
                        <a:alpha val="20206"/>
                      </a:srgbClr>
                    </a:solidFill>
                  </a:tcPr>
                </a:tc>
                <a:tc>
                  <a:txBody>
                    <a:bodyPr/>
                    <a:lstStyle/>
                    <a:p>
                      <a:pPr algn="ctr">
                        <a:spcBef>
                          <a:spcPts val="200"/>
                        </a:spcBef>
                        <a:spcAft>
                          <a:spcPts val="200"/>
                        </a:spcAft>
                        <a:tabLst>
                          <a:tab pos="270510" algn="l"/>
                        </a:tabLst>
                      </a:pPr>
                      <a:r>
                        <a:rPr lang="de-DE" sz="1400" dirty="0">
                          <a:effectLst/>
                        </a:rPr>
                        <a:t>Lauf-Schwimm-bein mit Fingern &amp; Schwimmhaut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7030A0">
                        <a:alpha val="50046"/>
                      </a:srgbClr>
                    </a:solidFill>
                  </a:tcPr>
                </a:tc>
                <a:tc>
                  <a:txBody>
                    <a:bodyPr/>
                    <a:lstStyle/>
                    <a:p>
                      <a:pPr algn="ctr">
                        <a:spcBef>
                          <a:spcPts val="200"/>
                        </a:spcBef>
                        <a:spcAft>
                          <a:spcPts val="200"/>
                        </a:spcAft>
                        <a:tabLst>
                          <a:tab pos="270510" algn="l"/>
                        </a:tabLst>
                      </a:pPr>
                      <a:r>
                        <a:rPr lang="de-DE" sz="1400" dirty="0">
                          <a:effectLst/>
                        </a:rPr>
                        <a:t>Schwimmbein mit Fingern &amp; Schwimmhaut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7030A0">
                        <a:alpha val="50046"/>
                      </a:srgbClr>
                    </a:solidFill>
                  </a:tcPr>
                </a:tc>
                <a:tc>
                  <a:txBody>
                    <a:bodyPr/>
                    <a:lstStyle/>
                    <a:p>
                      <a:pPr algn="ctr">
                        <a:spcBef>
                          <a:spcPts val="200"/>
                        </a:spcBef>
                        <a:spcAft>
                          <a:spcPts val="200"/>
                        </a:spcAft>
                        <a:tabLst>
                          <a:tab pos="270510" algn="l"/>
                        </a:tabLst>
                      </a:pPr>
                      <a:r>
                        <a:rPr lang="de-DE" sz="1400" dirty="0">
                          <a:effectLst/>
                        </a:rPr>
                        <a:t>flossenartiges Schwimmbein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7030A0"/>
                    </a:solidFill>
                  </a:tcPr>
                </a:tc>
                <a:tc>
                  <a:txBody>
                    <a:bodyPr/>
                    <a:lstStyle/>
                    <a:p>
                      <a:pPr algn="ctr">
                        <a:spcBef>
                          <a:spcPts val="200"/>
                        </a:spcBef>
                        <a:spcAft>
                          <a:spcPts val="200"/>
                        </a:spcAft>
                        <a:tabLst>
                          <a:tab pos="270510" algn="l"/>
                        </a:tabLst>
                      </a:pPr>
                      <a:r>
                        <a:rPr lang="de-DE" sz="1400" dirty="0">
                          <a:effectLst/>
                        </a:rPr>
                        <a:t>flossenartiges Schwimmbein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7030A0"/>
                    </a:solidFill>
                  </a:tcPr>
                </a:tc>
                <a:extLst>
                  <a:ext uri="{0D108BD9-81ED-4DB2-BD59-A6C34878D82A}">
                    <a16:rowId xmlns:a16="http://schemas.microsoft.com/office/drawing/2014/main" val="2598993521"/>
                  </a:ext>
                </a:extLst>
              </a:tr>
              <a:tr h="0">
                <a:tc>
                  <a:txBody>
                    <a:bodyPr/>
                    <a:lstStyle/>
                    <a:p>
                      <a:pPr>
                        <a:spcBef>
                          <a:spcPts val="200"/>
                        </a:spcBef>
                        <a:spcAft>
                          <a:spcPts val="200"/>
                        </a:spcAft>
                        <a:tabLst>
                          <a:tab pos="270510" algn="l"/>
                        </a:tabLst>
                      </a:pPr>
                      <a:r>
                        <a:rPr lang="de-DE" sz="1400" dirty="0">
                          <a:solidFill>
                            <a:schemeClr val="accent4"/>
                          </a:solidFill>
                          <a:effectLst/>
                        </a:rPr>
                        <a:t>M7: Nasen-öffnungen</a:t>
                      </a:r>
                      <a:endParaRPr lang="de-DE" sz="14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bg1">
                        <a:lumMod val="50000"/>
                        <a:alpha val="84765"/>
                      </a:schemeClr>
                    </a:solidFill>
                  </a:tcPr>
                </a:tc>
                <a:tc>
                  <a:txBody>
                    <a:bodyPr/>
                    <a:lstStyle/>
                    <a:p>
                      <a:pPr algn="ctr">
                        <a:spcBef>
                          <a:spcPts val="200"/>
                        </a:spcBef>
                        <a:spcAft>
                          <a:spcPts val="200"/>
                        </a:spcAft>
                        <a:tabLst>
                          <a:tab pos="270510" algn="l"/>
                        </a:tabLst>
                      </a:pPr>
                      <a:r>
                        <a:rPr lang="de-DE" sz="1400" dirty="0">
                          <a:effectLst/>
                        </a:rPr>
                        <a:t>an Schnau-</a:t>
                      </a:r>
                      <a:r>
                        <a:rPr lang="de-DE" sz="1400" dirty="0" err="1">
                          <a:effectLst/>
                        </a:rPr>
                        <a:t>zenspitze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accent4">
                        <a:alpha val="20000"/>
                      </a:schemeClr>
                    </a:solidFill>
                  </a:tcPr>
                </a:tc>
                <a:tc>
                  <a:txBody>
                    <a:bodyPr/>
                    <a:lstStyle/>
                    <a:p>
                      <a:pPr algn="ctr">
                        <a:spcBef>
                          <a:spcPts val="200"/>
                        </a:spcBef>
                        <a:spcAft>
                          <a:spcPts val="200"/>
                        </a:spcAft>
                        <a:tabLst>
                          <a:tab pos="270510" algn="l"/>
                        </a:tabLst>
                      </a:pPr>
                      <a:r>
                        <a:rPr lang="de-DE" sz="1400" dirty="0">
                          <a:effectLst/>
                        </a:rPr>
                        <a:t>an Schnau-</a:t>
                      </a:r>
                      <a:r>
                        <a:rPr lang="de-DE" sz="1400" dirty="0" err="1">
                          <a:effectLst/>
                        </a:rPr>
                        <a:t>zenspitze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accent4">
                        <a:alpha val="20000"/>
                      </a:schemeClr>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tab pos="270510" algn="l"/>
                        </a:tabLst>
                        <a:defRPr/>
                      </a:pPr>
                      <a:r>
                        <a:rPr lang="de-DE" sz="1400" dirty="0">
                          <a:effectLst/>
                        </a:rPr>
                        <a:t>an Schnau-</a:t>
                      </a:r>
                      <a:r>
                        <a:rPr lang="de-DE" sz="1400" dirty="0" err="1">
                          <a:effectLst/>
                        </a:rPr>
                        <a:t>zenspitze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alpha val="21162"/>
                      </a:schemeClr>
                    </a:solidFill>
                  </a:tcPr>
                </a:tc>
                <a:tc>
                  <a:txBody>
                    <a:bodyPr/>
                    <a:lstStyle/>
                    <a:p>
                      <a:pPr algn="ctr">
                        <a:spcBef>
                          <a:spcPts val="200"/>
                        </a:spcBef>
                        <a:spcAft>
                          <a:spcPts val="200"/>
                        </a:spcAft>
                        <a:tabLst>
                          <a:tab pos="270510" algn="l"/>
                        </a:tabLst>
                      </a:pPr>
                      <a:r>
                        <a:rPr lang="de-DE" sz="1400" dirty="0">
                          <a:effectLst/>
                        </a:rPr>
                        <a:t>an Schnau-</a:t>
                      </a:r>
                      <a:r>
                        <a:rPr lang="de-DE" sz="1400" dirty="0" err="1">
                          <a:effectLst/>
                        </a:rPr>
                        <a:t>zenspitze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accent4">
                        <a:alpha val="21162"/>
                      </a:schemeClr>
                    </a:solidFill>
                  </a:tcPr>
                </a:tc>
                <a:tc>
                  <a:txBody>
                    <a:bodyPr/>
                    <a:lstStyle/>
                    <a:p>
                      <a:pPr algn="ctr">
                        <a:spcBef>
                          <a:spcPts val="200"/>
                        </a:spcBef>
                        <a:spcAft>
                          <a:spcPts val="200"/>
                        </a:spcAft>
                        <a:tabLst>
                          <a:tab pos="270510" algn="l"/>
                        </a:tabLst>
                      </a:pPr>
                      <a:r>
                        <a:rPr lang="de-DE" sz="1400" dirty="0">
                          <a:effectLst/>
                        </a:rPr>
                        <a:t>mittig auf Kopfoberseite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accent4">
                        <a:alpha val="50000"/>
                      </a:schemeClr>
                    </a:solidFill>
                  </a:tcPr>
                </a:tc>
                <a:tc>
                  <a:txBody>
                    <a:bodyPr/>
                    <a:lstStyle/>
                    <a:p>
                      <a:pPr algn="ctr">
                        <a:spcBef>
                          <a:spcPts val="200"/>
                        </a:spcBef>
                        <a:spcAft>
                          <a:spcPts val="200"/>
                        </a:spcAft>
                        <a:tabLst>
                          <a:tab pos="270510" algn="l"/>
                        </a:tabLst>
                      </a:pPr>
                      <a:r>
                        <a:rPr lang="de-DE" sz="1400" dirty="0">
                          <a:effectLst/>
                        </a:rPr>
                        <a:t>hinten auf Kopfoberseite (Blasloch)</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chemeClr val="accent4"/>
                    </a:solidFill>
                  </a:tcPr>
                </a:tc>
                <a:extLst>
                  <a:ext uri="{0D108BD9-81ED-4DB2-BD59-A6C34878D82A}">
                    <a16:rowId xmlns:a16="http://schemas.microsoft.com/office/drawing/2014/main" val="3828915549"/>
                  </a:ext>
                </a:extLst>
              </a:tr>
            </a:tbl>
          </a:graphicData>
        </a:graphic>
      </p:graphicFrame>
      <p:grpSp>
        <p:nvGrpSpPr>
          <p:cNvPr id="12" name="Gruppieren 11">
            <a:extLst>
              <a:ext uri="{FF2B5EF4-FFF2-40B4-BE49-F238E27FC236}">
                <a16:creationId xmlns:a16="http://schemas.microsoft.com/office/drawing/2014/main" id="{F9125405-FE55-5B6F-8F68-D9FA2AA00E49}"/>
              </a:ext>
            </a:extLst>
          </p:cNvPr>
          <p:cNvGrpSpPr/>
          <p:nvPr/>
        </p:nvGrpSpPr>
        <p:grpSpPr>
          <a:xfrm>
            <a:off x="2729448" y="4544499"/>
            <a:ext cx="1911303" cy="178755"/>
            <a:chOff x="2729448" y="4544499"/>
            <a:chExt cx="1911303" cy="178755"/>
          </a:xfrm>
        </p:grpSpPr>
        <p:sp>
          <p:nvSpPr>
            <p:cNvPr id="9" name="Oval 8">
              <a:extLst>
                <a:ext uri="{FF2B5EF4-FFF2-40B4-BE49-F238E27FC236}">
                  <a16:creationId xmlns:a16="http://schemas.microsoft.com/office/drawing/2014/main" id="{3ADDF736-4FBE-B6F2-60A0-2106C605BBE6}"/>
                </a:ext>
              </a:extLst>
            </p:cNvPr>
            <p:cNvSpPr/>
            <p:nvPr/>
          </p:nvSpPr>
          <p:spPr>
            <a:xfrm>
              <a:off x="2743199" y="457672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3ECACFF9-9766-F8BB-9E5D-4AB1C56427AA}"/>
                </a:ext>
              </a:extLst>
            </p:cNvPr>
            <p:cNvSpPr/>
            <p:nvPr/>
          </p:nvSpPr>
          <p:spPr>
            <a:xfrm>
              <a:off x="2729448" y="4544499"/>
              <a:ext cx="1911303" cy="178755"/>
            </a:xfrm>
            <a:prstGeom prst="rect">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M5: </a:t>
              </a:r>
              <a:r>
                <a:rPr lang="de-DE" sz="1300" dirty="0" err="1">
                  <a:solidFill>
                    <a:schemeClr val="tx1"/>
                  </a:solidFill>
                </a:rPr>
                <a:t>Laufbein</a:t>
              </a:r>
              <a:r>
                <a:rPr lang="de-DE" sz="1300" dirty="0">
                  <a:solidFill>
                    <a:schemeClr val="tx1"/>
                  </a:solidFill>
                </a:rPr>
                <a:t> mit Fingern</a:t>
              </a:r>
            </a:p>
          </p:txBody>
        </p:sp>
      </p:grpSp>
      <p:grpSp>
        <p:nvGrpSpPr>
          <p:cNvPr id="34" name="Gruppieren 33">
            <a:extLst>
              <a:ext uri="{FF2B5EF4-FFF2-40B4-BE49-F238E27FC236}">
                <a16:creationId xmlns:a16="http://schemas.microsoft.com/office/drawing/2014/main" id="{45545317-2EC7-AAB6-52EC-BFBB20E14BF5}"/>
              </a:ext>
            </a:extLst>
          </p:cNvPr>
          <p:cNvGrpSpPr/>
          <p:nvPr/>
        </p:nvGrpSpPr>
        <p:grpSpPr>
          <a:xfrm>
            <a:off x="4826463" y="3745286"/>
            <a:ext cx="3760647" cy="178755"/>
            <a:chOff x="4826463" y="3745286"/>
            <a:chExt cx="3760647" cy="178755"/>
          </a:xfrm>
        </p:grpSpPr>
        <p:sp>
          <p:nvSpPr>
            <p:cNvPr id="14" name="Oval 13">
              <a:extLst>
                <a:ext uri="{FF2B5EF4-FFF2-40B4-BE49-F238E27FC236}">
                  <a16:creationId xmlns:a16="http://schemas.microsoft.com/office/drawing/2014/main" id="{6292D1DD-DA20-0174-196A-8CC3BED7B5EA}"/>
                </a:ext>
              </a:extLst>
            </p:cNvPr>
            <p:cNvSpPr/>
            <p:nvPr/>
          </p:nvSpPr>
          <p:spPr>
            <a:xfrm>
              <a:off x="4840214" y="377751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66FE285-6CCE-73E5-589E-CC879847F436}"/>
                </a:ext>
              </a:extLst>
            </p:cNvPr>
            <p:cNvSpPr/>
            <p:nvPr/>
          </p:nvSpPr>
          <p:spPr>
            <a:xfrm>
              <a:off x="4826463" y="3745286"/>
              <a:ext cx="3760647" cy="178755"/>
            </a:xfrm>
            <a:prstGeom prst="rect">
              <a:avLst/>
            </a:prstGeom>
            <a:solidFill>
              <a:srgbClr val="7030A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M5: Lauf-Schwimmbein mit Fingern&amp; Schwimmhaut</a:t>
              </a:r>
            </a:p>
          </p:txBody>
        </p:sp>
      </p:grpSp>
      <p:grpSp>
        <p:nvGrpSpPr>
          <p:cNvPr id="25" name="Gruppieren 24">
            <a:extLst>
              <a:ext uri="{FF2B5EF4-FFF2-40B4-BE49-F238E27FC236}">
                <a16:creationId xmlns:a16="http://schemas.microsoft.com/office/drawing/2014/main" id="{361B9595-D9C3-B226-B2CC-2B3A3CBDEEF7}"/>
              </a:ext>
            </a:extLst>
          </p:cNvPr>
          <p:cNvGrpSpPr/>
          <p:nvPr/>
        </p:nvGrpSpPr>
        <p:grpSpPr>
          <a:xfrm>
            <a:off x="6713660" y="3064586"/>
            <a:ext cx="2416589" cy="178755"/>
            <a:chOff x="6727410" y="3037086"/>
            <a:chExt cx="2416589" cy="178755"/>
          </a:xfrm>
        </p:grpSpPr>
        <p:sp>
          <p:nvSpPr>
            <p:cNvPr id="18" name="Rechteck 17">
              <a:extLst>
                <a:ext uri="{FF2B5EF4-FFF2-40B4-BE49-F238E27FC236}">
                  <a16:creationId xmlns:a16="http://schemas.microsoft.com/office/drawing/2014/main" id="{D0BF9403-00A0-84AB-B431-590535E4C8C3}"/>
                </a:ext>
              </a:extLst>
            </p:cNvPr>
            <p:cNvSpPr/>
            <p:nvPr/>
          </p:nvSpPr>
          <p:spPr>
            <a:xfrm>
              <a:off x="6727410" y="3037086"/>
              <a:ext cx="2416589" cy="17875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M5: flossenartiges Schwimmbein</a:t>
              </a:r>
            </a:p>
          </p:txBody>
        </p:sp>
        <p:sp>
          <p:nvSpPr>
            <p:cNvPr id="17" name="Oval 16">
              <a:extLst>
                <a:ext uri="{FF2B5EF4-FFF2-40B4-BE49-F238E27FC236}">
                  <a16:creationId xmlns:a16="http://schemas.microsoft.com/office/drawing/2014/main" id="{7DB9CA85-F895-BA4D-83D0-96479D7FAE79}"/>
                </a:ext>
              </a:extLst>
            </p:cNvPr>
            <p:cNvSpPr/>
            <p:nvPr/>
          </p:nvSpPr>
          <p:spPr>
            <a:xfrm>
              <a:off x="6741162" y="3069313"/>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3" name="Gruppieren 32">
            <a:extLst>
              <a:ext uri="{FF2B5EF4-FFF2-40B4-BE49-F238E27FC236}">
                <a16:creationId xmlns:a16="http://schemas.microsoft.com/office/drawing/2014/main" id="{42F22864-CC4A-7AB8-E4B8-37B8FCE5EF5A}"/>
              </a:ext>
            </a:extLst>
          </p:cNvPr>
          <p:cNvGrpSpPr/>
          <p:nvPr/>
        </p:nvGrpSpPr>
        <p:grpSpPr>
          <a:xfrm>
            <a:off x="2722572" y="2471015"/>
            <a:ext cx="6431819" cy="2464911"/>
            <a:chOff x="2722572" y="2471015"/>
            <a:chExt cx="6431819" cy="2464911"/>
          </a:xfrm>
        </p:grpSpPr>
        <p:grpSp>
          <p:nvGrpSpPr>
            <p:cNvPr id="22" name="Gruppieren 21">
              <a:extLst>
                <a:ext uri="{FF2B5EF4-FFF2-40B4-BE49-F238E27FC236}">
                  <a16:creationId xmlns:a16="http://schemas.microsoft.com/office/drawing/2014/main" id="{5A920E96-838F-DFFE-1BE2-AFE95B10C84E}"/>
                </a:ext>
              </a:extLst>
            </p:cNvPr>
            <p:cNvGrpSpPr/>
            <p:nvPr/>
          </p:nvGrpSpPr>
          <p:grpSpPr>
            <a:xfrm>
              <a:off x="2722572" y="4757171"/>
              <a:ext cx="2110767" cy="178755"/>
              <a:chOff x="2729448" y="4544499"/>
              <a:chExt cx="2110767" cy="178755"/>
            </a:xfrm>
          </p:grpSpPr>
          <p:sp>
            <p:nvSpPr>
              <p:cNvPr id="23" name="Oval 22">
                <a:extLst>
                  <a:ext uri="{FF2B5EF4-FFF2-40B4-BE49-F238E27FC236}">
                    <a16:creationId xmlns:a16="http://schemas.microsoft.com/office/drawing/2014/main" id="{43B0BCA9-77D5-67DD-2DE4-3472AD1222A0}"/>
                  </a:ext>
                </a:extLst>
              </p:cNvPr>
              <p:cNvSpPr/>
              <p:nvPr/>
            </p:nvSpPr>
            <p:spPr>
              <a:xfrm>
                <a:off x="2743199" y="457672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E48D14F-8A8F-0C9C-6547-D80718D7D13D}"/>
                  </a:ext>
                </a:extLst>
              </p:cNvPr>
              <p:cNvSpPr/>
              <p:nvPr/>
            </p:nvSpPr>
            <p:spPr>
              <a:xfrm>
                <a:off x="2729448" y="4544499"/>
                <a:ext cx="2110767" cy="178755"/>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M7: NÖ an </a:t>
                </a:r>
                <a:r>
                  <a:rPr lang="de-DE" sz="1300" dirty="0" err="1">
                    <a:solidFill>
                      <a:schemeClr val="tx1"/>
                    </a:solidFill>
                  </a:rPr>
                  <a:t>Schnauzenspitze</a:t>
                </a:r>
                <a:endParaRPr lang="de-DE" sz="1300" dirty="0">
                  <a:solidFill>
                    <a:schemeClr val="tx1"/>
                  </a:solidFill>
                </a:endParaRPr>
              </a:p>
            </p:txBody>
          </p:sp>
        </p:grpSp>
        <p:grpSp>
          <p:nvGrpSpPr>
            <p:cNvPr id="26" name="Gruppieren 25">
              <a:extLst>
                <a:ext uri="{FF2B5EF4-FFF2-40B4-BE49-F238E27FC236}">
                  <a16:creationId xmlns:a16="http://schemas.microsoft.com/office/drawing/2014/main" id="{2A415781-6C09-4F1E-7942-C43460D037AA}"/>
                </a:ext>
              </a:extLst>
            </p:cNvPr>
            <p:cNvGrpSpPr/>
            <p:nvPr/>
          </p:nvGrpSpPr>
          <p:grpSpPr>
            <a:xfrm>
              <a:off x="6708523" y="3243340"/>
              <a:ext cx="2445868" cy="178755"/>
              <a:chOff x="2729448" y="4544499"/>
              <a:chExt cx="2445868" cy="178755"/>
            </a:xfrm>
          </p:grpSpPr>
          <p:sp>
            <p:nvSpPr>
              <p:cNvPr id="27" name="Oval 26">
                <a:extLst>
                  <a:ext uri="{FF2B5EF4-FFF2-40B4-BE49-F238E27FC236}">
                    <a16:creationId xmlns:a16="http://schemas.microsoft.com/office/drawing/2014/main" id="{605CFF84-2945-C296-BD5E-C470FC3CC7DF}"/>
                  </a:ext>
                </a:extLst>
              </p:cNvPr>
              <p:cNvSpPr/>
              <p:nvPr/>
            </p:nvSpPr>
            <p:spPr>
              <a:xfrm>
                <a:off x="2743199" y="4576726"/>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E81B0DC-1CE7-AB88-7EEA-81E7B9CB0B74}"/>
                  </a:ext>
                </a:extLst>
              </p:cNvPr>
              <p:cNvSpPr/>
              <p:nvPr/>
            </p:nvSpPr>
            <p:spPr>
              <a:xfrm>
                <a:off x="2729448" y="4544499"/>
                <a:ext cx="2445868" cy="178755"/>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M7: NÖ mittig auf Kopfoberseite</a:t>
                </a:r>
              </a:p>
            </p:txBody>
          </p:sp>
        </p:grpSp>
        <p:grpSp>
          <p:nvGrpSpPr>
            <p:cNvPr id="32" name="Gruppieren 31">
              <a:extLst>
                <a:ext uri="{FF2B5EF4-FFF2-40B4-BE49-F238E27FC236}">
                  <a16:creationId xmlns:a16="http://schemas.microsoft.com/office/drawing/2014/main" id="{7B5DBCF5-CABA-FE04-A28B-3A05C3638CB0}"/>
                </a:ext>
              </a:extLst>
            </p:cNvPr>
            <p:cNvGrpSpPr/>
            <p:nvPr/>
          </p:nvGrpSpPr>
          <p:grpSpPr>
            <a:xfrm>
              <a:off x="7293911" y="2471015"/>
              <a:ext cx="1478829" cy="365100"/>
              <a:chOff x="7293911" y="2471015"/>
              <a:chExt cx="1478829" cy="365100"/>
            </a:xfrm>
          </p:grpSpPr>
          <p:sp>
            <p:nvSpPr>
              <p:cNvPr id="31" name="Rechteck 30">
                <a:extLst>
                  <a:ext uri="{FF2B5EF4-FFF2-40B4-BE49-F238E27FC236}">
                    <a16:creationId xmlns:a16="http://schemas.microsoft.com/office/drawing/2014/main" id="{05F1D0E2-9AB8-5BEC-281C-B1D53556B759}"/>
                  </a:ext>
                </a:extLst>
              </p:cNvPr>
              <p:cNvSpPr/>
              <p:nvPr/>
            </p:nvSpPr>
            <p:spPr>
              <a:xfrm>
                <a:off x="7293911" y="2471015"/>
                <a:ext cx="1478829" cy="365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300" dirty="0">
                    <a:solidFill>
                      <a:schemeClr val="tx1"/>
                    </a:solidFill>
                  </a:rPr>
                  <a:t>    M7: NÖ hinten auf </a:t>
                </a:r>
                <a:br>
                  <a:rPr lang="de-DE" sz="1300" dirty="0">
                    <a:solidFill>
                      <a:schemeClr val="tx1"/>
                    </a:solidFill>
                  </a:rPr>
                </a:br>
                <a:r>
                  <a:rPr lang="de-DE" sz="1300" dirty="0">
                    <a:solidFill>
                      <a:schemeClr val="tx1"/>
                    </a:solidFill>
                  </a:rPr>
                  <a:t>    Kopf (=Blasloch)</a:t>
                </a:r>
              </a:p>
            </p:txBody>
          </p:sp>
          <p:sp>
            <p:nvSpPr>
              <p:cNvPr id="30" name="Oval 29">
                <a:extLst>
                  <a:ext uri="{FF2B5EF4-FFF2-40B4-BE49-F238E27FC236}">
                    <a16:creationId xmlns:a16="http://schemas.microsoft.com/office/drawing/2014/main" id="{5CC6A60A-5C37-8621-1B0E-C083F157093B}"/>
                  </a:ext>
                </a:extLst>
              </p:cNvPr>
              <p:cNvSpPr/>
              <p:nvPr/>
            </p:nvSpPr>
            <p:spPr>
              <a:xfrm>
                <a:off x="7307662" y="2503242"/>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 name="Textfeld 2">
            <a:extLst>
              <a:ext uri="{FF2B5EF4-FFF2-40B4-BE49-F238E27FC236}">
                <a16:creationId xmlns:a16="http://schemas.microsoft.com/office/drawing/2014/main" id="{29EA1852-284D-FEC9-A466-776B82558500}"/>
              </a:ext>
            </a:extLst>
          </p:cNvPr>
          <p:cNvSpPr txBox="1"/>
          <p:nvPr/>
        </p:nvSpPr>
        <p:spPr>
          <a:xfrm rot="16200000">
            <a:off x="-712264" y="3483676"/>
            <a:ext cx="2153943" cy="523220"/>
          </a:xfrm>
          <a:prstGeom prst="rect">
            <a:avLst/>
          </a:prstGeom>
          <a:noFill/>
        </p:spPr>
        <p:txBody>
          <a:bodyPr wrap="square" rtlCol="0">
            <a:spAutoFit/>
          </a:bodyPr>
          <a:lstStyle/>
          <a:p>
            <a:r>
              <a:rPr lang="de-DE" sz="1400" kern="100" dirty="0">
                <a:effectLst/>
                <a:latin typeface="+mj-lt"/>
                <a:ea typeface="Calibri" panose="020F0502020204030204" pitchFamily="34" charset="0"/>
                <a:cs typeface="Times New Roman" panose="02020603050405020304" pitchFamily="18" charset="0"/>
              </a:rPr>
              <a:t>Variante: </a:t>
            </a:r>
          </a:p>
          <a:p>
            <a:r>
              <a:rPr lang="de-DE" sz="1400" kern="100" dirty="0">
                <a:effectLst/>
                <a:latin typeface="+mj-lt"/>
                <a:ea typeface="Calibri" panose="020F0502020204030204" pitchFamily="34" charset="0"/>
                <a:cs typeface="Times New Roman" panose="02020603050405020304" pitchFamily="18" charset="0"/>
              </a:rPr>
              <a:t>Hammann &amp; Scheffel 2005</a:t>
            </a:r>
          </a:p>
        </p:txBody>
      </p:sp>
    </p:spTree>
    <p:extLst>
      <p:ext uri="{BB962C8B-B14F-4D97-AF65-F5344CB8AC3E}">
        <p14:creationId xmlns:p14="http://schemas.microsoft.com/office/powerpoint/2010/main" val="8689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3. Stammbaumhypothesen testen</a:t>
            </a:r>
            <a:endParaRPr lang="de-DE" sz="1300" i="1" dirty="0">
              <a:solidFill>
                <a:schemeClr val="bg1"/>
              </a:solidFill>
            </a:endParaRPr>
          </a:p>
        </p:txBody>
      </p:sp>
      <p:graphicFrame>
        <p:nvGraphicFramePr>
          <p:cNvPr id="3" name="Tabelle 2">
            <a:extLst>
              <a:ext uri="{FF2B5EF4-FFF2-40B4-BE49-F238E27FC236}">
                <a16:creationId xmlns:a16="http://schemas.microsoft.com/office/drawing/2014/main" id="{E6F80B59-56DC-D5E3-FC70-21B3E6BE5C36}"/>
              </a:ext>
            </a:extLst>
          </p:cNvPr>
          <p:cNvGraphicFramePr>
            <a:graphicFrameLocks noGrp="1"/>
          </p:cNvGraphicFramePr>
          <p:nvPr>
            <p:extLst>
              <p:ext uri="{D42A27DB-BD31-4B8C-83A1-F6EECF244321}">
                <p14:modId xmlns:p14="http://schemas.microsoft.com/office/powerpoint/2010/main" val="1275318653"/>
              </p:ext>
            </p:extLst>
          </p:nvPr>
        </p:nvGraphicFramePr>
        <p:xfrm>
          <a:off x="190198" y="3943268"/>
          <a:ext cx="8757031" cy="2677741"/>
        </p:xfrm>
        <a:graphic>
          <a:graphicData uri="http://schemas.openxmlformats.org/drawingml/2006/table">
            <a:tbl>
              <a:tblPr firstRow="1" firstCol="1" bandRow="1">
                <a:tableStyleId>{5C22544A-7EE6-4342-B048-85BDC9FD1C3A}</a:tableStyleId>
              </a:tblPr>
              <a:tblGrid>
                <a:gridCol w="4272742">
                  <a:extLst>
                    <a:ext uri="{9D8B030D-6E8A-4147-A177-3AD203B41FA5}">
                      <a16:colId xmlns:a16="http://schemas.microsoft.com/office/drawing/2014/main" val="4037739010"/>
                    </a:ext>
                  </a:extLst>
                </a:gridCol>
                <a:gridCol w="1035046">
                  <a:extLst>
                    <a:ext uri="{9D8B030D-6E8A-4147-A177-3AD203B41FA5}">
                      <a16:colId xmlns:a16="http://schemas.microsoft.com/office/drawing/2014/main" val="3412743284"/>
                    </a:ext>
                  </a:extLst>
                </a:gridCol>
                <a:gridCol w="900671">
                  <a:extLst>
                    <a:ext uri="{9D8B030D-6E8A-4147-A177-3AD203B41FA5}">
                      <a16:colId xmlns:a16="http://schemas.microsoft.com/office/drawing/2014/main" val="3341705068"/>
                    </a:ext>
                  </a:extLst>
                </a:gridCol>
                <a:gridCol w="901579">
                  <a:extLst>
                    <a:ext uri="{9D8B030D-6E8A-4147-A177-3AD203B41FA5}">
                      <a16:colId xmlns:a16="http://schemas.microsoft.com/office/drawing/2014/main" val="1984965838"/>
                    </a:ext>
                  </a:extLst>
                </a:gridCol>
                <a:gridCol w="900671">
                  <a:extLst>
                    <a:ext uri="{9D8B030D-6E8A-4147-A177-3AD203B41FA5}">
                      <a16:colId xmlns:a16="http://schemas.microsoft.com/office/drawing/2014/main" val="2518043679"/>
                    </a:ext>
                  </a:extLst>
                </a:gridCol>
                <a:gridCol w="746322">
                  <a:extLst>
                    <a:ext uri="{9D8B030D-6E8A-4147-A177-3AD203B41FA5}">
                      <a16:colId xmlns:a16="http://schemas.microsoft.com/office/drawing/2014/main" val="2683856097"/>
                    </a:ext>
                  </a:extLst>
                </a:gridCol>
              </a:tblGrid>
              <a:tr h="483181">
                <a:tc>
                  <a:txBody>
                    <a:bodyPr/>
                    <a:lstStyle/>
                    <a:p>
                      <a:pPr algn="ctr">
                        <a:spcBef>
                          <a:spcPts val="360"/>
                        </a:spcBef>
                        <a:spcAft>
                          <a:spcPts val="360"/>
                        </a:spcAft>
                      </a:pPr>
                      <a:r>
                        <a:rPr lang="de-DE" sz="1800" b="0">
                          <a:effectLst/>
                        </a:rPr>
                        <a:t> </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lnSpc>
                          <a:spcPts val="1860"/>
                        </a:lnSpc>
                        <a:spcBef>
                          <a:spcPts val="360"/>
                        </a:spcBef>
                        <a:spcAft>
                          <a:spcPts val="360"/>
                        </a:spcAft>
                      </a:pPr>
                      <a:r>
                        <a:rPr lang="de-DE" sz="1800" b="0" dirty="0">
                          <a:effectLst/>
                        </a:rPr>
                        <a:t>Außen-gruppe</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dirty="0">
                          <a:effectLst/>
                        </a:rPr>
                        <a:t>Art A</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a:effectLst/>
                        </a:rPr>
                        <a:t>Art B</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b="0">
                          <a:effectLst/>
                        </a:rPr>
                        <a:t>Art C</a:t>
                      </a:r>
                      <a:endParaRPr lang="de-DE"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solidFill>
                  </a:tcPr>
                </a:tc>
                <a:tc>
                  <a:txBody>
                    <a:bodyPr/>
                    <a:lstStyle/>
                    <a:p>
                      <a:pPr algn="ctr">
                        <a:spcBef>
                          <a:spcPts val="360"/>
                        </a:spcBef>
                        <a:spcAft>
                          <a:spcPts val="360"/>
                        </a:spcAft>
                      </a:pPr>
                      <a:r>
                        <a:rPr lang="de-DE" sz="1800" b="0" dirty="0">
                          <a:effectLst/>
                        </a:rPr>
                        <a:t>Art D</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extLst>
                  <a:ext uri="{0D108BD9-81ED-4DB2-BD59-A6C34878D82A}">
                    <a16:rowId xmlns:a16="http://schemas.microsoft.com/office/drawing/2014/main" val="4191513202"/>
                  </a:ext>
                </a:extLst>
              </a:tr>
              <a:tr h="241590">
                <a:tc>
                  <a:txBody>
                    <a:bodyPr/>
                    <a:lstStyle/>
                    <a:p>
                      <a:pPr>
                        <a:spcBef>
                          <a:spcPts val="360"/>
                        </a:spcBef>
                        <a:spcAft>
                          <a:spcPts val="360"/>
                        </a:spcAft>
                      </a:pPr>
                      <a:r>
                        <a:rPr lang="de-DE" sz="1800" b="0" dirty="0">
                          <a:effectLst/>
                        </a:rPr>
                        <a:t> </a:t>
                      </a:r>
                      <a:r>
                        <a:rPr lang="de-DE" sz="1800" b="1" dirty="0">
                          <a:effectLst/>
                        </a:rPr>
                        <a:t>M1</a:t>
                      </a:r>
                      <a:r>
                        <a:rPr lang="de-DE" sz="1800" b="0" dirty="0">
                          <a:effectLst/>
                        </a:rPr>
                        <a:t>: Seitenfleck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4118414776"/>
                  </a:ext>
                </a:extLst>
              </a:tr>
              <a:tr h="241590">
                <a:tc>
                  <a:txBody>
                    <a:bodyPr/>
                    <a:lstStyle/>
                    <a:p>
                      <a:pPr>
                        <a:spcBef>
                          <a:spcPts val="360"/>
                        </a:spcBef>
                        <a:spcAft>
                          <a:spcPts val="360"/>
                        </a:spcAft>
                      </a:pPr>
                      <a:r>
                        <a:rPr lang="de-DE" sz="1800" b="0" dirty="0">
                          <a:effectLst/>
                        </a:rPr>
                        <a:t> </a:t>
                      </a:r>
                      <a:r>
                        <a:rPr lang="de-DE" sz="1800" b="1" dirty="0">
                          <a:effectLst/>
                        </a:rPr>
                        <a:t>M2</a:t>
                      </a:r>
                      <a:r>
                        <a:rPr lang="de-DE" sz="1800" b="0" dirty="0">
                          <a:effectLst/>
                        </a:rPr>
                        <a:t>: Schwanzflosse 0= grau; 1= blau</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a:effectLst/>
                        </a:rPr>
                        <a:t>0</a:t>
                      </a:r>
                      <a:endParaRPr lang="de-DE" sz="18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196084263"/>
                  </a:ext>
                </a:extLst>
              </a:tr>
              <a:tr h="241590">
                <a:tc>
                  <a:txBody>
                    <a:bodyPr/>
                    <a:lstStyle/>
                    <a:p>
                      <a:pPr>
                        <a:spcBef>
                          <a:spcPts val="360"/>
                        </a:spcBef>
                        <a:spcAft>
                          <a:spcPts val="360"/>
                        </a:spcAft>
                      </a:pPr>
                      <a:r>
                        <a:rPr lang="de-DE" sz="1800" b="1" dirty="0">
                          <a:effectLst/>
                        </a:rPr>
                        <a:t> M3</a:t>
                      </a:r>
                      <a:r>
                        <a:rPr lang="de-DE" sz="1800" b="0" dirty="0">
                          <a:effectLst/>
                        </a:rPr>
                        <a:t>: Rückenflosse 0= transparent; 1= rot</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603901373"/>
                  </a:ext>
                </a:extLst>
              </a:tr>
              <a:tr h="241590">
                <a:tc>
                  <a:txBody>
                    <a:bodyPr/>
                    <a:lstStyle/>
                    <a:p>
                      <a:pPr>
                        <a:spcBef>
                          <a:spcPts val="360"/>
                        </a:spcBef>
                        <a:spcAft>
                          <a:spcPts val="360"/>
                        </a:spcAft>
                      </a:pPr>
                      <a:r>
                        <a:rPr lang="de-DE" sz="1800" b="0" dirty="0">
                          <a:effectLst/>
                        </a:rPr>
                        <a:t> </a:t>
                      </a:r>
                      <a:r>
                        <a:rPr lang="de-DE" sz="1800" b="1" dirty="0">
                          <a:effectLst/>
                        </a:rPr>
                        <a:t>M4</a:t>
                      </a:r>
                      <a:r>
                        <a:rPr lang="de-DE" sz="1800" b="0" dirty="0">
                          <a:effectLst/>
                        </a:rPr>
                        <a:t>: Stirnbalken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1100153789"/>
                  </a:ext>
                </a:extLst>
              </a:tr>
              <a:tr h="241590">
                <a:tc>
                  <a:txBody>
                    <a:bodyPr/>
                    <a:lstStyle/>
                    <a:p>
                      <a:pPr>
                        <a:spcBef>
                          <a:spcPts val="360"/>
                        </a:spcBef>
                        <a:spcAft>
                          <a:spcPts val="360"/>
                        </a:spcAft>
                      </a:pPr>
                      <a:r>
                        <a:rPr lang="de-DE" sz="1800" b="0" dirty="0">
                          <a:effectLst/>
                        </a:rPr>
                        <a:t> </a:t>
                      </a:r>
                      <a:r>
                        <a:rPr lang="de-DE" sz="1800" b="1" dirty="0">
                          <a:effectLst/>
                        </a:rPr>
                        <a:t>M5</a:t>
                      </a:r>
                      <a:r>
                        <a:rPr lang="de-DE" sz="1800" b="0" dirty="0">
                          <a:effectLst/>
                        </a:rPr>
                        <a:t>: Afterflosse 0= grau; 1= gelb</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40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40000"/>
                      </a:srgbClr>
                    </a:solidFill>
                  </a:tcPr>
                </a:tc>
                <a:extLst>
                  <a:ext uri="{0D108BD9-81ED-4DB2-BD59-A6C34878D82A}">
                    <a16:rowId xmlns:a16="http://schemas.microsoft.com/office/drawing/2014/main" val="2898343592"/>
                  </a:ext>
                </a:extLst>
              </a:tr>
              <a:tr h="241590">
                <a:tc>
                  <a:txBody>
                    <a:bodyPr/>
                    <a:lstStyle/>
                    <a:p>
                      <a:pPr>
                        <a:spcBef>
                          <a:spcPts val="360"/>
                        </a:spcBef>
                        <a:spcAft>
                          <a:spcPts val="360"/>
                        </a:spcAft>
                      </a:pPr>
                      <a:r>
                        <a:rPr lang="de-DE" sz="1800" b="0" dirty="0">
                          <a:effectLst/>
                        </a:rPr>
                        <a:t> </a:t>
                      </a:r>
                      <a:r>
                        <a:rPr lang="de-DE" sz="1800" b="1" dirty="0">
                          <a:effectLst/>
                        </a:rPr>
                        <a:t>M6</a:t>
                      </a:r>
                      <a:r>
                        <a:rPr lang="de-DE" sz="1800" b="0" dirty="0">
                          <a:effectLst/>
                        </a:rPr>
                        <a:t>: Wangenstreifen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826382299"/>
                  </a:ext>
                </a:extLst>
              </a:tr>
              <a:tr h="241590">
                <a:tc>
                  <a:txBody>
                    <a:bodyPr/>
                    <a:lstStyle/>
                    <a:p>
                      <a:pPr>
                        <a:spcBef>
                          <a:spcPts val="360"/>
                        </a:spcBef>
                        <a:spcAft>
                          <a:spcPts val="360"/>
                        </a:spcAft>
                      </a:pPr>
                      <a:r>
                        <a:rPr lang="de-DE" sz="1800" b="0" dirty="0">
                          <a:effectLst/>
                        </a:rPr>
                        <a:t> </a:t>
                      </a:r>
                      <a:r>
                        <a:rPr lang="de-DE" sz="1800" b="1" dirty="0">
                          <a:effectLst/>
                        </a:rPr>
                        <a:t>M7</a:t>
                      </a:r>
                      <a:r>
                        <a:rPr lang="de-DE" sz="1800" b="0" dirty="0">
                          <a:effectLst/>
                        </a:rPr>
                        <a:t>: Brustflosse 0= grau; 1= lila</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39981"/>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39981"/>
                      </a:srgbClr>
                    </a:solidFill>
                  </a:tcPr>
                </a:tc>
                <a:extLst>
                  <a:ext uri="{0D108BD9-81ED-4DB2-BD59-A6C34878D82A}">
                    <a16:rowId xmlns:a16="http://schemas.microsoft.com/office/drawing/2014/main" val="3820307205"/>
                  </a:ext>
                </a:extLst>
              </a:tr>
              <a:tr h="241590">
                <a:tc>
                  <a:txBody>
                    <a:bodyPr/>
                    <a:lstStyle/>
                    <a:p>
                      <a:pPr>
                        <a:spcBef>
                          <a:spcPts val="360"/>
                        </a:spcBef>
                        <a:spcAft>
                          <a:spcPts val="360"/>
                        </a:spcAft>
                      </a:pPr>
                      <a:r>
                        <a:rPr lang="de-DE" sz="1800" b="0" dirty="0">
                          <a:effectLst/>
                        </a:rPr>
                        <a:t> </a:t>
                      </a:r>
                      <a:r>
                        <a:rPr lang="de-DE" sz="1800" b="1" dirty="0">
                          <a:effectLst/>
                        </a:rPr>
                        <a:t>M8</a:t>
                      </a:r>
                      <a:r>
                        <a:rPr lang="de-DE" sz="1800" b="0" dirty="0">
                          <a:effectLst/>
                        </a:rPr>
                        <a:t>: </a:t>
                      </a:r>
                      <a:r>
                        <a:rPr lang="de-DE" sz="1800" b="0" dirty="0" err="1">
                          <a:effectLst/>
                        </a:rPr>
                        <a:t>Seitenstreifung</a:t>
                      </a:r>
                      <a:r>
                        <a:rPr lang="de-DE" sz="1800" b="0" dirty="0">
                          <a:effectLst/>
                        </a:rPr>
                        <a:t> 0= fehlt; 1= vorhanden</a:t>
                      </a:r>
                      <a:endParaRPr lang="de-D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00000">
                        <a:alpha val="17000"/>
                      </a:srgbClr>
                    </a:solidFill>
                  </a:tcPr>
                </a:tc>
                <a:tc>
                  <a:txBody>
                    <a:bodyPr/>
                    <a:lstStyle/>
                    <a:p>
                      <a:pPr algn="ctr">
                        <a:spcBef>
                          <a:spcPts val="360"/>
                        </a:spcBef>
                        <a:spcAft>
                          <a:spcPts val="360"/>
                        </a:spcAft>
                      </a:pPr>
                      <a:r>
                        <a:rPr lang="de-DE" sz="1800" dirty="0">
                          <a:effectLst/>
                        </a:rPr>
                        <a:t>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solidFill>
                      <a:srgbClr val="C00000">
                        <a:alpha val="17000"/>
                      </a:srgbClr>
                    </a:solidFill>
                  </a:tcPr>
                </a:tc>
                <a:extLst>
                  <a:ext uri="{0D108BD9-81ED-4DB2-BD59-A6C34878D82A}">
                    <a16:rowId xmlns:a16="http://schemas.microsoft.com/office/drawing/2014/main" val="857729180"/>
                  </a:ext>
                </a:extLst>
              </a:tr>
            </a:tbl>
          </a:graphicData>
        </a:graphic>
      </p:graphicFrame>
      <p:sp>
        <p:nvSpPr>
          <p:cNvPr id="4" name="Textfeld 3">
            <a:extLst>
              <a:ext uri="{FF2B5EF4-FFF2-40B4-BE49-F238E27FC236}">
                <a16:creationId xmlns:a16="http://schemas.microsoft.com/office/drawing/2014/main" id="{438EAA0A-E063-BAE7-53B8-D4C17D47F19C}"/>
              </a:ext>
            </a:extLst>
          </p:cNvPr>
          <p:cNvSpPr txBox="1"/>
          <p:nvPr/>
        </p:nvSpPr>
        <p:spPr>
          <a:xfrm>
            <a:off x="2268638" y="6630433"/>
            <a:ext cx="6789077" cy="307777"/>
          </a:xfrm>
          <a:prstGeom prst="rect">
            <a:avLst/>
          </a:prstGeom>
          <a:noFill/>
        </p:spPr>
        <p:txBody>
          <a:bodyPr wrap="square" rtlCol="0">
            <a:spAutoFit/>
          </a:bodyPr>
          <a:lstStyle/>
          <a:p>
            <a:pPr algn="r"/>
            <a:r>
              <a:rPr lang="de-DE" sz="1400" i="1" dirty="0"/>
              <a:t>Markl Biologie Oberstufe; Arbeitsheft Evolution; Klett Verlag 2019; leicht verändert</a:t>
            </a:r>
          </a:p>
        </p:txBody>
      </p:sp>
      <p:pic>
        <p:nvPicPr>
          <p:cNvPr id="5" name="Grafik 4" descr="Ein Bild, das Diagramm enthält.&#10;&#10;Automatisch generierte Beschreibung">
            <a:extLst>
              <a:ext uri="{FF2B5EF4-FFF2-40B4-BE49-F238E27FC236}">
                <a16:creationId xmlns:a16="http://schemas.microsoft.com/office/drawing/2014/main" id="{5DEDD29F-1274-DCD0-89BF-5F39AE7860F4}"/>
              </a:ext>
            </a:extLst>
          </p:cNvPr>
          <p:cNvPicPr>
            <a:picLocks noChangeAspect="1"/>
          </p:cNvPicPr>
          <p:nvPr/>
        </p:nvPicPr>
        <p:blipFill>
          <a:blip r:embed="rId2"/>
          <a:stretch>
            <a:fillRect/>
          </a:stretch>
        </p:blipFill>
        <p:spPr>
          <a:xfrm>
            <a:off x="704550" y="994040"/>
            <a:ext cx="7644156" cy="2781138"/>
          </a:xfrm>
          <a:prstGeom prst="rect">
            <a:avLst/>
          </a:prstGeom>
        </p:spPr>
      </p:pic>
      <p:grpSp>
        <p:nvGrpSpPr>
          <p:cNvPr id="6" name="Gruppieren 5">
            <a:extLst>
              <a:ext uri="{FF2B5EF4-FFF2-40B4-BE49-F238E27FC236}">
                <a16:creationId xmlns:a16="http://schemas.microsoft.com/office/drawing/2014/main" id="{6CFE6456-05F5-0F8E-D1A4-12D83F3955B8}"/>
              </a:ext>
            </a:extLst>
          </p:cNvPr>
          <p:cNvGrpSpPr/>
          <p:nvPr/>
        </p:nvGrpSpPr>
        <p:grpSpPr>
          <a:xfrm>
            <a:off x="1152133" y="2892238"/>
            <a:ext cx="188140" cy="257696"/>
            <a:chOff x="7460435" y="3798915"/>
            <a:chExt cx="188140" cy="257696"/>
          </a:xfrm>
        </p:grpSpPr>
        <p:sp>
          <p:nvSpPr>
            <p:cNvPr id="7" name="Rechteck 6">
              <a:extLst>
                <a:ext uri="{FF2B5EF4-FFF2-40B4-BE49-F238E27FC236}">
                  <a16:creationId xmlns:a16="http://schemas.microsoft.com/office/drawing/2014/main" id="{0F01F867-EE39-0551-5ED8-CC93A59F09DE}"/>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8" name="Oval 7">
              <a:extLst>
                <a:ext uri="{FF2B5EF4-FFF2-40B4-BE49-F238E27FC236}">
                  <a16:creationId xmlns:a16="http://schemas.microsoft.com/office/drawing/2014/main" id="{F4D7C16F-1E67-63CF-86A3-6E396FE51C9D}"/>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9" name="Gruppieren 8">
            <a:extLst>
              <a:ext uri="{FF2B5EF4-FFF2-40B4-BE49-F238E27FC236}">
                <a16:creationId xmlns:a16="http://schemas.microsoft.com/office/drawing/2014/main" id="{130D932E-D280-7FB3-72C7-A9BF92139D7F}"/>
              </a:ext>
            </a:extLst>
          </p:cNvPr>
          <p:cNvGrpSpPr/>
          <p:nvPr/>
        </p:nvGrpSpPr>
        <p:grpSpPr>
          <a:xfrm>
            <a:off x="3791255" y="2598588"/>
            <a:ext cx="188140" cy="257696"/>
            <a:chOff x="7460435" y="3798915"/>
            <a:chExt cx="188140" cy="257696"/>
          </a:xfrm>
        </p:grpSpPr>
        <p:sp>
          <p:nvSpPr>
            <p:cNvPr id="10" name="Rechteck 9">
              <a:extLst>
                <a:ext uri="{FF2B5EF4-FFF2-40B4-BE49-F238E27FC236}">
                  <a16:creationId xmlns:a16="http://schemas.microsoft.com/office/drawing/2014/main" id="{8214C810-B8DF-8CEB-83AD-1439EC66FB0B}"/>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11" name="Oval 10">
              <a:extLst>
                <a:ext uri="{FF2B5EF4-FFF2-40B4-BE49-F238E27FC236}">
                  <a16:creationId xmlns:a16="http://schemas.microsoft.com/office/drawing/2014/main" id="{896305F0-D3B8-C692-A3B5-07C615058D99}"/>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2" name="Gruppieren 11">
            <a:extLst>
              <a:ext uri="{FF2B5EF4-FFF2-40B4-BE49-F238E27FC236}">
                <a16:creationId xmlns:a16="http://schemas.microsoft.com/office/drawing/2014/main" id="{2E5F0A99-C9D3-2177-90D0-82CAF67E4EA5}"/>
              </a:ext>
            </a:extLst>
          </p:cNvPr>
          <p:cNvGrpSpPr/>
          <p:nvPr/>
        </p:nvGrpSpPr>
        <p:grpSpPr>
          <a:xfrm>
            <a:off x="6396924" y="2597202"/>
            <a:ext cx="188140" cy="257696"/>
            <a:chOff x="7460435" y="3798915"/>
            <a:chExt cx="188140" cy="257696"/>
          </a:xfrm>
        </p:grpSpPr>
        <p:sp>
          <p:nvSpPr>
            <p:cNvPr id="13" name="Rechteck 12">
              <a:extLst>
                <a:ext uri="{FF2B5EF4-FFF2-40B4-BE49-F238E27FC236}">
                  <a16:creationId xmlns:a16="http://schemas.microsoft.com/office/drawing/2014/main" id="{CB7D1EDD-EA98-2939-B97D-FE5F620A014A}"/>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M1</a:t>
              </a:r>
            </a:p>
          </p:txBody>
        </p:sp>
        <p:sp>
          <p:nvSpPr>
            <p:cNvPr id="14" name="Oval 13">
              <a:extLst>
                <a:ext uri="{FF2B5EF4-FFF2-40B4-BE49-F238E27FC236}">
                  <a16:creationId xmlns:a16="http://schemas.microsoft.com/office/drawing/2014/main" id="{B6A0810F-4F87-6333-D5C0-A27FCE2DAC3A}"/>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5" name="Gruppieren 14">
            <a:extLst>
              <a:ext uri="{FF2B5EF4-FFF2-40B4-BE49-F238E27FC236}">
                <a16:creationId xmlns:a16="http://schemas.microsoft.com/office/drawing/2014/main" id="{66AB185A-DE52-B3DF-71E2-567C983534EE}"/>
              </a:ext>
            </a:extLst>
          </p:cNvPr>
          <p:cNvGrpSpPr/>
          <p:nvPr/>
        </p:nvGrpSpPr>
        <p:grpSpPr>
          <a:xfrm>
            <a:off x="1743641" y="2780016"/>
            <a:ext cx="188140" cy="257696"/>
            <a:chOff x="7460435" y="3798915"/>
            <a:chExt cx="188140" cy="257696"/>
          </a:xfrm>
        </p:grpSpPr>
        <p:sp>
          <p:nvSpPr>
            <p:cNvPr id="16" name="Rechteck 15">
              <a:extLst>
                <a:ext uri="{FF2B5EF4-FFF2-40B4-BE49-F238E27FC236}">
                  <a16:creationId xmlns:a16="http://schemas.microsoft.com/office/drawing/2014/main" id="{173BEAD2-72D2-F3DA-4CC4-956026A8D6B2}"/>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17" name="Oval 16">
              <a:extLst>
                <a:ext uri="{FF2B5EF4-FFF2-40B4-BE49-F238E27FC236}">
                  <a16:creationId xmlns:a16="http://schemas.microsoft.com/office/drawing/2014/main" id="{2560B0DF-B59B-7F8E-AB08-B01E400BEA56}"/>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8" name="Gruppieren 17">
            <a:extLst>
              <a:ext uri="{FF2B5EF4-FFF2-40B4-BE49-F238E27FC236}">
                <a16:creationId xmlns:a16="http://schemas.microsoft.com/office/drawing/2014/main" id="{46BA145F-6D22-200B-8A5C-FCDC31004C92}"/>
              </a:ext>
            </a:extLst>
          </p:cNvPr>
          <p:cNvGrpSpPr/>
          <p:nvPr/>
        </p:nvGrpSpPr>
        <p:grpSpPr>
          <a:xfrm>
            <a:off x="1466293" y="3259287"/>
            <a:ext cx="188140" cy="257696"/>
            <a:chOff x="7460435" y="3798915"/>
            <a:chExt cx="188140" cy="257696"/>
          </a:xfrm>
        </p:grpSpPr>
        <p:sp>
          <p:nvSpPr>
            <p:cNvPr id="19" name="Rechteck 18">
              <a:extLst>
                <a:ext uri="{FF2B5EF4-FFF2-40B4-BE49-F238E27FC236}">
                  <a16:creationId xmlns:a16="http://schemas.microsoft.com/office/drawing/2014/main" id="{6C2C3F01-76D9-19FF-B8EA-089E79763621}"/>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0" name="Oval 19">
              <a:extLst>
                <a:ext uri="{FF2B5EF4-FFF2-40B4-BE49-F238E27FC236}">
                  <a16:creationId xmlns:a16="http://schemas.microsoft.com/office/drawing/2014/main" id="{CC526DD3-6EE8-8289-B837-48A4EAD685C8}"/>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 name="Gruppieren 20">
            <a:extLst>
              <a:ext uri="{FF2B5EF4-FFF2-40B4-BE49-F238E27FC236}">
                <a16:creationId xmlns:a16="http://schemas.microsoft.com/office/drawing/2014/main" id="{DB5132FE-C8EA-478C-6267-867E5E1C3189}"/>
              </a:ext>
            </a:extLst>
          </p:cNvPr>
          <p:cNvGrpSpPr/>
          <p:nvPr/>
        </p:nvGrpSpPr>
        <p:grpSpPr>
          <a:xfrm>
            <a:off x="4082761" y="2870874"/>
            <a:ext cx="188140" cy="257696"/>
            <a:chOff x="7460435" y="3798915"/>
            <a:chExt cx="188140" cy="257696"/>
          </a:xfrm>
        </p:grpSpPr>
        <p:sp>
          <p:nvSpPr>
            <p:cNvPr id="22" name="Rechteck 21">
              <a:extLst>
                <a:ext uri="{FF2B5EF4-FFF2-40B4-BE49-F238E27FC236}">
                  <a16:creationId xmlns:a16="http://schemas.microsoft.com/office/drawing/2014/main" id="{CF6EE552-B6C4-DA01-99BD-E4F4637DE977}"/>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3" name="Oval 22">
              <a:extLst>
                <a:ext uri="{FF2B5EF4-FFF2-40B4-BE49-F238E27FC236}">
                  <a16:creationId xmlns:a16="http://schemas.microsoft.com/office/drawing/2014/main" id="{8E562636-9676-E3F0-6C17-2DC0113E6C2A}"/>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4" name="Gruppieren 23">
            <a:extLst>
              <a:ext uri="{FF2B5EF4-FFF2-40B4-BE49-F238E27FC236}">
                <a16:creationId xmlns:a16="http://schemas.microsoft.com/office/drawing/2014/main" id="{354910BC-CF35-EA1A-E513-CAEDC7B691F6}"/>
              </a:ext>
            </a:extLst>
          </p:cNvPr>
          <p:cNvGrpSpPr/>
          <p:nvPr/>
        </p:nvGrpSpPr>
        <p:grpSpPr>
          <a:xfrm>
            <a:off x="6699580" y="3034402"/>
            <a:ext cx="188140" cy="257696"/>
            <a:chOff x="7460435" y="3798915"/>
            <a:chExt cx="188140" cy="257696"/>
          </a:xfrm>
        </p:grpSpPr>
        <p:sp>
          <p:nvSpPr>
            <p:cNvPr id="25" name="Rechteck 24">
              <a:extLst>
                <a:ext uri="{FF2B5EF4-FFF2-40B4-BE49-F238E27FC236}">
                  <a16:creationId xmlns:a16="http://schemas.microsoft.com/office/drawing/2014/main" id="{BEF1E317-30D3-ED4E-E68E-D15C0ED939CC}"/>
                </a:ext>
              </a:extLst>
            </p:cNvPr>
            <p:cNvSpPr/>
            <p:nvPr/>
          </p:nvSpPr>
          <p:spPr>
            <a:xfrm>
              <a:off x="7460435" y="3798915"/>
              <a:ext cx="188140" cy="12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900" dirty="0">
                  <a:solidFill>
                    <a:srgbClr val="C00000"/>
                  </a:solidFill>
                  <a:latin typeface="Arial Narrow" panose="020B0604020202020204" pitchFamily="34" charset="0"/>
                  <a:cs typeface="Arial Narrow" panose="020B0604020202020204" pitchFamily="34" charset="0"/>
                </a:rPr>
                <a:t>M2</a:t>
              </a:r>
            </a:p>
          </p:txBody>
        </p:sp>
        <p:sp>
          <p:nvSpPr>
            <p:cNvPr id="26" name="Oval 25">
              <a:extLst>
                <a:ext uri="{FF2B5EF4-FFF2-40B4-BE49-F238E27FC236}">
                  <a16:creationId xmlns:a16="http://schemas.microsoft.com/office/drawing/2014/main" id="{2986AA6F-7BB8-3018-A874-70CC75276CB9}"/>
                </a:ext>
              </a:extLst>
            </p:cNvPr>
            <p:cNvSpPr/>
            <p:nvPr/>
          </p:nvSpPr>
          <p:spPr>
            <a:xfrm>
              <a:off x="7485393" y="3929149"/>
              <a:ext cx="127462" cy="127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7" name="Gruppieren 26">
            <a:extLst>
              <a:ext uri="{FF2B5EF4-FFF2-40B4-BE49-F238E27FC236}">
                <a16:creationId xmlns:a16="http://schemas.microsoft.com/office/drawing/2014/main" id="{6177EFAD-5704-4230-AC7E-0F555B0FBD3B}"/>
              </a:ext>
            </a:extLst>
          </p:cNvPr>
          <p:cNvGrpSpPr/>
          <p:nvPr/>
        </p:nvGrpSpPr>
        <p:grpSpPr>
          <a:xfrm>
            <a:off x="1152134" y="2551251"/>
            <a:ext cx="7795095" cy="2123417"/>
            <a:chOff x="1152134" y="2326663"/>
            <a:chExt cx="7795095" cy="2123417"/>
          </a:xfrm>
        </p:grpSpPr>
        <p:sp>
          <p:nvSpPr>
            <p:cNvPr id="28" name="Rechteck 27">
              <a:extLst>
                <a:ext uri="{FF2B5EF4-FFF2-40B4-BE49-F238E27FC236}">
                  <a16:creationId xmlns:a16="http://schemas.microsoft.com/office/drawing/2014/main" id="{2588D952-BDA6-ACFA-89DF-ACB5F9FD6D00}"/>
                </a:ext>
              </a:extLst>
            </p:cNvPr>
            <p:cNvSpPr/>
            <p:nvPr/>
          </p:nvSpPr>
          <p:spPr>
            <a:xfrm>
              <a:off x="5496560" y="4206240"/>
              <a:ext cx="3450669" cy="243840"/>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2260E006-C03C-4BBE-07FF-B1854C4D6EF7}"/>
                </a:ext>
              </a:extLst>
            </p:cNvPr>
            <p:cNvSpPr/>
            <p:nvPr/>
          </p:nvSpPr>
          <p:spPr>
            <a:xfrm>
              <a:off x="1152134" y="2651345"/>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24FDFE6-F5BC-F521-9374-889727676E5F}"/>
                </a:ext>
              </a:extLst>
            </p:cNvPr>
            <p:cNvSpPr/>
            <p:nvPr/>
          </p:nvSpPr>
          <p:spPr>
            <a:xfrm>
              <a:off x="3782760" y="2346727"/>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B1E82C3C-ECA2-2ACB-E543-56279238520B}"/>
                </a:ext>
              </a:extLst>
            </p:cNvPr>
            <p:cNvSpPr/>
            <p:nvPr/>
          </p:nvSpPr>
          <p:spPr>
            <a:xfrm>
              <a:off x="6393563" y="2326663"/>
              <a:ext cx="188140" cy="383354"/>
            </a:xfrm>
            <a:prstGeom prst="rect">
              <a:avLst/>
            </a:prstGeom>
            <a:solidFill>
              <a:schemeClr val="accent1">
                <a:alpha val="3589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2" name="Gruppieren 31">
            <a:extLst>
              <a:ext uri="{FF2B5EF4-FFF2-40B4-BE49-F238E27FC236}">
                <a16:creationId xmlns:a16="http://schemas.microsoft.com/office/drawing/2014/main" id="{C5AF0FD5-6468-464E-722F-FCB13BBD15FA}"/>
              </a:ext>
            </a:extLst>
          </p:cNvPr>
          <p:cNvGrpSpPr/>
          <p:nvPr/>
        </p:nvGrpSpPr>
        <p:grpSpPr>
          <a:xfrm>
            <a:off x="1460912" y="2724664"/>
            <a:ext cx="7476156" cy="2230377"/>
            <a:chOff x="1460912" y="2500076"/>
            <a:chExt cx="7476156" cy="2230377"/>
          </a:xfrm>
        </p:grpSpPr>
        <p:sp>
          <p:nvSpPr>
            <p:cNvPr id="33" name="Rechteck 32">
              <a:extLst>
                <a:ext uri="{FF2B5EF4-FFF2-40B4-BE49-F238E27FC236}">
                  <a16:creationId xmlns:a16="http://schemas.microsoft.com/office/drawing/2014/main" id="{1074BC73-FD3A-D23F-B6DE-0C0E9415A21C}"/>
                </a:ext>
              </a:extLst>
            </p:cNvPr>
            <p:cNvSpPr/>
            <p:nvPr/>
          </p:nvSpPr>
          <p:spPr>
            <a:xfrm>
              <a:off x="5486400" y="4492819"/>
              <a:ext cx="3450668" cy="23763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8E37BBBF-A0B6-09FE-A7FA-7F69587F3B57}"/>
                </a:ext>
              </a:extLst>
            </p:cNvPr>
            <p:cNvSpPr/>
            <p:nvPr/>
          </p:nvSpPr>
          <p:spPr>
            <a:xfrm>
              <a:off x="4082761" y="2632657"/>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26298FEC-F68A-2112-51F9-79D583896858}"/>
                </a:ext>
              </a:extLst>
            </p:cNvPr>
            <p:cNvSpPr/>
            <p:nvPr/>
          </p:nvSpPr>
          <p:spPr>
            <a:xfrm>
              <a:off x="6699580" y="2779188"/>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ACFB1403-BFD7-4ED8-482C-18203F9EA763}"/>
                </a:ext>
              </a:extLst>
            </p:cNvPr>
            <p:cNvSpPr/>
            <p:nvPr/>
          </p:nvSpPr>
          <p:spPr>
            <a:xfrm>
              <a:off x="1745322" y="2500076"/>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4BF3265B-ACF9-BDCA-B23B-A9DF3421EEB7}"/>
                </a:ext>
              </a:extLst>
            </p:cNvPr>
            <p:cNvSpPr/>
            <p:nvPr/>
          </p:nvSpPr>
          <p:spPr>
            <a:xfrm>
              <a:off x="1460912" y="2970865"/>
              <a:ext cx="188140" cy="383354"/>
            </a:xfrm>
            <a:prstGeom prst="rect">
              <a:avLst/>
            </a:prstGeom>
            <a:solidFill>
              <a:srgbClr val="92D050">
                <a:alpha val="3589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2239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4. Stammbäume erstellen</a:t>
            </a:r>
            <a:endParaRPr lang="de-DE" sz="1300" i="1" dirty="0">
              <a:solidFill>
                <a:schemeClr val="bg1"/>
              </a:solidFill>
            </a:endParaRPr>
          </a:p>
        </p:txBody>
      </p:sp>
      <p:pic>
        <p:nvPicPr>
          <p:cNvPr id="3" name="Grafik 2" descr="Ein Bild, das Diagramm enthält.&#10;&#10;Automatisch generierte Beschreibung">
            <a:extLst>
              <a:ext uri="{FF2B5EF4-FFF2-40B4-BE49-F238E27FC236}">
                <a16:creationId xmlns:a16="http://schemas.microsoft.com/office/drawing/2014/main" id="{0D0A043A-66B7-D984-A341-4BA71CFD6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20" y="1108576"/>
            <a:ext cx="6108700" cy="2908300"/>
          </a:xfrm>
          <a:prstGeom prst="rect">
            <a:avLst/>
          </a:prstGeom>
        </p:spPr>
      </p:pic>
      <p:graphicFrame>
        <p:nvGraphicFramePr>
          <p:cNvPr id="4" name="Tabelle 3">
            <a:extLst>
              <a:ext uri="{FF2B5EF4-FFF2-40B4-BE49-F238E27FC236}">
                <a16:creationId xmlns:a16="http://schemas.microsoft.com/office/drawing/2014/main" id="{9637E9F3-0E19-E7E4-53AA-CE99455A6BBF}"/>
              </a:ext>
            </a:extLst>
          </p:cNvPr>
          <p:cNvGraphicFramePr>
            <a:graphicFrameLocks noGrp="1"/>
          </p:cNvGraphicFramePr>
          <p:nvPr>
            <p:extLst>
              <p:ext uri="{D42A27DB-BD31-4B8C-83A1-F6EECF244321}">
                <p14:modId xmlns:p14="http://schemas.microsoft.com/office/powerpoint/2010/main" val="109185981"/>
              </p:ext>
            </p:extLst>
          </p:nvPr>
        </p:nvGraphicFramePr>
        <p:xfrm>
          <a:off x="193758" y="4402347"/>
          <a:ext cx="8757736" cy="2346960"/>
        </p:xfrm>
        <a:graphic>
          <a:graphicData uri="http://schemas.openxmlformats.org/drawingml/2006/table">
            <a:tbl>
              <a:tblPr firstRow="1" firstCol="1" bandRow="1">
                <a:tableStyleId>{5C22544A-7EE6-4342-B048-85BDC9FD1C3A}</a:tableStyleId>
              </a:tblPr>
              <a:tblGrid>
                <a:gridCol w="1752000">
                  <a:extLst>
                    <a:ext uri="{9D8B030D-6E8A-4147-A177-3AD203B41FA5}">
                      <a16:colId xmlns:a16="http://schemas.microsoft.com/office/drawing/2014/main" val="2594206248"/>
                    </a:ext>
                  </a:extLst>
                </a:gridCol>
                <a:gridCol w="1414130">
                  <a:extLst>
                    <a:ext uri="{9D8B030D-6E8A-4147-A177-3AD203B41FA5}">
                      <a16:colId xmlns:a16="http://schemas.microsoft.com/office/drawing/2014/main" val="1680037705"/>
                    </a:ext>
                  </a:extLst>
                </a:gridCol>
                <a:gridCol w="1499191">
                  <a:extLst>
                    <a:ext uri="{9D8B030D-6E8A-4147-A177-3AD203B41FA5}">
                      <a16:colId xmlns:a16="http://schemas.microsoft.com/office/drawing/2014/main" val="1765373534"/>
                    </a:ext>
                  </a:extLst>
                </a:gridCol>
                <a:gridCol w="1435395">
                  <a:extLst>
                    <a:ext uri="{9D8B030D-6E8A-4147-A177-3AD203B41FA5}">
                      <a16:colId xmlns:a16="http://schemas.microsoft.com/office/drawing/2014/main" val="2629261699"/>
                    </a:ext>
                  </a:extLst>
                </a:gridCol>
                <a:gridCol w="1348022">
                  <a:extLst>
                    <a:ext uri="{9D8B030D-6E8A-4147-A177-3AD203B41FA5}">
                      <a16:colId xmlns:a16="http://schemas.microsoft.com/office/drawing/2014/main" val="3172867560"/>
                    </a:ext>
                  </a:extLst>
                </a:gridCol>
                <a:gridCol w="1308998">
                  <a:extLst>
                    <a:ext uri="{9D8B030D-6E8A-4147-A177-3AD203B41FA5}">
                      <a16:colId xmlns:a16="http://schemas.microsoft.com/office/drawing/2014/main" val="3492341561"/>
                    </a:ext>
                  </a:extLst>
                </a:gridCol>
              </a:tblGrid>
              <a:tr h="0">
                <a:tc>
                  <a:txBody>
                    <a:bodyPr/>
                    <a:lstStyle/>
                    <a:p>
                      <a:pPr>
                        <a:spcBef>
                          <a:spcPts val="200"/>
                        </a:spcBef>
                        <a:spcAft>
                          <a:spcPts val="200"/>
                        </a:spcAft>
                        <a:tabLst>
                          <a:tab pos="270510" algn="l"/>
                        </a:tabLst>
                      </a:pPr>
                      <a:r>
                        <a:rPr lang="de-DE" sz="1400">
                          <a:effectLst/>
                        </a:rPr>
                        <a:t>Merkmal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a:effectLst/>
                        </a:rPr>
                        <a:t>Knochenfische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a:effectLst/>
                        </a:rPr>
                        <a:t>Lungenfische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i="1" dirty="0" err="1">
                          <a:effectLst/>
                        </a:rPr>
                        <a:t>Tiktaalik</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i="1" dirty="0" err="1">
                          <a:effectLst/>
                        </a:rPr>
                        <a:t>Ichthyostega</a:t>
                      </a:r>
                      <a:endParaRPr lang="de-DE"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Landwirbeltiere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extLst>
                  <a:ext uri="{0D108BD9-81ED-4DB2-BD59-A6C34878D82A}">
                    <a16:rowId xmlns:a16="http://schemas.microsoft.com/office/drawing/2014/main" val="1628449882"/>
                  </a:ext>
                </a:extLst>
              </a:tr>
              <a:tr h="0">
                <a:tc>
                  <a:txBody>
                    <a:bodyPr/>
                    <a:lstStyle/>
                    <a:p>
                      <a:pPr>
                        <a:spcBef>
                          <a:spcPts val="200"/>
                        </a:spcBef>
                        <a:spcAft>
                          <a:spcPts val="200"/>
                        </a:spcAft>
                        <a:tabLst>
                          <a:tab pos="270510" algn="l"/>
                        </a:tabLst>
                      </a:pPr>
                      <a:r>
                        <a:rPr lang="de-DE" sz="1400">
                          <a:effectLst/>
                        </a:rPr>
                        <a:t>M1: Kiemen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1547"/>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1547"/>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1547"/>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1547"/>
                      </a:srgbClr>
                    </a:solidFill>
                  </a:tcPr>
                </a:tc>
                <a:tc>
                  <a:txBody>
                    <a:bodyPr/>
                    <a:lstStyle/>
                    <a:p>
                      <a:pPr algn="ctr">
                        <a:spcBef>
                          <a:spcPts val="200"/>
                        </a:spcBef>
                        <a:spcAft>
                          <a:spcPts val="200"/>
                        </a:spcAft>
                        <a:tabLst>
                          <a:tab pos="270510" algn="l"/>
                        </a:tabLst>
                      </a:pPr>
                      <a:r>
                        <a:rPr lang="de-DE" sz="1400" dirty="0">
                          <a:effectLst/>
                        </a:rPr>
                        <a:t>fehlen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1547"/>
                      </a:srgbClr>
                    </a:solidFill>
                  </a:tcPr>
                </a:tc>
                <a:extLst>
                  <a:ext uri="{0D108BD9-81ED-4DB2-BD59-A6C34878D82A}">
                    <a16:rowId xmlns:a16="http://schemas.microsoft.com/office/drawing/2014/main" val="2717556841"/>
                  </a:ext>
                </a:extLst>
              </a:tr>
              <a:tr h="0">
                <a:tc>
                  <a:txBody>
                    <a:bodyPr/>
                    <a:lstStyle/>
                    <a:p>
                      <a:pPr>
                        <a:spcBef>
                          <a:spcPts val="200"/>
                        </a:spcBef>
                        <a:spcAft>
                          <a:spcPts val="200"/>
                        </a:spcAft>
                        <a:tabLst>
                          <a:tab pos="270510" algn="l"/>
                        </a:tabLst>
                      </a:pPr>
                      <a:r>
                        <a:rPr lang="de-DE" sz="1400">
                          <a:effectLst/>
                        </a:rPr>
                        <a:t>M2: Lunge </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fehlen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extLst>
                  <a:ext uri="{0D108BD9-81ED-4DB2-BD59-A6C34878D82A}">
                    <a16:rowId xmlns:a16="http://schemas.microsoft.com/office/drawing/2014/main" val="663077577"/>
                  </a:ext>
                </a:extLst>
              </a:tr>
              <a:tr h="0">
                <a:tc>
                  <a:txBody>
                    <a:bodyPr/>
                    <a:lstStyle/>
                    <a:p>
                      <a:pPr>
                        <a:spcBef>
                          <a:spcPts val="200"/>
                        </a:spcBef>
                        <a:spcAft>
                          <a:spcPts val="200"/>
                        </a:spcAft>
                        <a:tabLst>
                          <a:tab pos="270510" algn="l"/>
                        </a:tabLst>
                      </a:pPr>
                      <a:r>
                        <a:rPr lang="de-DE" sz="1400" dirty="0">
                          <a:effectLst/>
                        </a:rPr>
                        <a:t>M3: Becken &amp; Wir-</a:t>
                      </a:r>
                      <a:br>
                        <a:rPr lang="de-DE" sz="1400" dirty="0">
                          <a:effectLst/>
                        </a:rPr>
                      </a:br>
                      <a:r>
                        <a:rPr lang="de-DE" sz="1400" dirty="0">
                          <a:effectLst/>
                        </a:rPr>
                        <a:t>        </a:t>
                      </a:r>
                      <a:r>
                        <a:rPr lang="de-DE" sz="1400" dirty="0" err="1">
                          <a:effectLst/>
                        </a:rPr>
                        <a:t>belsäule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nicht verbunden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nicht verbunden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nicht verbunden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verbunden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verbunden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extLst>
                  <a:ext uri="{0D108BD9-81ED-4DB2-BD59-A6C34878D82A}">
                    <a16:rowId xmlns:a16="http://schemas.microsoft.com/office/drawing/2014/main" val="716563836"/>
                  </a:ext>
                </a:extLst>
              </a:tr>
              <a:tr h="0">
                <a:tc>
                  <a:txBody>
                    <a:bodyPr/>
                    <a:lstStyle/>
                    <a:p>
                      <a:pPr>
                        <a:spcBef>
                          <a:spcPts val="200"/>
                        </a:spcBef>
                        <a:spcAft>
                          <a:spcPts val="200"/>
                        </a:spcAft>
                        <a:tabLst>
                          <a:tab pos="270510" algn="l"/>
                        </a:tabLst>
                      </a:pPr>
                      <a:r>
                        <a:rPr lang="de-DE" sz="1400" dirty="0">
                          <a:effectLst/>
                        </a:rPr>
                        <a:t>M4: Muskulatur der</a:t>
                      </a:r>
                      <a:br>
                        <a:rPr lang="de-DE" sz="1400" dirty="0">
                          <a:effectLst/>
                        </a:rPr>
                      </a:br>
                      <a:r>
                        <a:rPr lang="de-DE" sz="1400" dirty="0">
                          <a:effectLst/>
                        </a:rPr>
                        <a:t>        Gliedmaßen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ohne eigene Muskulatur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mit eigener Muskulatur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mit eigener Muskulatur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mit eigener Muskulatur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mit eigener Muskulatur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extLst>
                  <a:ext uri="{0D108BD9-81ED-4DB2-BD59-A6C34878D82A}">
                    <a16:rowId xmlns:a16="http://schemas.microsoft.com/office/drawing/2014/main" val="831406690"/>
                  </a:ext>
                </a:extLst>
              </a:tr>
              <a:tr h="0">
                <a:tc>
                  <a:txBody>
                    <a:bodyPr/>
                    <a:lstStyle/>
                    <a:p>
                      <a:pPr>
                        <a:spcBef>
                          <a:spcPts val="200"/>
                        </a:spcBef>
                        <a:spcAft>
                          <a:spcPts val="200"/>
                        </a:spcAft>
                        <a:tabLst>
                          <a:tab pos="270510" algn="l"/>
                        </a:tabLst>
                      </a:pPr>
                      <a:r>
                        <a:rPr lang="de-DE" sz="1400" dirty="0">
                          <a:effectLst/>
                        </a:rPr>
                        <a:t>M5: Endskelett der </a:t>
                      </a:r>
                      <a:br>
                        <a:rPr lang="de-DE" sz="1400" dirty="0">
                          <a:effectLst/>
                        </a:rPr>
                      </a:br>
                      <a:r>
                        <a:rPr lang="de-DE" sz="1400" dirty="0">
                          <a:effectLst/>
                        </a:rPr>
                        <a:t>        Vordergliedmaßen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ohne Fingerglieder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ohne Fingerglieder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ohne Fingerglieder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mit acht Fingergliedern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tc>
                  <a:txBody>
                    <a:bodyPr/>
                    <a:lstStyle/>
                    <a:p>
                      <a:pPr algn="ctr">
                        <a:spcBef>
                          <a:spcPts val="200"/>
                        </a:spcBef>
                        <a:spcAft>
                          <a:spcPts val="200"/>
                        </a:spcAft>
                        <a:tabLst>
                          <a:tab pos="270510" algn="l"/>
                        </a:tabLst>
                      </a:pPr>
                      <a:r>
                        <a:rPr lang="de-DE" sz="1400" dirty="0">
                          <a:effectLst/>
                        </a:rPr>
                        <a:t>mit fünf Fingergliedern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42000"/>
                      </a:srgbClr>
                    </a:solidFill>
                  </a:tcPr>
                </a:tc>
                <a:extLst>
                  <a:ext uri="{0D108BD9-81ED-4DB2-BD59-A6C34878D82A}">
                    <a16:rowId xmlns:a16="http://schemas.microsoft.com/office/drawing/2014/main" val="2446567053"/>
                  </a:ext>
                </a:extLst>
              </a:tr>
              <a:tr h="0">
                <a:tc>
                  <a:txBody>
                    <a:bodyPr/>
                    <a:lstStyle/>
                    <a:p>
                      <a:pPr>
                        <a:spcBef>
                          <a:spcPts val="200"/>
                        </a:spcBef>
                        <a:spcAft>
                          <a:spcPts val="200"/>
                        </a:spcAft>
                        <a:tabLst>
                          <a:tab pos="270510" algn="l"/>
                        </a:tabLst>
                      </a:pPr>
                      <a:r>
                        <a:rPr lang="de-DE" sz="1400" dirty="0">
                          <a:effectLst/>
                        </a:rPr>
                        <a:t>M6: unpaare </a:t>
                      </a:r>
                      <a:br>
                        <a:rPr lang="de-DE" sz="1400" dirty="0">
                          <a:effectLst/>
                        </a:rPr>
                      </a:br>
                      <a:r>
                        <a:rPr lang="de-DE" sz="1400" dirty="0">
                          <a:effectLst/>
                        </a:rPr>
                        <a:t>        Flossen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solidFill>
                  </a:tcPr>
                </a:tc>
                <a:tc>
                  <a:txBody>
                    <a:bodyPr/>
                    <a:lstStyle/>
                    <a:p>
                      <a:pPr algn="ctr">
                        <a:spcBef>
                          <a:spcPts val="200"/>
                        </a:spcBef>
                        <a:spcAft>
                          <a:spcPts val="200"/>
                        </a:spcAft>
                        <a:tabLst>
                          <a:tab pos="270510" algn="l"/>
                        </a:tabLst>
                      </a:pPr>
                      <a:r>
                        <a:rPr lang="de-DE" sz="1400" dirty="0">
                          <a:effectLst/>
                        </a:rPr>
                        <a:t>vorhanden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a:effectLst/>
                        </a:rPr>
                        <a:t>vorhanden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fehlend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fehlend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tc>
                  <a:txBody>
                    <a:bodyPr/>
                    <a:lstStyle/>
                    <a:p>
                      <a:pPr algn="ctr">
                        <a:spcBef>
                          <a:spcPts val="200"/>
                        </a:spcBef>
                        <a:spcAft>
                          <a:spcPts val="200"/>
                        </a:spcAft>
                        <a:tabLst>
                          <a:tab pos="270510" algn="l"/>
                        </a:tabLst>
                      </a:pPr>
                      <a:r>
                        <a:rPr lang="de-DE" sz="1400" dirty="0">
                          <a:effectLst/>
                        </a:rPr>
                        <a:t>fehlend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solidFill>
                      <a:srgbClr val="C00000">
                        <a:alpha val="20313"/>
                      </a:srgbClr>
                    </a:solidFill>
                  </a:tcPr>
                </a:tc>
                <a:extLst>
                  <a:ext uri="{0D108BD9-81ED-4DB2-BD59-A6C34878D82A}">
                    <a16:rowId xmlns:a16="http://schemas.microsoft.com/office/drawing/2014/main" val="2421754397"/>
                  </a:ext>
                </a:extLst>
              </a:tr>
            </a:tbl>
          </a:graphicData>
        </a:graphic>
      </p:graphicFrame>
      <p:grpSp>
        <p:nvGrpSpPr>
          <p:cNvPr id="37" name="Gruppieren 36">
            <a:extLst>
              <a:ext uri="{FF2B5EF4-FFF2-40B4-BE49-F238E27FC236}">
                <a16:creationId xmlns:a16="http://schemas.microsoft.com/office/drawing/2014/main" id="{627158E3-98BE-7A20-7BE2-741DC3C57E68}"/>
              </a:ext>
            </a:extLst>
          </p:cNvPr>
          <p:cNvGrpSpPr/>
          <p:nvPr/>
        </p:nvGrpSpPr>
        <p:grpSpPr>
          <a:xfrm>
            <a:off x="2202871" y="1160428"/>
            <a:ext cx="6748616" cy="3083329"/>
            <a:chOff x="2202871" y="1160428"/>
            <a:chExt cx="6748616" cy="3083329"/>
          </a:xfrm>
        </p:grpSpPr>
        <p:sp>
          <p:nvSpPr>
            <p:cNvPr id="7" name="Textfeld 6">
              <a:extLst>
                <a:ext uri="{FF2B5EF4-FFF2-40B4-BE49-F238E27FC236}">
                  <a16:creationId xmlns:a16="http://schemas.microsoft.com/office/drawing/2014/main" id="{44D4A938-6088-0265-619A-EDD2E579C56B}"/>
                </a:ext>
              </a:extLst>
            </p:cNvPr>
            <p:cNvSpPr txBox="1"/>
            <p:nvPr/>
          </p:nvSpPr>
          <p:spPr>
            <a:xfrm>
              <a:off x="6329110" y="2175999"/>
              <a:ext cx="2381693" cy="307777"/>
            </a:xfrm>
            <a:prstGeom prst="rect">
              <a:avLst/>
            </a:prstGeom>
            <a:noFill/>
          </p:spPr>
          <p:txBody>
            <a:bodyPr wrap="square" rtlCol="0">
              <a:spAutoFit/>
            </a:bodyPr>
            <a:lstStyle/>
            <a:p>
              <a:r>
                <a:rPr lang="de-DE" sz="1400" dirty="0">
                  <a:solidFill>
                    <a:srgbClr val="C00000"/>
                  </a:solidFill>
                </a:rPr>
                <a:t>▶︎ M1: Verlust der Kiemen</a:t>
              </a:r>
            </a:p>
          </p:txBody>
        </p:sp>
        <p:sp>
          <p:nvSpPr>
            <p:cNvPr id="8" name="Textfeld 7">
              <a:extLst>
                <a:ext uri="{FF2B5EF4-FFF2-40B4-BE49-F238E27FC236}">
                  <a16:creationId xmlns:a16="http://schemas.microsoft.com/office/drawing/2014/main" id="{B044CD19-8FA2-C1E7-07DE-22BED81F3BD3}"/>
                </a:ext>
              </a:extLst>
            </p:cNvPr>
            <p:cNvSpPr txBox="1"/>
            <p:nvPr/>
          </p:nvSpPr>
          <p:spPr>
            <a:xfrm>
              <a:off x="5622988" y="2500749"/>
              <a:ext cx="3328499" cy="307777"/>
            </a:xfrm>
            <a:prstGeom prst="rect">
              <a:avLst/>
            </a:prstGeom>
            <a:noFill/>
          </p:spPr>
          <p:txBody>
            <a:bodyPr wrap="square" rtlCol="0">
              <a:spAutoFit/>
            </a:bodyPr>
            <a:lstStyle/>
            <a:p>
              <a:r>
                <a:rPr lang="de-DE" sz="1400" dirty="0">
                  <a:solidFill>
                    <a:srgbClr val="C00000"/>
                  </a:solidFill>
                </a:rPr>
                <a:t>▶︎ M3: Becken &amp; Wirbelsäule verbunden</a:t>
              </a:r>
            </a:p>
          </p:txBody>
        </p:sp>
        <p:sp>
          <p:nvSpPr>
            <p:cNvPr id="10" name="Textfeld 9">
              <a:extLst>
                <a:ext uri="{FF2B5EF4-FFF2-40B4-BE49-F238E27FC236}">
                  <a16:creationId xmlns:a16="http://schemas.microsoft.com/office/drawing/2014/main" id="{84D981BE-DBC2-BA65-7ECC-A733AC754ADC}"/>
                </a:ext>
              </a:extLst>
            </p:cNvPr>
            <p:cNvSpPr txBox="1"/>
            <p:nvPr/>
          </p:nvSpPr>
          <p:spPr>
            <a:xfrm>
              <a:off x="5627099" y="2696193"/>
              <a:ext cx="2381693" cy="307777"/>
            </a:xfrm>
            <a:prstGeom prst="rect">
              <a:avLst/>
            </a:prstGeom>
            <a:noFill/>
          </p:spPr>
          <p:txBody>
            <a:bodyPr wrap="square" rtlCol="0">
              <a:spAutoFit/>
            </a:bodyPr>
            <a:lstStyle/>
            <a:p>
              <a:r>
                <a:rPr lang="de-DE" sz="1400" dirty="0">
                  <a:solidFill>
                    <a:srgbClr val="C00000"/>
                  </a:solidFill>
                </a:rPr>
                <a:t>▶︎ M5: mit acht Fingergliedern</a:t>
              </a:r>
            </a:p>
          </p:txBody>
        </p:sp>
        <p:grpSp>
          <p:nvGrpSpPr>
            <p:cNvPr id="35" name="Gruppieren 34">
              <a:extLst>
                <a:ext uri="{FF2B5EF4-FFF2-40B4-BE49-F238E27FC236}">
                  <a16:creationId xmlns:a16="http://schemas.microsoft.com/office/drawing/2014/main" id="{2E6971EF-B527-57C7-6C7B-07681126125E}"/>
                </a:ext>
              </a:extLst>
            </p:cNvPr>
            <p:cNvGrpSpPr/>
            <p:nvPr/>
          </p:nvGrpSpPr>
          <p:grpSpPr>
            <a:xfrm>
              <a:off x="2202871" y="1160428"/>
              <a:ext cx="5435676" cy="3083329"/>
              <a:chOff x="2735306" y="1160428"/>
              <a:chExt cx="5435676" cy="3083329"/>
            </a:xfrm>
          </p:grpSpPr>
          <p:pic>
            <p:nvPicPr>
              <p:cNvPr id="11" name="Grafik 10" descr="Ein Bild, das Diagramm enthält.&#10;&#10;Automatisch generierte Beschreibung">
                <a:extLst>
                  <a:ext uri="{FF2B5EF4-FFF2-40B4-BE49-F238E27FC236}">
                    <a16:creationId xmlns:a16="http://schemas.microsoft.com/office/drawing/2014/main" id="{D9E8C097-D3C6-4694-5FE4-23E24024E999}"/>
                  </a:ext>
                </a:extLst>
              </p:cNvPr>
              <p:cNvPicPr>
                <a:picLocks noChangeAspect="1"/>
              </p:cNvPicPr>
              <p:nvPr/>
            </p:nvPicPr>
            <p:blipFill rotWithShape="1">
              <a:blip r:embed="rId2">
                <a:extLst>
                  <a:ext uri="{28A0092B-C50C-407E-A947-70E740481C1C}">
                    <a14:useLocalDpi xmlns:a14="http://schemas.microsoft.com/office/drawing/2010/main" val="0"/>
                  </a:ext>
                </a:extLst>
              </a:blip>
              <a:srcRect l="45181" t="78614" r="36667"/>
              <a:stretch/>
            </p:blipFill>
            <p:spPr>
              <a:xfrm>
                <a:off x="3796500" y="1516615"/>
                <a:ext cx="1108837" cy="621971"/>
              </a:xfrm>
              <a:prstGeom prst="rect">
                <a:avLst/>
              </a:prstGeom>
            </p:spPr>
          </p:pic>
          <p:pic>
            <p:nvPicPr>
              <p:cNvPr id="12" name="Grafik 11" descr="Ein Bild, das Diagramm enthält.&#10;&#10;Automatisch generierte Beschreibung">
                <a:extLst>
                  <a:ext uri="{FF2B5EF4-FFF2-40B4-BE49-F238E27FC236}">
                    <a16:creationId xmlns:a16="http://schemas.microsoft.com/office/drawing/2014/main" id="{17298D6B-E437-3FA5-9D0E-75D33A05E584}"/>
                  </a:ext>
                </a:extLst>
              </p:cNvPr>
              <p:cNvPicPr>
                <a:picLocks noChangeAspect="1"/>
              </p:cNvPicPr>
              <p:nvPr/>
            </p:nvPicPr>
            <p:blipFill rotWithShape="1">
              <a:blip r:embed="rId2">
                <a:extLst>
                  <a:ext uri="{28A0092B-C50C-407E-A947-70E740481C1C}">
                    <a14:useLocalDpi xmlns:a14="http://schemas.microsoft.com/office/drawing/2010/main" val="0"/>
                  </a:ext>
                </a:extLst>
              </a:blip>
              <a:srcRect l="81848" t="78614"/>
              <a:stretch/>
            </p:blipFill>
            <p:spPr>
              <a:xfrm>
                <a:off x="2735306" y="1160428"/>
                <a:ext cx="1108837" cy="621971"/>
              </a:xfrm>
              <a:prstGeom prst="rect">
                <a:avLst/>
              </a:prstGeom>
            </p:spPr>
          </p:pic>
          <p:pic>
            <p:nvPicPr>
              <p:cNvPr id="13" name="Grafik 12" descr="Ein Bild, das Diagramm enthält.&#10;&#10;Automatisch generierte Beschreibung">
                <a:extLst>
                  <a:ext uri="{FF2B5EF4-FFF2-40B4-BE49-F238E27FC236}">
                    <a16:creationId xmlns:a16="http://schemas.microsoft.com/office/drawing/2014/main" id="{73CE7839-7F34-85E2-2916-6F4C13C7EA1C}"/>
                  </a:ext>
                </a:extLst>
              </p:cNvPr>
              <p:cNvPicPr>
                <a:picLocks noChangeAspect="1"/>
              </p:cNvPicPr>
              <p:nvPr/>
            </p:nvPicPr>
            <p:blipFill rotWithShape="1">
              <a:blip r:embed="rId2">
                <a:extLst>
                  <a:ext uri="{28A0092B-C50C-407E-A947-70E740481C1C}">
                    <a14:useLocalDpi xmlns:a14="http://schemas.microsoft.com/office/drawing/2010/main" val="0"/>
                  </a:ext>
                </a:extLst>
              </a:blip>
              <a:srcRect l="64279" t="78614" r="17569"/>
              <a:stretch/>
            </p:blipFill>
            <p:spPr>
              <a:xfrm>
                <a:off x="5122321" y="1574918"/>
                <a:ext cx="1108837" cy="621971"/>
              </a:xfrm>
              <a:prstGeom prst="rect">
                <a:avLst/>
              </a:prstGeom>
            </p:spPr>
          </p:pic>
          <p:sp>
            <p:nvSpPr>
              <p:cNvPr id="34" name="Rechteck 33">
                <a:extLst>
                  <a:ext uri="{FF2B5EF4-FFF2-40B4-BE49-F238E27FC236}">
                    <a16:creationId xmlns:a16="http://schemas.microsoft.com/office/drawing/2014/main" id="{315D2509-DE32-48A9-E168-B30079F2B9DD}"/>
                  </a:ext>
                </a:extLst>
              </p:cNvPr>
              <p:cNvSpPr/>
              <p:nvPr/>
            </p:nvSpPr>
            <p:spPr>
              <a:xfrm>
                <a:off x="4170654" y="3360513"/>
                <a:ext cx="4000328" cy="883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F5FF5D1E-F002-DA9B-28B8-F6EDBBF589BC}"/>
                  </a:ext>
                </a:extLst>
              </p:cNvPr>
              <p:cNvGrpSpPr/>
              <p:nvPr/>
            </p:nvGrpSpPr>
            <p:grpSpPr>
              <a:xfrm>
                <a:off x="2929200" y="1782399"/>
                <a:ext cx="3676754" cy="2018365"/>
                <a:chOff x="2929200" y="1782399"/>
                <a:chExt cx="3676754" cy="2018365"/>
              </a:xfrm>
            </p:grpSpPr>
            <p:cxnSp>
              <p:nvCxnSpPr>
                <p:cNvPr id="15" name="Gerade Verbindung 14">
                  <a:extLst>
                    <a:ext uri="{FF2B5EF4-FFF2-40B4-BE49-F238E27FC236}">
                      <a16:creationId xmlns:a16="http://schemas.microsoft.com/office/drawing/2014/main" id="{9097C6FE-E490-E5BF-6F65-0292BB9F41BB}"/>
                    </a:ext>
                  </a:extLst>
                </p:cNvPr>
                <p:cNvCxnSpPr/>
                <p:nvPr/>
              </p:nvCxnSpPr>
              <p:spPr>
                <a:xfrm flipH="1">
                  <a:off x="5580185" y="2530059"/>
                  <a:ext cx="102576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B9392815-8782-1703-012F-3FDF000CB076}"/>
                    </a:ext>
                  </a:extLst>
                </p:cNvPr>
                <p:cNvCxnSpPr>
                  <a:cxnSpLocks/>
                </p:cNvCxnSpPr>
                <p:nvPr/>
              </p:nvCxnSpPr>
              <p:spPr>
                <a:xfrm>
                  <a:off x="5580185" y="2138586"/>
                  <a:ext cx="0" cy="3914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a:extLst>
                    <a:ext uri="{FF2B5EF4-FFF2-40B4-BE49-F238E27FC236}">
                      <a16:creationId xmlns:a16="http://schemas.microsoft.com/office/drawing/2014/main" id="{9620F649-2313-D10F-CE94-B5A362CC5140}"/>
                    </a:ext>
                  </a:extLst>
                </p:cNvPr>
                <p:cNvCxnSpPr>
                  <a:cxnSpLocks/>
                </p:cNvCxnSpPr>
                <p:nvPr/>
              </p:nvCxnSpPr>
              <p:spPr>
                <a:xfrm>
                  <a:off x="6231158" y="2530059"/>
                  <a:ext cx="0" cy="3914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21F1B6BD-6E58-741F-DB36-2D93F456551A}"/>
                    </a:ext>
                  </a:extLst>
                </p:cNvPr>
                <p:cNvCxnSpPr>
                  <a:cxnSpLocks/>
                </p:cNvCxnSpPr>
                <p:nvPr/>
              </p:nvCxnSpPr>
              <p:spPr>
                <a:xfrm>
                  <a:off x="4296508" y="2109276"/>
                  <a:ext cx="0" cy="81225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1C64F21C-77F8-17E9-9B8B-B630675CA3DA}"/>
                    </a:ext>
                  </a:extLst>
                </p:cNvPr>
                <p:cNvCxnSpPr>
                  <a:cxnSpLocks/>
                </p:cNvCxnSpPr>
                <p:nvPr/>
              </p:nvCxnSpPr>
              <p:spPr>
                <a:xfrm flipH="1">
                  <a:off x="4296508" y="2921532"/>
                  <a:ext cx="194051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a:extLst>
                    <a:ext uri="{FF2B5EF4-FFF2-40B4-BE49-F238E27FC236}">
                      <a16:creationId xmlns:a16="http://schemas.microsoft.com/office/drawing/2014/main" id="{9E58671D-E9A2-24D7-4675-D2D740D0C463}"/>
                    </a:ext>
                  </a:extLst>
                </p:cNvPr>
                <p:cNvCxnSpPr>
                  <a:cxnSpLocks/>
                </p:cNvCxnSpPr>
                <p:nvPr/>
              </p:nvCxnSpPr>
              <p:spPr>
                <a:xfrm>
                  <a:off x="5266764" y="2921532"/>
                  <a:ext cx="0" cy="39147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33E207C9-C462-DAA0-ABDB-075356AAD7FC}"/>
                    </a:ext>
                  </a:extLst>
                </p:cNvPr>
                <p:cNvCxnSpPr>
                  <a:cxnSpLocks/>
                </p:cNvCxnSpPr>
                <p:nvPr/>
              </p:nvCxnSpPr>
              <p:spPr>
                <a:xfrm flipH="1">
                  <a:off x="3244187" y="3313005"/>
                  <a:ext cx="20284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6699F71C-3BBE-18C0-A443-62BF23B08DCC}"/>
                    </a:ext>
                  </a:extLst>
                </p:cNvPr>
                <p:cNvCxnSpPr>
                  <a:cxnSpLocks/>
                </p:cNvCxnSpPr>
                <p:nvPr/>
              </p:nvCxnSpPr>
              <p:spPr>
                <a:xfrm>
                  <a:off x="3244187" y="1782399"/>
                  <a:ext cx="0" cy="152535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07D41A4A-1814-EA7D-3E4C-4E2357A67A6F}"/>
                    </a:ext>
                  </a:extLst>
                </p:cNvPr>
                <p:cNvCxnSpPr>
                  <a:cxnSpLocks/>
                </p:cNvCxnSpPr>
                <p:nvPr/>
              </p:nvCxnSpPr>
              <p:spPr>
                <a:xfrm>
                  <a:off x="4199964" y="3307756"/>
                  <a:ext cx="0" cy="49112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Gerade Verbindung 29">
                  <a:extLst>
                    <a:ext uri="{FF2B5EF4-FFF2-40B4-BE49-F238E27FC236}">
                      <a16:creationId xmlns:a16="http://schemas.microsoft.com/office/drawing/2014/main" id="{4B55ED64-A652-004A-EA57-83F734B046E2}"/>
                    </a:ext>
                  </a:extLst>
                </p:cNvPr>
                <p:cNvCxnSpPr>
                  <a:cxnSpLocks/>
                </p:cNvCxnSpPr>
                <p:nvPr/>
              </p:nvCxnSpPr>
              <p:spPr>
                <a:xfrm flipH="1">
                  <a:off x="2929200" y="3800764"/>
                  <a:ext cx="127076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6" name="Textfeld 5">
              <a:extLst>
                <a:ext uri="{FF2B5EF4-FFF2-40B4-BE49-F238E27FC236}">
                  <a16:creationId xmlns:a16="http://schemas.microsoft.com/office/drawing/2014/main" id="{ED0A57B7-7DFA-713F-5274-4D076DB1A046}"/>
                </a:ext>
              </a:extLst>
            </p:cNvPr>
            <p:cNvSpPr txBox="1"/>
            <p:nvPr/>
          </p:nvSpPr>
          <p:spPr>
            <a:xfrm>
              <a:off x="3586057" y="3293886"/>
              <a:ext cx="2381693" cy="307777"/>
            </a:xfrm>
            <a:prstGeom prst="rect">
              <a:avLst/>
            </a:prstGeom>
            <a:noFill/>
          </p:spPr>
          <p:txBody>
            <a:bodyPr wrap="square" rtlCol="0">
              <a:spAutoFit/>
            </a:bodyPr>
            <a:lstStyle/>
            <a:p>
              <a:r>
                <a:rPr lang="de-DE" sz="1400" dirty="0">
                  <a:solidFill>
                    <a:srgbClr val="C00000"/>
                  </a:solidFill>
                </a:rPr>
                <a:t>▶︎ M2: Entstehung der Lunge</a:t>
              </a:r>
            </a:p>
          </p:txBody>
        </p:sp>
        <p:sp>
          <p:nvSpPr>
            <p:cNvPr id="9" name="Textfeld 8">
              <a:extLst>
                <a:ext uri="{FF2B5EF4-FFF2-40B4-BE49-F238E27FC236}">
                  <a16:creationId xmlns:a16="http://schemas.microsoft.com/office/drawing/2014/main" id="{814B1CF1-870A-0A46-0592-D12FA11F46C5}"/>
                </a:ext>
              </a:extLst>
            </p:cNvPr>
            <p:cNvSpPr txBox="1"/>
            <p:nvPr/>
          </p:nvSpPr>
          <p:spPr>
            <a:xfrm>
              <a:off x="3586057" y="3530834"/>
              <a:ext cx="3447725" cy="272895"/>
            </a:xfrm>
            <a:prstGeom prst="rect">
              <a:avLst/>
            </a:prstGeom>
            <a:noFill/>
          </p:spPr>
          <p:txBody>
            <a:bodyPr wrap="square" rtlCol="0">
              <a:spAutoFit/>
            </a:bodyPr>
            <a:lstStyle/>
            <a:p>
              <a:pPr>
                <a:lnSpc>
                  <a:spcPts val="1380"/>
                </a:lnSpc>
              </a:pPr>
              <a:r>
                <a:rPr lang="de-DE" sz="1400" dirty="0">
                  <a:solidFill>
                    <a:srgbClr val="C00000"/>
                  </a:solidFill>
                </a:rPr>
                <a:t>▶︎ M4: Gliedmaßen mit eigener Muskulatur</a:t>
              </a:r>
            </a:p>
          </p:txBody>
        </p:sp>
        <p:sp>
          <p:nvSpPr>
            <p:cNvPr id="36" name="Textfeld 35">
              <a:extLst>
                <a:ext uri="{FF2B5EF4-FFF2-40B4-BE49-F238E27FC236}">
                  <a16:creationId xmlns:a16="http://schemas.microsoft.com/office/drawing/2014/main" id="{62B5F364-BB4E-9D26-5CD1-43BE08A1CED3}"/>
                </a:ext>
              </a:extLst>
            </p:cNvPr>
            <p:cNvSpPr txBox="1"/>
            <p:nvPr/>
          </p:nvSpPr>
          <p:spPr>
            <a:xfrm>
              <a:off x="4662639" y="2964590"/>
              <a:ext cx="2827855" cy="307777"/>
            </a:xfrm>
            <a:prstGeom prst="rect">
              <a:avLst/>
            </a:prstGeom>
            <a:noFill/>
          </p:spPr>
          <p:txBody>
            <a:bodyPr wrap="square" rtlCol="0">
              <a:spAutoFit/>
            </a:bodyPr>
            <a:lstStyle/>
            <a:p>
              <a:r>
                <a:rPr lang="de-DE" sz="1400" dirty="0">
                  <a:solidFill>
                    <a:srgbClr val="C00000"/>
                  </a:solidFill>
                </a:rPr>
                <a:t>▶︎ M6: Verlust der unpaaren Flossen</a:t>
              </a:r>
            </a:p>
          </p:txBody>
        </p:sp>
      </p:grpSp>
    </p:spTree>
    <p:extLst>
      <p:ext uri="{BB962C8B-B14F-4D97-AF65-F5344CB8AC3E}">
        <p14:creationId xmlns:p14="http://schemas.microsoft.com/office/powerpoint/2010/main" val="33089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Unterrichtliche Progression beim hypothesengeleitetes Arbeiten mit Stammbäumen</a:t>
            </a:r>
          </a:p>
          <a:p>
            <a:pPr algn="ctr"/>
            <a:r>
              <a:rPr lang="de-DE" sz="2000" b="1" i="1" dirty="0">
                <a:solidFill>
                  <a:schemeClr val="bg1"/>
                </a:solidFill>
              </a:rPr>
              <a:t>5. Konvergenzen erkennen*</a:t>
            </a:r>
            <a:endParaRPr lang="de-DE" sz="1300" i="1" dirty="0">
              <a:solidFill>
                <a:schemeClr val="bg1"/>
              </a:solidFill>
            </a:endParaRPr>
          </a:p>
        </p:txBody>
      </p:sp>
      <p:pic>
        <p:nvPicPr>
          <p:cNvPr id="4" name="Grafik 3" descr="Ein Bild, das Diagramm enthält.&#10;&#10;Automatisch generierte Beschreibung">
            <a:extLst>
              <a:ext uri="{FF2B5EF4-FFF2-40B4-BE49-F238E27FC236}">
                <a16:creationId xmlns:a16="http://schemas.microsoft.com/office/drawing/2014/main" id="{BD947350-322D-5183-4769-1E2BC6FA0F38}"/>
              </a:ext>
            </a:extLst>
          </p:cNvPr>
          <p:cNvPicPr>
            <a:picLocks noChangeAspect="1"/>
          </p:cNvPicPr>
          <p:nvPr/>
        </p:nvPicPr>
        <p:blipFill>
          <a:blip r:embed="rId2"/>
          <a:stretch>
            <a:fillRect/>
          </a:stretch>
        </p:blipFill>
        <p:spPr>
          <a:xfrm>
            <a:off x="685800" y="1137548"/>
            <a:ext cx="7772400" cy="5096656"/>
          </a:xfrm>
          <a:prstGeom prst="rect">
            <a:avLst/>
          </a:prstGeom>
        </p:spPr>
      </p:pic>
      <p:sp>
        <p:nvSpPr>
          <p:cNvPr id="5" name="Textfeld 4">
            <a:extLst>
              <a:ext uri="{FF2B5EF4-FFF2-40B4-BE49-F238E27FC236}">
                <a16:creationId xmlns:a16="http://schemas.microsoft.com/office/drawing/2014/main" id="{06B67300-CB08-5FC8-D77D-82782255123B}"/>
              </a:ext>
            </a:extLst>
          </p:cNvPr>
          <p:cNvSpPr txBox="1"/>
          <p:nvPr/>
        </p:nvSpPr>
        <p:spPr>
          <a:xfrm>
            <a:off x="10391" y="6565106"/>
            <a:ext cx="9144000" cy="292388"/>
          </a:xfrm>
          <a:prstGeom prst="rect">
            <a:avLst/>
          </a:prstGeom>
          <a:noFill/>
        </p:spPr>
        <p:txBody>
          <a:bodyPr wrap="square" rtlCol="0">
            <a:spAutoFit/>
          </a:bodyPr>
          <a:lstStyle/>
          <a:p>
            <a:pPr algn="r"/>
            <a:r>
              <a:rPr lang="de-DE" sz="1300" dirty="0">
                <a:effectLst/>
                <a:latin typeface="Calibri" panose="020F0502020204030204" pitchFamily="34" charset="0"/>
                <a:ea typeface="Calibri" panose="020F0502020204030204" pitchFamily="34" charset="0"/>
                <a:cs typeface="Times New Roman" panose="02020603050405020304" pitchFamily="18" charset="0"/>
              </a:rPr>
              <a:t>* nach </a:t>
            </a:r>
            <a:r>
              <a:rPr lang="de-DE" sz="1300" dirty="0" err="1">
                <a:effectLst/>
                <a:latin typeface="Calibri" panose="020F0502020204030204" pitchFamily="34" charset="0"/>
                <a:ea typeface="Calibri" panose="020F0502020204030204" pitchFamily="34" charset="0"/>
                <a:cs typeface="Times New Roman" panose="02020603050405020304" pitchFamily="18" charset="0"/>
              </a:rPr>
              <a:t>Gemballa</a:t>
            </a:r>
            <a:r>
              <a:rPr lang="de-DE" sz="1300" dirty="0">
                <a:effectLst/>
                <a:latin typeface="Calibri" panose="020F0502020204030204" pitchFamily="34" charset="0"/>
                <a:ea typeface="Calibri" panose="020F0502020204030204" pitchFamily="34" charset="0"/>
                <a:cs typeface="Times New Roman" panose="02020603050405020304" pitchFamily="18" charset="0"/>
              </a:rPr>
              <a:t> 2022, MNU Journal2/2022</a:t>
            </a:r>
            <a:endParaRPr lang="de-DE" sz="1300" dirty="0"/>
          </a:p>
        </p:txBody>
      </p:sp>
      <p:grpSp>
        <p:nvGrpSpPr>
          <p:cNvPr id="12" name="Gruppieren 11">
            <a:extLst>
              <a:ext uri="{FF2B5EF4-FFF2-40B4-BE49-F238E27FC236}">
                <a16:creationId xmlns:a16="http://schemas.microsoft.com/office/drawing/2014/main" id="{EAB7DF21-76E7-9A04-7CF5-42FA918E5560}"/>
              </a:ext>
            </a:extLst>
          </p:cNvPr>
          <p:cNvGrpSpPr/>
          <p:nvPr/>
        </p:nvGrpSpPr>
        <p:grpSpPr>
          <a:xfrm>
            <a:off x="775503" y="2337594"/>
            <a:ext cx="7818700" cy="1960269"/>
            <a:chOff x="775503" y="2337594"/>
            <a:chExt cx="7818700" cy="1960269"/>
          </a:xfrm>
        </p:grpSpPr>
        <p:pic>
          <p:nvPicPr>
            <p:cNvPr id="6" name="Grafik 5" descr="Ein Bild, das Diagramm enthält.&#10;&#10;Automatisch generierte Beschreibung">
              <a:extLst>
                <a:ext uri="{FF2B5EF4-FFF2-40B4-BE49-F238E27FC236}">
                  <a16:creationId xmlns:a16="http://schemas.microsoft.com/office/drawing/2014/main" id="{7CA15B54-F447-3655-C27D-1325C0C9EFC5}"/>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75503" y="2337594"/>
              <a:ext cx="3773369" cy="1875591"/>
            </a:xfrm>
            <a:prstGeom prst="rect">
              <a:avLst/>
            </a:prstGeom>
            <a:solidFill>
              <a:srgbClr val="F2F2F2"/>
            </a:solidFill>
          </p:spPr>
        </p:pic>
        <p:pic>
          <p:nvPicPr>
            <p:cNvPr id="7" name="Grafik 6" descr="Ein Bild, das Diagramm enthält.&#10;&#10;Automatisch generierte Beschreibung">
              <a:extLst>
                <a:ext uri="{FF2B5EF4-FFF2-40B4-BE49-F238E27FC236}">
                  <a16:creationId xmlns:a16="http://schemas.microsoft.com/office/drawing/2014/main" id="{0FF378BE-BF1B-3AC3-A14D-5240F6A3CB97}"/>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595128" y="2360743"/>
              <a:ext cx="3773369" cy="1875591"/>
            </a:xfrm>
            <a:prstGeom prst="rect">
              <a:avLst/>
            </a:prstGeom>
            <a:solidFill>
              <a:srgbClr val="F2F2F2"/>
            </a:solidFill>
          </p:spPr>
        </p:pic>
        <p:sp>
          <p:nvSpPr>
            <p:cNvPr id="8" name="Textfeld 7">
              <a:extLst>
                <a:ext uri="{FF2B5EF4-FFF2-40B4-BE49-F238E27FC236}">
                  <a16:creationId xmlns:a16="http://schemas.microsoft.com/office/drawing/2014/main" id="{14341C4D-FDA5-FA0A-9AC7-9BB0493E4D73}"/>
                </a:ext>
              </a:extLst>
            </p:cNvPr>
            <p:cNvSpPr txBox="1"/>
            <p:nvPr/>
          </p:nvSpPr>
          <p:spPr>
            <a:xfrm>
              <a:off x="2141318" y="3010231"/>
              <a:ext cx="2870522" cy="720710"/>
            </a:xfrm>
            <a:prstGeom prst="rect">
              <a:avLst/>
            </a:prstGeom>
            <a:noFill/>
          </p:spPr>
          <p:txBody>
            <a:bodyPr wrap="square" rtlCol="0">
              <a:spAutoFit/>
            </a:bodyPr>
            <a:lstStyle/>
            <a:p>
              <a:pPr>
                <a:lnSpc>
                  <a:spcPts val="1460"/>
                </a:lnSpc>
              </a:pPr>
              <a:r>
                <a:rPr lang="de-DE" dirty="0">
                  <a:solidFill>
                    <a:srgbClr val="C00000"/>
                  </a:solidFill>
                </a:rPr>
                <a:t>•	             •</a:t>
              </a:r>
            </a:p>
            <a:p>
              <a:pPr>
                <a:lnSpc>
                  <a:spcPts val="1460"/>
                </a:lnSpc>
              </a:pPr>
              <a:r>
                <a:rPr lang="de-DE" dirty="0">
                  <a:solidFill>
                    <a:srgbClr val="C00000"/>
                  </a:solidFill>
                </a:rPr>
                <a:t>•	             •</a:t>
              </a:r>
            </a:p>
            <a:p>
              <a:pPr>
                <a:lnSpc>
                  <a:spcPts val="1460"/>
                </a:lnSpc>
                <a:spcBef>
                  <a:spcPts val="300"/>
                </a:spcBef>
              </a:pPr>
              <a:r>
                <a:rPr lang="de-DE" dirty="0">
                  <a:solidFill>
                    <a:srgbClr val="C00000"/>
                  </a:solidFill>
                </a:rPr>
                <a:t>	         •</a:t>
              </a:r>
            </a:p>
          </p:txBody>
        </p:sp>
        <p:sp>
          <p:nvSpPr>
            <p:cNvPr id="9" name="Textfeld 8">
              <a:extLst>
                <a:ext uri="{FF2B5EF4-FFF2-40B4-BE49-F238E27FC236}">
                  <a16:creationId xmlns:a16="http://schemas.microsoft.com/office/drawing/2014/main" id="{3614884E-1895-E650-4CC4-FCFB809F3345}"/>
                </a:ext>
              </a:extLst>
            </p:cNvPr>
            <p:cNvSpPr txBox="1"/>
            <p:nvPr/>
          </p:nvSpPr>
          <p:spPr>
            <a:xfrm>
              <a:off x="1921417" y="3852869"/>
              <a:ext cx="2870522" cy="444994"/>
            </a:xfrm>
            <a:prstGeom prst="rect">
              <a:avLst/>
            </a:prstGeom>
            <a:noFill/>
          </p:spPr>
          <p:txBody>
            <a:bodyPr wrap="square" rtlCol="0">
              <a:spAutoFit/>
            </a:bodyPr>
            <a:lstStyle/>
            <a:p>
              <a:pPr>
                <a:lnSpc>
                  <a:spcPts val="1260"/>
                </a:lnSpc>
              </a:pPr>
              <a:r>
                <a:rPr lang="de-DE" dirty="0">
                  <a:solidFill>
                    <a:srgbClr val="C00000"/>
                  </a:solidFill>
                </a:rPr>
                <a:t>•</a:t>
              </a:r>
            </a:p>
            <a:p>
              <a:pPr>
                <a:lnSpc>
                  <a:spcPts val="1260"/>
                </a:lnSpc>
              </a:pPr>
              <a:r>
                <a:rPr lang="de-DE" dirty="0">
                  <a:solidFill>
                    <a:srgbClr val="C00000"/>
                  </a:solidFill>
                </a:rPr>
                <a:t>•</a:t>
              </a:r>
            </a:p>
          </p:txBody>
        </p:sp>
        <p:sp>
          <p:nvSpPr>
            <p:cNvPr id="10" name="Textfeld 9">
              <a:extLst>
                <a:ext uri="{FF2B5EF4-FFF2-40B4-BE49-F238E27FC236}">
                  <a16:creationId xmlns:a16="http://schemas.microsoft.com/office/drawing/2014/main" id="{A3C31057-BB7F-AC0F-0FE6-E8592A00E9F5}"/>
                </a:ext>
              </a:extLst>
            </p:cNvPr>
            <p:cNvSpPr txBox="1"/>
            <p:nvPr/>
          </p:nvSpPr>
          <p:spPr>
            <a:xfrm>
              <a:off x="5312800" y="3429000"/>
              <a:ext cx="2870522" cy="489878"/>
            </a:xfrm>
            <a:prstGeom prst="rect">
              <a:avLst/>
            </a:prstGeom>
            <a:noFill/>
          </p:spPr>
          <p:txBody>
            <a:bodyPr wrap="square" rtlCol="0">
              <a:spAutoFit/>
            </a:bodyPr>
            <a:lstStyle/>
            <a:p>
              <a:pPr>
                <a:lnSpc>
                  <a:spcPts val="1460"/>
                </a:lnSpc>
              </a:pPr>
              <a:r>
                <a:rPr lang="de-DE" dirty="0">
                  <a:solidFill>
                    <a:srgbClr val="C00000"/>
                  </a:solidFill>
                </a:rPr>
                <a:t>•	             	    •</a:t>
              </a:r>
            </a:p>
            <a:p>
              <a:pPr>
                <a:lnSpc>
                  <a:spcPts val="1460"/>
                </a:lnSpc>
              </a:pPr>
              <a:r>
                <a:rPr lang="de-DE" dirty="0">
                  <a:solidFill>
                    <a:srgbClr val="C00000"/>
                  </a:solidFill>
                </a:rPr>
                <a:t>•	             	    •</a:t>
              </a:r>
            </a:p>
          </p:txBody>
        </p:sp>
        <p:sp>
          <p:nvSpPr>
            <p:cNvPr id="11" name="Textfeld 10">
              <a:extLst>
                <a:ext uri="{FF2B5EF4-FFF2-40B4-BE49-F238E27FC236}">
                  <a16:creationId xmlns:a16="http://schemas.microsoft.com/office/drawing/2014/main" id="{55B7F7D2-C845-10DE-A96B-4D4A79B8D9F2}"/>
                </a:ext>
              </a:extLst>
            </p:cNvPr>
            <p:cNvSpPr txBox="1"/>
            <p:nvPr/>
          </p:nvSpPr>
          <p:spPr>
            <a:xfrm>
              <a:off x="5723681" y="3045303"/>
              <a:ext cx="2870522" cy="297517"/>
            </a:xfrm>
            <a:prstGeom prst="rect">
              <a:avLst/>
            </a:prstGeom>
            <a:noFill/>
          </p:spPr>
          <p:txBody>
            <a:bodyPr wrap="square" rtlCol="0">
              <a:spAutoFit/>
            </a:bodyPr>
            <a:lstStyle/>
            <a:p>
              <a:pPr>
                <a:lnSpc>
                  <a:spcPts val="1460"/>
                </a:lnSpc>
              </a:pPr>
              <a:r>
                <a:rPr lang="de-DE" dirty="0">
                  <a:solidFill>
                    <a:srgbClr val="C00000"/>
                  </a:solidFill>
                </a:rPr>
                <a:t>•	      •</a:t>
              </a:r>
            </a:p>
          </p:txBody>
        </p:sp>
      </p:grpSp>
    </p:spTree>
    <p:extLst>
      <p:ext uri="{BB962C8B-B14F-4D97-AF65-F5344CB8AC3E}">
        <p14:creationId xmlns:p14="http://schemas.microsoft.com/office/powerpoint/2010/main" val="30463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DD2260D-FBFF-3C77-E694-0A7A6D2D99D6}"/>
              </a:ext>
            </a:extLst>
          </p:cNvPr>
          <p:cNvPicPr>
            <a:picLocks noChangeAspect="1"/>
          </p:cNvPicPr>
          <p:nvPr/>
        </p:nvPicPr>
        <p:blipFill rotWithShape="1">
          <a:blip r:embed="rId2"/>
          <a:srcRect b="28912"/>
          <a:stretch/>
        </p:blipFill>
        <p:spPr>
          <a:xfrm>
            <a:off x="1" y="2"/>
            <a:ext cx="9144000" cy="3333508"/>
          </a:xfrm>
          <a:prstGeom prst="rect">
            <a:avLst/>
          </a:prstGeom>
        </p:spPr>
      </p:pic>
      <p:grpSp>
        <p:nvGrpSpPr>
          <p:cNvPr id="2" name="Gruppieren 1">
            <a:extLst>
              <a:ext uri="{FF2B5EF4-FFF2-40B4-BE49-F238E27FC236}">
                <a16:creationId xmlns:a16="http://schemas.microsoft.com/office/drawing/2014/main" id="{CA33BB88-CAE3-1A9E-DC57-7C3C8FED96F9}"/>
              </a:ext>
            </a:extLst>
          </p:cNvPr>
          <p:cNvGrpSpPr/>
          <p:nvPr/>
        </p:nvGrpSpPr>
        <p:grpSpPr>
          <a:xfrm>
            <a:off x="122279" y="4159950"/>
            <a:ext cx="8899441" cy="2501783"/>
            <a:chOff x="122279" y="4159950"/>
            <a:chExt cx="8899441" cy="2501783"/>
          </a:xfrm>
        </p:grpSpPr>
        <p:pic>
          <p:nvPicPr>
            <p:cNvPr id="3" name="Grafik 2">
              <a:extLst>
                <a:ext uri="{FF2B5EF4-FFF2-40B4-BE49-F238E27FC236}">
                  <a16:creationId xmlns:a16="http://schemas.microsoft.com/office/drawing/2014/main" id="{F2E54E4F-E254-CDD6-8506-B21F107F87E9}"/>
                </a:ext>
              </a:extLst>
            </p:cNvPr>
            <p:cNvPicPr>
              <a:picLocks noChangeAspect="1"/>
            </p:cNvPicPr>
            <p:nvPr/>
          </p:nvPicPr>
          <p:blipFill>
            <a:blip r:embed="rId3"/>
            <a:stretch>
              <a:fillRect/>
            </a:stretch>
          </p:blipFill>
          <p:spPr>
            <a:xfrm>
              <a:off x="122279" y="4163969"/>
              <a:ext cx="8899441" cy="2497764"/>
            </a:xfrm>
            <a:prstGeom prst="rect">
              <a:avLst/>
            </a:prstGeom>
          </p:spPr>
        </p:pic>
        <p:sp>
          <p:nvSpPr>
            <p:cNvPr id="6" name="Textfeld 5">
              <a:extLst>
                <a:ext uri="{FF2B5EF4-FFF2-40B4-BE49-F238E27FC236}">
                  <a16:creationId xmlns:a16="http://schemas.microsoft.com/office/drawing/2014/main" id="{1261C6FE-4D4F-D61F-C514-D8105F08B7F2}"/>
                </a:ext>
              </a:extLst>
            </p:cNvPr>
            <p:cNvSpPr txBox="1"/>
            <p:nvPr/>
          </p:nvSpPr>
          <p:spPr>
            <a:xfrm>
              <a:off x="1634759" y="4163632"/>
              <a:ext cx="263214" cy="276999"/>
            </a:xfrm>
            <a:prstGeom prst="rect">
              <a:avLst/>
            </a:prstGeom>
            <a:solidFill>
              <a:srgbClr val="DFEEF4"/>
            </a:solidFill>
          </p:spPr>
          <p:txBody>
            <a:bodyPr wrap="none" rtlCol="0">
              <a:spAutoFit/>
            </a:bodyPr>
            <a:lstStyle/>
            <a:p>
              <a:r>
                <a:rPr lang="de-DE" sz="1200" b="1" dirty="0"/>
                <a:t>2</a:t>
              </a:r>
            </a:p>
          </p:txBody>
        </p:sp>
        <p:sp>
          <p:nvSpPr>
            <p:cNvPr id="7" name="Textfeld 6">
              <a:extLst>
                <a:ext uri="{FF2B5EF4-FFF2-40B4-BE49-F238E27FC236}">
                  <a16:creationId xmlns:a16="http://schemas.microsoft.com/office/drawing/2014/main" id="{A53E99D2-ADDA-B780-2A21-F034F2A7A74F}"/>
                </a:ext>
              </a:extLst>
            </p:cNvPr>
            <p:cNvSpPr txBox="1"/>
            <p:nvPr/>
          </p:nvSpPr>
          <p:spPr>
            <a:xfrm>
              <a:off x="6247690" y="4159950"/>
              <a:ext cx="263214" cy="276999"/>
            </a:xfrm>
            <a:prstGeom prst="rect">
              <a:avLst/>
            </a:prstGeom>
            <a:solidFill>
              <a:srgbClr val="DFEEF4"/>
            </a:solidFill>
          </p:spPr>
          <p:txBody>
            <a:bodyPr wrap="none" rtlCol="0">
              <a:spAutoFit/>
            </a:bodyPr>
            <a:lstStyle/>
            <a:p>
              <a:r>
                <a:rPr lang="de-DE" sz="1200" b="1" dirty="0"/>
                <a:t>3</a:t>
              </a:r>
            </a:p>
          </p:txBody>
        </p:sp>
      </p:grpSp>
      <p:sp>
        <p:nvSpPr>
          <p:cNvPr id="8" name="Textfeld 7">
            <a:extLst>
              <a:ext uri="{FF2B5EF4-FFF2-40B4-BE49-F238E27FC236}">
                <a16:creationId xmlns:a16="http://schemas.microsoft.com/office/drawing/2014/main" id="{2D3FDB96-A6F7-1673-C3D1-F62C0084366A}"/>
              </a:ext>
            </a:extLst>
          </p:cNvPr>
          <p:cNvSpPr txBox="1"/>
          <p:nvPr/>
        </p:nvSpPr>
        <p:spPr>
          <a:xfrm>
            <a:off x="5821357" y="6594827"/>
            <a:ext cx="3425810" cy="307777"/>
          </a:xfrm>
          <a:prstGeom prst="rect">
            <a:avLst/>
          </a:prstGeom>
          <a:noFill/>
        </p:spPr>
        <p:txBody>
          <a:bodyPr wrap="none" rtlCol="0">
            <a:spAutoFit/>
          </a:bodyPr>
          <a:lstStyle/>
          <a:p>
            <a:r>
              <a:rPr lang="de-DE" sz="1400" i="1" dirty="0"/>
              <a:t>Markl Biologie Oberstufe; Klett Verlag 2023</a:t>
            </a:r>
          </a:p>
        </p:txBody>
      </p:sp>
      <p:grpSp>
        <p:nvGrpSpPr>
          <p:cNvPr id="9" name="Group 24">
            <a:extLst>
              <a:ext uri="{FF2B5EF4-FFF2-40B4-BE49-F238E27FC236}">
                <a16:creationId xmlns:a16="http://schemas.microsoft.com/office/drawing/2014/main" id="{50D6345D-5F44-0873-C635-95441A4D3BF3}"/>
              </a:ext>
            </a:extLst>
          </p:cNvPr>
          <p:cNvGrpSpPr>
            <a:grpSpLocks/>
          </p:cNvGrpSpPr>
          <p:nvPr/>
        </p:nvGrpSpPr>
        <p:grpSpPr bwMode="auto">
          <a:xfrm>
            <a:off x="1199871" y="5154294"/>
            <a:ext cx="2119313" cy="1277938"/>
            <a:chOff x="1666" y="2544"/>
            <a:chExt cx="1335" cy="805"/>
          </a:xfrm>
        </p:grpSpPr>
        <p:sp>
          <p:nvSpPr>
            <p:cNvPr id="10" name="Rectangle 6">
              <a:extLst>
                <a:ext uri="{FF2B5EF4-FFF2-40B4-BE49-F238E27FC236}">
                  <a16:creationId xmlns:a16="http://schemas.microsoft.com/office/drawing/2014/main" id="{EA94CF9A-0784-91CC-3E4F-8B2AA5977EA8}"/>
                </a:ext>
              </a:extLst>
            </p:cNvPr>
            <p:cNvSpPr>
              <a:spLocks noChangeArrowheads="1"/>
            </p:cNvSpPr>
            <p:nvPr/>
          </p:nvSpPr>
          <p:spPr bwMode="auto">
            <a:xfrm>
              <a:off x="2652" y="2544"/>
              <a:ext cx="349" cy="805"/>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11" name="Group 16">
              <a:extLst>
                <a:ext uri="{FF2B5EF4-FFF2-40B4-BE49-F238E27FC236}">
                  <a16:creationId xmlns:a16="http://schemas.microsoft.com/office/drawing/2014/main" id="{5F83706C-CB16-7ED0-E162-282EC4649C01}"/>
                </a:ext>
              </a:extLst>
            </p:cNvPr>
            <p:cNvGrpSpPr>
              <a:grpSpLocks/>
            </p:cNvGrpSpPr>
            <p:nvPr/>
          </p:nvGrpSpPr>
          <p:grpSpPr bwMode="auto">
            <a:xfrm>
              <a:off x="1666" y="2688"/>
              <a:ext cx="972" cy="600"/>
              <a:chOff x="1668" y="707"/>
              <a:chExt cx="972" cy="600"/>
            </a:xfrm>
          </p:grpSpPr>
          <p:sp>
            <p:nvSpPr>
              <p:cNvPr id="12" name="Line 17">
                <a:extLst>
                  <a:ext uri="{FF2B5EF4-FFF2-40B4-BE49-F238E27FC236}">
                    <a16:creationId xmlns:a16="http://schemas.microsoft.com/office/drawing/2014/main" id="{A66DC9AD-3221-3310-7013-B58FA4410EC1}"/>
                  </a:ext>
                </a:extLst>
              </p:cNvPr>
              <p:cNvSpPr>
                <a:spLocks noChangeShapeType="1"/>
              </p:cNvSpPr>
              <p:nvPr/>
            </p:nvSpPr>
            <p:spPr bwMode="auto">
              <a:xfrm>
                <a:off x="1668" y="929"/>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3" name="Line 18">
                <a:extLst>
                  <a:ext uri="{FF2B5EF4-FFF2-40B4-BE49-F238E27FC236}">
                    <a16:creationId xmlns:a16="http://schemas.microsoft.com/office/drawing/2014/main" id="{8B4316AB-9BBE-D89C-6E8F-13A7D17B8A93}"/>
                  </a:ext>
                </a:extLst>
              </p:cNvPr>
              <p:cNvSpPr>
                <a:spLocks noChangeShapeType="1"/>
              </p:cNvSpPr>
              <p:nvPr/>
            </p:nvSpPr>
            <p:spPr bwMode="auto">
              <a:xfrm>
                <a:off x="1968" y="720"/>
                <a:ext cx="672"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4" name="Line 19">
                <a:extLst>
                  <a:ext uri="{FF2B5EF4-FFF2-40B4-BE49-F238E27FC236}">
                    <a16:creationId xmlns:a16="http://schemas.microsoft.com/office/drawing/2014/main" id="{7CDA2C85-DECF-FDB6-667E-75119F3FFE96}"/>
                  </a:ext>
                </a:extLst>
              </p:cNvPr>
              <p:cNvSpPr>
                <a:spLocks noChangeShapeType="1"/>
              </p:cNvSpPr>
              <p:nvPr/>
            </p:nvSpPr>
            <p:spPr bwMode="auto">
              <a:xfrm>
                <a:off x="2256" y="1008"/>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5" name="Line 20">
                <a:extLst>
                  <a:ext uri="{FF2B5EF4-FFF2-40B4-BE49-F238E27FC236}">
                    <a16:creationId xmlns:a16="http://schemas.microsoft.com/office/drawing/2014/main" id="{98C69BF5-A336-CF86-54FD-319417522E43}"/>
                  </a:ext>
                </a:extLst>
              </p:cNvPr>
              <p:cNvSpPr>
                <a:spLocks noChangeShapeType="1"/>
              </p:cNvSpPr>
              <p:nvPr/>
            </p:nvSpPr>
            <p:spPr bwMode="auto">
              <a:xfrm>
                <a:off x="2256" y="1296"/>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6" name="Line 21">
                <a:extLst>
                  <a:ext uri="{FF2B5EF4-FFF2-40B4-BE49-F238E27FC236}">
                    <a16:creationId xmlns:a16="http://schemas.microsoft.com/office/drawing/2014/main" id="{6D7F1BB1-800C-815D-39BB-4DFC46FB55A3}"/>
                  </a:ext>
                </a:extLst>
              </p:cNvPr>
              <p:cNvSpPr>
                <a:spLocks noChangeShapeType="1"/>
              </p:cNvSpPr>
              <p:nvPr/>
            </p:nvSpPr>
            <p:spPr bwMode="auto">
              <a:xfrm>
                <a:off x="1956" y="707"/>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7" name="Line 22">
                <a:extLst>
                  <a:ext uri="{FF2B5EF4-FFF2-40B4-BE49-F238E27FC236}">
                    <a16:creationId xmlns:a16="http://schemas.microsoft.com/office/drawing/2014/main" id="{4988958E-AFEA-42AB-6AC0-7F567689D0D5}"/>
                  </a:ext>
                </a:extLst>
              </p:cNvPr>
              <p:cNvSpPr>
                <a:spLocks noChangeShapeType="1"/>
              </p:cNvSpPr>
              <p:nvPr/>
            </p:nvSpPr>
            <p:spPr bwMode="auto">
              <a:xfrm>
                <a:off x="2244" y="999"/>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8" name="Line 23">
                <a:extLst>
                  <a:ext uri="{FF2B5EF4-FFF2-40B4-BE49-F238E27FC236}">
                    <a16:creationId xmlns:a16="http://schemas.microsoft.com/office/drawing/2014/main" id="{B107B629-0256-BA64-036F-6EDDAC2E7B4E}"/>
                  </a:ext>
                </a:extLst>
              </p:cNvPr>
              <p:cNvSpPr>
                <a:spLocks noChangeShapeType="1"/>
              </p:cNvSpPr>
              <p:nvPr/>
            </p:nvSpPr>
            <p:spPr bwMode="auto">
              <a:xfrm>
                <a:off x="1954" y="1152"/>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grpSp>
        <p:nvGrpSpPr>
          <p:cNvPr id="19" name="Group 26">
            <a:extLst>
              <a:ext uri="{FF2B5EF4-FFF2-40B4-BE49-F238E27FC236}">
                <a16:creationId xmlns:a16="http://schemas.microsoft.com/office/drawing/2014/main" id="{C99CEA21-C261-DF30-CE06-29C62550D831}"/>
              </a:ext>
            </a:extLst>
          </p:cNvPr>
          <p:cNvGrpSpPr>
            <a:grpSpLocks/>
          </p:cNvGrpSpPr>
          <p:nvPr/>
        </p:nvGrpSpPr>
        <p:grpSpPr bwMode="auto">
          <a:xfrm>
            <a:off x="5716744" y="5179113"/>
            <a:ext cx="2133601" cy="1243013"/>
            <a:chOff x="1639" y="576"/>
            <a:chExt cx="1344" cy="783"/>
          </a:xfrm>
        </p:grpSpPr>
        <p:sp>
          <p:nvSpPr>
            <p:cNvPr id="20" name="Rectangle 5">
              <a:extLst>
                <a:ext uri="{FF2B5EF4-FFF2-40B4-BE49-F238E27FC236}">
                  <a16:creationId xmlns:a16="http://schemas.microsoft.com/office/drawing/2014/main" id="{957B3163-2FA3-1091-3EB0-A45D1C3E35A0}"/>
                </a:ext>
              </a:extLst>
            </p:cNvPr>
            <p:cNvSpPr>
              <a:spLocks noChangeArrowheads="1"/>
            </p:cNvSpPr>
            <p:nvPr/>
          </p:nvSpPr>
          <p:spPr bwMode="auto">
            <a:xfrm>
              <a:off x="2654" y="576"/>
              <a:ext cx="329" cy="783"/>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21" name="Group 15">
              <a:extLst>
                <a:ext uri="{FF2B5EF4-FFF2-40B4-BE49-F238E27FC236}">
                  <a16:creationId xmlns:a16="http://schemas.microsoft.com/office/drawing/2014/main" id="{8C3211BD-F794-369F-40EB-C8DC1F67CED0}"/>
                </a:ext>
              </a:extLst>
            </p:cNvPr>
            <p:cNvGrpSpPr>
              <a:grpSpLocks/>
            </p:cNvGrpSpPr>
            <p:nvPr/>
          </p:nvGrpSpPr>
          <p:grpSpPr bwMode="auto">
            <a:xfrm>
              <a:off x="1639" y="706"/>
              <a:ext cx="1001" cy="593"/>
              <a:chOff x="1639" y="706"/>
              <a:chExt cx="1001" cy="593"/>
            </a:xfrm>
          </p:grpSpPr>
          <p:sp>
            <p:nvSpPr>
              <p:cNvPr id="22" name="Line 7">
                <a:extLst>
                  <a:ext uri="{FF2B5EF4-FFF2-40B4-BE49-F238E27FC236}">
                    <a16:creationId xmlns:a16="http://schemas.microsoft.com/office/drawing/2014/main" id="{A08CCC8C-CC04-C797-E8E2-205FD08A0B00}"/>
                  </a:ext>
                </a:extLst>
              </p:cNvPr>
              <p:cNvSpPr>
                <a:spLocks noChangeShapeType="1"/>
              </p:cNvSpPr>
              <p:nvPr/>
            </p:nvSpPr>
            <p:spPr bwMode="auto">
              <a:xfrm>
                <a:off x="1639" y="1077"/>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3" name="Line 8">
                <a:extLst>
                  <a:ext uri="{FF2B5EF4-FFF2-40B4-BE49-F238E27FC236}">
                    <a16:creationId xmlns:a16="http://schemas.microsoft.com/office/drawing/2014/main" id="{2711CF36-D2A7-A39E-4926-21B9240CAD54}"/>
                  </a:ext>
                </a:extLst>
              </p:cNvPr>
              <p:cNvSpPr>
                <a:spLocks noChangeShapeType="1"/>
              </p:cNvSpPr>
              <p:nvPr/>
            </p:nvSpPr>
            <p:spPr bwMode="auto">
              <a:xfrm>
                <a:off x="2222" y="720"/>
                <a:ext cx="41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4" name="Line 9">
                <a:extLst>
                  <a:ext uri="{FF2B5EF4-FFF2-40B4-BE49-F238E27FC236}">
                    <a16:creationId xmlns:a16="http://schemas.microsoft.com/office/drawing/2014/main" id="{94087E45-D0AB-0590-9EA8-E773879B6442}"/>
                  </a:ext>
                </a:extLst>
              </p:cNvPr>
              <p:cNvSpPr>
                <a:spLocks noChangeShapeType="1"/>
              </p:cNvSpPr>
              <p:nvPr/>
            </p:nvSpPr>
            <p:spPr bwMode="auto">
              <a:xfrm>
                <a:off x="2222" y="1008"/>
                <a:ext cx="41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5" name="Line 10">
                <a:extLst>
                  <a:ext uri="{FF2B5EF4-FFF2-40B4-BE49-F238E27FC236}">
                    <a16:creationId xmlns:a16="http://schemas.microsoft.com/office/drawing/2014/main" id="{29798A3B-5347-9977-9AC1-15ABDFC14ED3}"/>
                  </a:ext>
                </a:extLst>
              </p:cNvPr>
              <p:cNvSpPr>
                <a:spLocks noChangeShapeType="1"/>
              </p:cNvSpPr>
              <p:nvPr/>
            </p:nvSpPr>
            <p:spPr bwMode="auto">
              <a:xfrm>
                <a:off x="1934" y="1296"/>
                <a:ext cx="706"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6" name="Line 12">
                <a:extLst>
                  <a:ext uri="{FF2B5EF4-FFF2-40B4-BE49-F238E27FC236}">
                    <a16:creationId xmlns:a16="http://schemas.microsoft.com/office/drawing/2014/main" id="{9F46F8EC-2959-530F-DC65-9DE4F7222604}"/>
                  </a:ext>
                </a:extLst>
              </p:cNvPr>
              <p:cNvSpPr>
                <a:spLocks noChangeShapeType="1"/>
              </p:cNvSpPr>
              <p:nvPr/>
            </p:nvSpPr>
            <p:spPr bwMode="auto">
              <a:xfrm>
                <a:off x="1934" y="855"/>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7" name="Line 13">
                <a:extLst>
                  <a:ext uri="{FF2B5EF4-FFF2-40B4-BE49-F238E27FC236}">
                    <a16:creationId xmlns:a16="http://schemas.microsoft.com/office/drawing/2014/main" id="{9DE2DE97-83CE-4FC0-7416-56BF86A2AE86}"/>
                  </a:ext>
                </a:extLst>
              </p:cNvPr>
              <p:cNvSpPr>
                <a:spLocks noChangeShapeType="1"/>
              </p:cNvSpPr>
              <p:nvPr/>
            </p:nvSpPr>
            <p:spPr bwMode="auto">
              <a:xfrm>
                <a:off x="2222" y="706"/>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8" name="Line 14">
                <a:extLst>
                  <a:ext uri="{FF2B5EF4-FFF2-40B4-BE49-F238E27FC236}">
                    <a16:creationId xmlns:a16="http://schemas.microsoft.com/office/drawing/2014/main" id="{2B2D5AFE-3910-9E70-EED3-A971C1EAD6B8}"/>
                  </a:ext>
                </a:extLst>
              </p:cNvPr>
              <p:cNvSpPr>
                <a:spLocks noChangeShapeType="1"/>
              </p:cNvSpPr>
              <p:nvPr/>
            </p:nvSpPr>
            <p:spPr bwMode="auto">
              <a:xfrm>
                <a:off x="1927" y="860"/>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grpSp>
        <p:nvGrpSpPr>
          <p:cNvPr id="45" name="Gruppieren 44">
            <a:extLst>
              <a:ext uri="{FF2B5EF4-FFF2-40B4-BE49-F238E27FC236}">
                <a16:creationId xmlns:a16="http://schemas.microsoft.com/office/drawing/2014/main" id="{A112C0B2-465B-D110-711F-6E0E78891050}"/>
              </a:ext>
            </a:extLst>
          </p:cNvPr>
          <p:cNvGrpSpPr/>
          <p:nvPr/>
        </p:nvGrpSpPr>
        <p:grpSpPr>
          <a:xfrm>
            <a:off x="2338086" y="1909823"/>
            <a:ext cx="6526972" cy="1423688"/>
            <a:chOff x="2338086" y="1909823"/>
            <a:chExt cx="6526972" cy="1423688"/>
          </a:xfrm>
        </p:grpSpPr>
        <p:sp>
          <p:nvSpPr>
            <p:cNvPr id="43" name="Rechteck 42">
              <a:extLst>
                <a:ext uri="{FF2B5EF4-FFF2-40B4-BE49-F238E27FC236}">
                  <a16:creationId xmlns:a16="http://schemas.microsoft.com/office/drawing/2014/main" id="{55FA8D81-8980-00EA-1F8D-35AAA5862D92}"/>
                </a:ext>
              </a:extLst>
            </p:cNvPr>
            <p:cNvSpPr/>
            <p:nvPr/>
          </p:nvSpPr>
          <p:spPr>
            <a:xfrm>
              <a:off x="2338086" y="1909823"/>
              <a:ext cx="3148314" cy="1423687"/>
            </a:xfrm>
            <a:prstGeom prst="rect">
              <a:avLst/>
            </a:prstGeom>
            <a:solidFill>
              <a:schemeClr val="bg1">
                <a:alpha val="680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6FB78BCC-D3A0-26E2-CA61-8691417B016A}"/>
                </a:ext>
              </a:extLst>
            </p:cNvPr>
            <p:cNvSpPr/>
            <p:nvPr/>
          </p:nvSpPr>
          <p:spPr>
            <a:xfrm>
              <a:off x="7048982" y="1932049"/>
              <a:ext cx="1816076" cy="1401462"/>
            </a:xfrm>
            <a:prstGeom prst="rect">
              <a:avLst/>
            </a:prstGeom>
            <a:solidFill>
              <a:schemeClr val="bg1">
                <a:alpha val="680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4" name="Gruppieren 73">
            <a:extLst>
              <a:ext uri="{FF2B5EF4-FFF2-40B4-BE49-F238E27FC236}">
                <a16:creationId xmlns:a16="http://schemas.microsoft.com/office/drawing/2014/main" id="{9C8689EE-7095-E8F6-FA1E-549D85289C2F}"/>
              </a:ext>
            </a:extLst>
          </p:cNvPr>
          <p:cNvGrpSpPr/>
          <p:nvPr/>
        </p:nvGrpSpPr>
        <p:grpSpPr>
          <a:xfrm>
            <a:off x="1155587" y="2528046"/>
            <a:ext cx="5065330" cy="3671666"/>
            <a:chOff x="1155587" y="2528046"/>
            <a:chExt cx="5065330" cy="3671666"/>
          </a:xfrm>
        </p:grpSpPr>
        <p:sp>
          <p:nvSpPr>
            <p:cNvPr id="52" name="Rechteck 51">
              <a:extLst>
                <a:ext uri="{FF2B5EF4-FFF2-40B4-BE49-F238E27FC236}">
                  <a16:creationId xmlns:a16="http://schemas.microsoft.com/office/drawing/2014/main" id="{C1E72643-287A-48C0-ED4C-0B3842F8B557}"/>
                </a:ext>
              </a:extLst>
            </p:cNvPr>
            <p:cNvSpPr/>
            <p:nvPr/>
          </p:nvSpPr>
          <p:spPr>
            <a:xfrm>
              <a:off x="5506709" y="2528046"/>
              <a:ext cx="205594" cy="80546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a:extLst>
                <a:ext uri="{FF2B5EF4-FFF2-40B4-BE49-F238E27FC236}">
                  <a16:creationId xmlns:a16="http://schemas.microsoft.com/office/drawing/2014/main" id="{B7018674-BD6D-88AB-D4C3-7E528496F71E}"/>
                </a:ext>
              </a:extLst>
            </p:cNvPr>
            <p:cNvGrpSpPr/>
            <p:nvPr/>
          </p:nvGrpSpPr>
          <p:grpSpPr>
            <a:xfrm>
              <a:off x="5683573" y="5768825"/>
              <a:ext cx="537344" cy="430887"/>
              <a:chOff x="5683573" y="5768825"/>
              <a:chExt cx="537344" cy="430887"/>
            </a:xfrm>
          </p:grpSpPr>
          <p:sp>
            <p:nvSpPr>
              <p:cNvPr id="56" name="Rechteck 55">
                <a:extLst>
                  <a:ext uri="{FF2B5EF4-FFF2-40B4-BE49-F238E27FC236}">
                    <a16:creationId xmlns:a16="http://schemas.microsoft.com/office/drawing/2014/main" id="{E1A68E50-20A7-4D83-4F55-9E7BFB6FD170}"/>
                  </a:ext>
                </a:extLst>
              </p:cNvPr>
              <p:cNvSpPr>
                <a:spLocks noChangeAspect="1"/>
              </p:cNvSpPr>
              <p:nvPr/>
            </p:nvSpPr>
            <p:spPr>
              <a:xfrm>
                <a:off x="5785497" y="5828870"/>
                <a:ext cx="324000" cy="310798"/>
              </a:xfrm>
              <a:prstGeom prst="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59" name="Textfeld 58">
                <a:extLst>
                  <a:ext uri="{FF2B5EF4-FFF2-40B4-BE49-F238E27FC236}">
                    <a16:creationId xmlns:a16="http://schemas.microsoft.com/office/drawing/2014/main" id="{D52ECDC4-5B42-94D3-E445-DAC0FC17D321}"/>
                  </a:ext>
                </a:extLst>
              </p:cNvPr>
              <p:cNvSpPr txBox="1"/>
              <p:nvPr/>
            </p:nvSpPr>
            <p:spPr>
              <a:xfrm>
                <a:off x="5683573" y="5768825"/>
                <a:ext cx="537344" cy="430887"/>
              </a:xfrm>
              <a:prstGeom prst="rect">
                <a:avLst/>
              </a:prstGeom>
              <a:noFill/>
            </p:spPr>
            <p:txBody>
              <a:bodyPr wrap="square">
                <a:spAutoFit/>
              </a:bodyPr>
              <a:lstStyle/>
              <a:p>
                <a:pPr algn="ctr"/>
                <a:r>
                  <a:rPr lang="de-DE" sz="1100" dirty="0">
                    <a:solidFill>
                      <a:schemeClr val="tx1"/>
                    </a:solidFill>
                  </a:rPr>
                  <a:t>15</a:t>
                </a:r>
              </a:p>
              <a:p>
                <a:pPr algn="ctr"/>
                <a:r>
                  <a:rPr lang="de-DE" sz="1100" dirty="0">
                    <a:solidFill>
                      <a:schemeClr val="tx1"/>
                    </a:solidFill>
                  </a:rPr>
                  <a:t>A►C</a:t>
                </a:r>
              </a:p>
            </p:txBody>
          </p:sp>
        </p:grpSp>
        <p:grpSp>
          <p:nvGrpSpPr>
            <p:cNvPr id="62" name="Gruppieren 61">
              <a:extLst>
                <a:ext uri="{FF2B5EF4-FFF2-40B4-BE49-F238E27FC236}">
                  <a16:creationId xmlns:a16="http://schemas.microsoft.com/office/drawing/2014/main" id="{E1B05D1D-27D1-1D2F-1F29-D0E0A6FADCEB}"/>
                </a:ext>
              </a:extLst>
            </p:cNvPr>
            <p:cNvGrpSpPr/>
            <p:nvPr/>
          </p:nvGrpSpPr>
          <p:grpSpPr>
            <a:xfrm>
              <a:off x="1155587" y="5519875"/>
              <a:ext cx="537344" cy="430887"/>
              <a:chOff x="5683573" y="5768825"/>
              <a:chExt cx="537344" cy="430887"/>
            </a:xfrm>
          </p:grpSpPr>
          <p:sp>
            <p:nvSpPr>
              <p:cNvPr id="63" name="Rechteck 62">
                <a:extLst>
                  <a:ext uri="{FF2B5EF4-FFF2-40B4-BE49-F238E27FC236}">
                    <a16:creationId xmlns:a16="http://schemas.microsoft.com/office/drawing/2014/main" id="{0BDEBECD-C09C-8F4A-E124-9751364645D5}"/>
                  </a:ext>
                </a:extLst>
              </p:cNvPr>
              <p:cNvSpPr>
                <a:spLocks noChangeAspect="1"/>
              </p:cNvSpPr>
              <p:nvPr/>
            </p:nvSpPr>
            <p:spPr>
              <a:xfrm>
                <a:off x="5785497" y="5828870"/>
                <a:ext cx="324000" cy="310798"/>
              </a:xfrm>
              <a:prstGeom prst="rect">
                <a:avLst/>
              </a:prstGeom>
              <a:solidFill>
                <a:srgbClr val="FFFF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64" name="Textfeld 63">
                <a:extLst>
                  <a:ext uri="{FF2B5EF4-FFF2-40B4-BE49-F238E27FC236}">
                    <a16:creationId xmlns:a16="http://schemas.microsoft.com/office/drawing/2014/main" id="{8ED39162-7FAE-D2AC-5570-8278400FA48B}"/>
                  </a:ext>
                </a:extLst>
              </p:cNvPr>
              <p:cNvSpPr txBox="1"/>
              <p:nvPr/>
            </p:nvSpPr>
            <p:spPr>
              <a:xfrm>
                <a:off x="5683573" y="5768825"/>
                <a:ext cx="537344" cy="430887"/>
              </a:xfrm>
              <a:prstGeom prst="rect">
                <a:avLst/>
              </a:prstGeom>
              <a:noFill/>
            </p:spPr>
            <p:txBody>
              <a:bodyPr wrap="square">
                <a:spAutoFit/>
              </a:bodyPr>
              <a:lstStyle/>
              <a:p>
                <a:pPr algn="ctr"/>
                <a:r>
                  <a:rPr lang="de-DE" sz="1100" dirty="0">
                    <a:solidFill>
                      <a:schemeClr val="tx1"/>
                    </a:solidFill>
                  </a:rPr>
                  <a:t>15</a:t>
                </a:r>
              </a:p>
              <a:p>
                <a:pPr algn="ctr"/>
                <a:r>
                  <a:rPr lang="de-DE" sz="1100" dirty="0">
                    <a:solidFill>
                      <a:schemeClr val="tx1"/>
                    </a:solidFill>
                  </a:rPr>
                  <a:t>A►C</a:t>
                </a:r>
              </a:p>
            </p:txBody>
          </p:sp>
        </p:grpSp>
      </p:grpSp>
      <p:grpSp>
        <p:nvGrpSpPr>
          <p:cNvPr id="100" name="Gruppieren 99">
            <a:extLst>
              <a:ext uri="{FF2B5EF4-FFF2-40B4-BE49-F238E27FC236}">
                <a16:creationId xmlns:a16="http://schemas.microsoft.com/office/drawing/2014/main" id="{C58913FD-D09F-83D2-425A-BFD0A46B348E}"/>
              </a:ext>
            </a:extLst>
          </p:cNvPr>
          <p:cNvGrpSpPr/>
          <p:nvPr/>
        </p:nvGrpSpPr>
        <p:grpSpPr>
          <a:xfrm>
            <a:off x="677941" y="2215096"/>
            <a:ext cx="8392711" cy="3488661"/>
            <a:chOff x="677941" y="2215096"/>
            <a:chExt cx="8392711" cy="3488661"/>
          </a:xfrm>
        </p:grpSpPr>
        <p:sp>
          <p:nvSpPr>
            <p:cNvPr id="46" name="Rechteck 45">
              <a:extLst>
                <a:ext uri="{FF2B5EF4-FFF2-40B4-BE49-F238E27FC236}">
                  <a16:creationId xmlns:a16="http://schemas.microsoft.com/office/drawing/2014/main" id="{B0500181-451F-5A76-213E-2B59518BDE3F}"/>
                </a:ext>
              </a:extLst>
            </p:cNvPr>
            <p:cNvSpPr/>
            <p:nvPr/>
          </p:nvSpPr>
          <p:spPr>
            <a:xfrm>
              <a:off x="8865058" y="2215097"/>
              <a:ext cx="205594" cy="1118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3" name="Gruppieren 72">
              <a:extLst>
                <a:ext uri="{FF2B5EF4-FFF2-40B4-BE49-F238E27FC236}">
                  <a16:creationId xmlns:a16="http://schemas.microsoft.com/office/drawing/2014/main" id="{45FF073A-F28F-6FB5-060F-ECABF78C9A69}"/>
                </a:ext>
              </a:extLst>
            </p:cNvPr>
            <p:cNvGrpSpPr/>
            <p:nvPr/>
          </p:nvGrpSpPr>
          <p:grpSpPr>
            <a:xfrm>
              <a:off x="677941" y="2215096"/>
              <a:ext cx="5693941" cy="3488661"/>
              <a:chOff x="677941" y="2215096"/>
              <a:chExt cx="5693941" cy="3488661"/>
            </a:xfrm>
          </p:grpSpPr>
          <p:sp>
            <p:nvSpPr>
              <p:cNvPr id="51" name="Rechteck 50">
                <a:extLst>
                  <a:ext uri="{FF2B5EF4-FFF2-40B4-BE49-F238E27FC236}">
                    <a16:creationId xmlns:a16="http://schemas.microsoft.com/office/drawing/2014/main" id="{5FD77624-61D9-4B62-0573-07BB0E1EAA3C}"/>
                  </a:ext>
                </a:extLst>
              </p:cNvPr>
              <p:cNvSpPr/>
              <p:nvPr/>
            </p:nvSpPr>
            <p:spPr>
              <a:xfrm>
                <a:off x="6166288" y="2215096"/>
                <a:ext cx="205594" cy="11184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9" name="Gruppieren 68">
                <a:extLst>
                  <a:ext uri="{FF2B5EF4-FFF2-40B4-BE49-F238E27FC236}">
                    <a16:creationId xmlns:a16="http://schemas.microsoft.com/office/drawing/2014/main" id="{57CFBD7C-7914-0CC5-81E1-9A30196E11AE}"/>
                  </a:ext>
                </a:extLst>
              </p:cNvPr>
              <p:cNvGrpSpPr/>
              <p:nvPr/>
            </p:nvGrpSpPr>
            <p:grpSpPr>
              <a:xfrm>
                <a:off x="677941" y="4934315"/>
                <a:ext cx="537344" cy="769441"/>
                <a:chOff x="677941" y="4934315"/>
                <a:chExt cx="537344" cy="769441"/>
              </a:xfrm>
            </p:grpSpPr>
            <p:sp>
              <p:nvSpPr>
                <p:cNvPr id="66" name="Rechteck 65">
                  <a:extLst>
                    <a:ext uri="{FF2B5EF4-FFF2-40B4-BE49-F238E27FC236}">
                      <a16:creationId xmlns:a16="http://schemas.microsoft.com/office/drawing/2014/main" id="{EFB1E152-1F4B-CE89-2412-71E09E637074}"/>
                    </a:ext>
                  </a:extLst>
                </p:cNvPr>
                <p:cNvSpPr>
                  <a:spLocks noChangeAspect="1"/>
                </p:cNvSpPr>
                <p:nvPr/>
              </p:nvSpPr>
              <p:spPr>
                <a:xfrm>
                  <a:off x="779865" y="4994359"/>
                  <a:ext cx="324000" cy="664179"/>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68" name="Textfeld 67">
                  <a:extLst>
                    <a:ext uri="{FF2B5EF4-FFF2-40B4-BE49-F238E27FC236}">
                      <a16:creationId xmlns:a16="http://schemas.microsoft.com/office/drawing/2014/main" id="{BD60A5CD-E3EC-579A-423E-E91D8B32C35C}"/>
                    </a:ext>
                  </a:extLst>
                </p:cNvPr>
                <p:cNvSpPr txBox="1"/>
                <p:nvPr/>
              </p:nvSpPr>
              <p:spPr>
                <a:xfrm>
                  <a:off x="677941" y="4934315"/>
                  <a:ext cx="537344" cy="769441"/>
                </a:xfrm>
                <a:prstGeom prst="rect">
                  <a:avLst/>
                </a:prstGeom>
                <a:noFill/>
              </p:spPr>
              <p:txBody>
                <a:bodyPr wrap="square">
                  <a:spAutoFit/>
                </a:bodyPr>
                <a:lstStyle/>
                <a:p>
                  <a:pPr algn="ctr"/>
                  <a:r>
                    <a:rPr lang="de-DE" sz="1100" dirty="0">
                      <a:solidFill>
                        <a:schemeClr val="tx1"/>
                      </a:solidFill>
                    </a:rPr>
                    <a:t>18</a:t>
                  </a:r>
                </a:p>
                <a:p>
                  <a:pPr algn="ctr"/>
                  <a:r>
                    <a:rPr lang="de-DE" sz="1100" dirty="0">
                      <a:solidFill>
                        <a:schemeClr val="tx1"/>
                      </a:solidFill>
                    </a:rPr>
                    <a:t>A►C</a:t>
                  </a:r>
                </a:p>
                <a:p>
                  <a:pPr algn="ctr"/>
                  <a:r>
                    <a:rPr lang="de-DE" sz="1100" dirty="0"/>
                    <a:t>30</a:t>
                  </a:r>
                  <a:endParaRPr lang="de-DE" sz="1100" dirty="0">
                    <a:solidFill>
                      <a:schemeClr val="tx1"/>
                    </a:solidFill>
                  </a:endParaRPr>
                </a:p>
                <a:p>
                  <a:pPr algn="ctr"/>
                  <a:r>
                    <a:rPr lang="de-DE" sz="1100" dirty="0">
                      <a:solidFill>
                        <a:schemeClr val="tx1"/>
                      </a:solidFill>
                    </a:rPr>
                    <a:t>A►T</a:t>
                  </a:r>
                </a:p>
              </p:txBody>
            </p:sp>
          </p:grpSp>
          <p:grpSp>
            <p:nvGrpSpPr>
              <p:cNvPr id="70" name="Gruppieren 69">
                <a:extLst>
                  <a:ext uri="{FF2B5EF4-FFF2-40B4-BE49-F238E27FC236}">
                    <a16:creationId xmlns:a16="http://schemas.microsoft.com/office/drawing/2014/main" id="{521C412B-FBDA-6EC9-0193-9BD4F87DAC50}"/>
                  </a:ext>
                </a:extLst>
              </p:cNvPr>
              <p:cNvGrpSpPr/>
              <p:nvPr/>
            </p:nvGrpSpPr>
            <p:grpSpPr>
              <a:xfrm>
                <a:off x="5229227" y="4934316"/>
                <a:ext cx="537344" cy="769441"/>
                <a:chOff x="677941" y="4934316"/>
                <a:chExt cx="537344" cy="769441"/>
              </a:xfrm>
            </p:grpSpPr>
            <p:sp>
              <p:nvSpPr>
                <p:cNvPr id="71" name="Rechteck 70">
                  <a:extLst>
                    <a:ext uri="{FF2B5EF4-FFF2-40B4-BE49-F238E27FC236}">
                      <a16:creationId xmlns:a16="http://schemas.microsoft.com/office/drawing/2014/main" id="{314436B8-70B4-2C1F-F082-FBB8EA6444E1}"/>
                    </a:ext>
                  </a:extLst>
                </p:cNvPr>
                <p:cNvSpPr>
                  <a:spLocks noChangeAspect="1"/>
                </p:cNvSpPr>
                <p:nvPr/>
              </p:nvSpPr>
              <p:spPr>
                <a:xfrm>
                  <a:off x="779865" y="4985397"/>
                  <a:ext cx="324000" cy="664171"/>
                </a:xfrm>
                <a:prstGeom prst="rect">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72" name="Textfeld 71">
                  <a:extLst>
                    <a:ext uri="{FF2B5EF4-FFF2-40B4-BE49-F238E27FC236}">
                      <a16:creationId xmlns:a16="http://schemas.microsoft.com/office/drawing/2014/main" id="{D9204826-C730-729A-4AAD-06A9950B5736}"/>
                    </a:ext>
                  </a:extLst>
                </p:cNvPr>
                <p:cNvSpPr txBox="1"/>
                <p:nvPr/>
              </p:nvSpPr>
              <p:spPr>
                <a:xfrm>
                  <a:off x="677941" y="4934316"/>
                  <a:ext cx="537344" cy="769441"/>
                </a:xfrm>
                <a:prstGeom prst="rect">
                  <a:avLst/>
                </a:prstGeom>
                <a:noFill/>
              </p:spPr>
              <p:txBody>
                <a:bodyPr wrap="square">
                  <a:spAutoFit/>
                </a:bodyPr>
                <a:lstStyle/>
                <a:p>
                  <a:pPr algn="ctr"/>
                  <a:r>
                    <a:rPr lang="de-DE" sz="1100" dirty="0">
                      <a:solidFill>
                        <a:schemeClr val="tx1"/>
                      </a:solidFill>
                    </a:rPr>
                    <a:t>18</a:t>
                  </a:r>
                </a:p>
                <a:p>
                  <a:pPr algn="ctr"/>
                  <a:r>
                    <a:rPr lang="de-DE" sz="1100" dirty="0">
                      <a:solidFill>
                        <a:schemeClr val="tx1"/>
                      </a:solidFill>
                    </a:rPr>
                    <a:t>A►C</a:t>
                  </a:r>
                </a:p>
                <a:p>
                  <a:pPr algn="ctr"/>
                  <a:r>
                    <a:rPr lang="de-DE" sz="1100" dirty="0"/>
                    <a:t>30</a:t>
                  </a:r>
                  <a:endParaRPr lang="de-DE" sz="1100" dirty="0">
                    <a:solidFill>
                      <a:schemeClr val="tx1"/>
                    </a:solidFill>
                  </a:endParaRPr>
                </a:p>
                <a:p>
                  <a:pPr algn="ctr"/>
                  <a:r>
                    <a:rPr lang="de-DE" sz="1100" dirty="0">
                      <a:solidFill>
                        <a:schemeClr val="tx1"/>
                      </a:solidFill>
                    </a:rPr>
                    <a:t>A►T</a:t>
                  </a:r>
                </a:p>
              </p:txBody>
            </p:sp>
          </p:grpSp>
        </p:grpSp>
      </p:grpSp>
      <p:grpSp>
        <p:nvGrpSpPr>
          <p:cNvPr id="86" name="Gruppieren 85">
            <a:extLst>
              <a:ext uri="{FF2B5EF4-FFF2-40B4-BE49-F238E27FC236}">
                <a16:creationId xmlns:a16="http://schemas.microsoft.com/office/drawing/2014/main" id="{01E95B0D-563E-2164-50D1-A7EA629A7F6B}"/>
              </a:ext>
            </a:extLst>
          </p:cNvPr>
          <p:cNvGrpSpPr/>
          <p:nvPr/>
        </p:nvGrpSpPr>
        <p:grpSpPr>
          <a:xfrm>
            <a:off x="1616999" y="2774303"/>
            <a:ext cx="5505995" cy="3746044"/>
            <a:chOff x="1616999" y="2774303"/>
            <a:chExt cx="5505995" cy="3746044"/>
          </a:xfrm>
        </p:grpSpPr>
        <p:sp>
          <p:nvSpPr>
            <p:cNvPr id="47" name="Rechteck 46">
              <a:extLst>
                <a:ext uri="{FF2B5EF4-FFF2-40B4-BE49-F238E27FC236}">
                  <a16:creationId xmlns:a16="http://schemas.microsoft.com/office/drawing/2014/main" id="{1845B3EE-E295-C902-CEA0-7CEC52ABB4E6}"/>
                </a:ext>
              </a:extLst>
            </p:cNvPr>
            <p:cNvSpPr/>
            <p:nvPr/>
          </p:nvSpPr>
          <p:spPr>
            <a:xfrm>
              <a:off x="6843388" y="2774303"/>
              <a:ext cx="205594" cy="55920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9" name="Gruppieren 78">
              <a:extLst>
                <a:ext uri="{FF2B5EF4-FFF2-40B4-BE49-F238E27FC236}">
                  <a16:creationId xmlns:a16="http://schemas.microsoft.com/office/drawing/2014/main" id="{EDD878F0-8BEF-279A-F2D7-3847D6ADB29E}"/>
                </a:ext>
              </a:extLst>
            </p:cNvPr>
            <p:cNvGrpSpPr/>
            <p:nvPr/>
          </p:nvGrpSpPr>
          <p:grpSpPr>
            <a:xfrm>
              <a:off x="1616999" y="5877272"/>
              <a:ext cx="537344" cy="430887"/>
              <a:chOff x="4566926" y="3707654"/>
              <a:chExt cx="537344" cy="430887"/>
            </a:xfrm>
          </p:grpSpPr>
          <p:sp>
            <p:nvSpPr>
              <p:cNvPr id="76" name="Rechteck 75">
                <a:extLst>
                  <a:ext uri="{FF2B5EF4-FFF2-40B4-BE49-F238E27FC236}">
                    <a16:creationId xmlns:a16="http://schemas.microsoft.com/office/drawing/2014/main" id="{5DED9D29-439F-2EA3-AFF1-1CD3E022F713}"/>
                  </a:ext>
                </a:extLst>
              </p:cNvPr>
              <p:cNvSpPr>
                <a:spLocks noChangeAspect="1"/>
              </p:cNvSpPr>
              <p:nvPr/>
            </p:nvSpPr>
            <p:spPr>
              <a:xfrm>
                <a:off x="4668850" y="3767699"/>
                <a:ext cx="324000" cy="310798"/>
              </a:xfrm>
              <a:prstGeom prst="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78" name="Textfeld 77">
                <a:extLst>
                  <a:ext uri="{FF2B5EF4-FFF2-40B4-BE49-F238E27FC236}">
                    <a16:creationId xmlns:a16="http://schemas.microsoft.com/office/drawing/2014/main" id="{82D970E5-956E-6043-CBD2-6F506D8FB22E}"/>
                  </a:ext>
                </a:extLst>
              </p:cNvPr>
              <p:cNvSpPr txBox="1"/>
              <p:nvPr/>
            </p:nvSpPr>
            <p:spPr>
              <a:xfrm>
                <a:off x="4566926" y="3707654"/>
                <a:ext cx="537344" cy="430887"/>
              </a:xfrm>
              <a:prstGeom prst="rect">
                <a:avLst/>
              </a:prstGeom>
              <a:noFill/>
            </p:spPr>
            <p:txBody>
              <a:bodyPr wrap="square">
                <a:spAutoFit/>
              </a:bodyPr>
              <a:lstStyle/>
              <a:p>
                <a:pPr algn="ctr"/>
                <a:r>
                  <a:rPr lang="de-DE" sz="1100" dirty="0">
                    <a:solidFill>
                      <a:schemeClr val="tx1"/>
                    </a:solidFill>
                  </a:rPr>
                  <a:t>21</a:t>
                </a:r>
              </a:p>
              <a:p>
                <a:pPr algn="ctr"/>
                <a:r>
                  <a:rPr lang="de-DE" sz="1100" dirty="0"/>
                  <a:t>C</a:t>
                </a:r>
                <a:r>
                  <a:rPr lang="de-DE" sz="1100" dirty="0">
                    <a:solidFill>
                      <a:schemeClr val="tx1"/>
                    </a:solidFill>
                  </a:rPr>
                  <a:t>►</a:t>
                </a:r>
                <a:r>
                  <a:rPr lang="de-DE" sz="1100" dirty="0"/>
                  <a:t>T</a:t>
                </a:r>
                <a:endParaRPr lang="de-DE" sz="1100" dirty="0">
                  <a:solidFill>
                    <a:schemeClr val="tx1"/>
                  </a:solidFill>
                </a:endParaRPr>
              </a:p>
            </p:txBody>
          </p:sp>
        </p:grpSp>
        <p:grpSp>
          <p:nvGrpSpPr>
            <p:cNvPr id="80" name="Gruppieren 79">
              <a:extLst>
                <a:ext uri="{FF2B5EF4-FFF2-40B4-BE49-F238E27FC236}">
                  <a16:creationId xmlns:a16="http://schemas.microsoft.com/office/drawing/2014/main" id="{48BA048A-AE66-3968-AD1B-35088BD8592B}"/>
                </a:ext>
              </a:extLst>
            </p:cNvPr>
            <p:cNvGrpSpPr/>
            <p:nvPr/>
          </p:nvGrpSpPr>
          <p:grpSpPr>
            <a:xfrm>
              <a:off x="6585650" y="6089460"/>
              <a:ext cx="537344" cy="430887"/>
              <a:chOff x="4342801" y="3707654"/>
              <a:chExt cx="537344" cy="430887"/>
            </a:xfrm>
          </p:grpSpPr>
          <p:sp>
            <p:nvSpPr>
              <p:cNvPr id="81" name="Rechteck 80">
                <a:extLst>
                  <a:ext uri="{FF2B5EF4-FFF2-40B4-BE49-F238E27FC236}">
                    <a16:creationId xmlns:a16="http://schemas.microsoft.com/office/drawing/2014/main" id="{57056B06-D5A8-0568-5C8A-BAEC2257EE16}"/>
                  </a:ext>
                </a:extLst>
              </p:cNvPr>
              <p:cNvSpPr>
                <a:spLocks noChangeAspect="1"/>
              </p:cNvSpPr>
              <p:nvPr/>
            </p:nvSpPr>
            <p:spPr>
              <a:xfrm>
                <a:off x="4435769" y="3767699"/>
                <a:ext cx="324000" cy="310798"/>
              </a:xfrm>
              <a:prstGeom prst="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82" name="Textfeld 81">
                <a:extLst>
                  <a:ext uri="{FF2B5EF4-FFF2-40B4-BE49-F238E27FC236}">
                    <a16:creationId xmlns:a16="http://schemas.microsoft.com/office/drawing/2014/main" id="{4503187D-BDBF-A781-8022-994914149294}"/>
                  </a:ext>
                </a:extLst>
              </p:cNvPr>
              <p:cNvSpPr txBox="1"/>
              <p:nvPr/>
            </p:nvSpPr>
            <p:spPr>
              <a:xfrm>
                <a:off x="4342801" y="3707654"/>
                <a:ext cx="537344" cy="430887"/>
              </a:xfrm>
              <a:prstGeom prst="rect">
                <a:avLst/>
              </a:prstGeom>
              <a:noFill/>
            </p:spPr>
            <p:txBody>
              <a:bodyPr wrap="square">
                <a:spAutoFit/>
              </a:bodyPr>
              <a:lstStyle/>
              <a:p>
                <a:pPr algn="ctr"/>
                <a:r>
                  <a:rPr lang="de-DE" sz="1100" dirty="0">
                    <a:solidFill>
                      <a:schemeClr val="tx1"/>
                    </a:solidFill>
                  </a:rPr>
                  <a:t>21</a:t>
                </a:r>
              </a:p>
              <a:p>
                <a:pPr algn="ctr"/>
                <a:r>
                  <a:rPr lang="de-DE" sz="1100" dirty="0"/>
                  <a:t>C</a:t>
                </a:r>
                <a:r>
                  <a:rPr lang="de-DE" sz="1100" dirty="0">
                    <a:solidFill>
                      <a:schemeClr val="tx1"/>
                    </a:solidFill>
                  </a:rPr>
                  <a:t>►</a:t>
                </a:r>
                <a:r>
                  <a:rPr lang="de-DE" sz="1100" dirty="0"/>
                  <a:t>T</a:t>
                </a:r>
                <a:endParaRPr lang="de-DE" sz="1100" dirty="0">
                  <a:solidFill>
                    <a:schemeClr val="tx1"/>
                  </a:solidFill>
                </a:endParaRPr>
              </a:p>
            </p:txBody>
          </p:sp>
        </p:grpSp>
        <p:grpSp>
          <p:nvGrpSpPr>
            <p:cNvPr id="83" name="Gruppieren 82">
              <a:extLst>
                <a:ext uri="{FF2B5EF4-FFF2-40B4-BE49-F238E27FC236}">
                  <a16:creationId xmlns:a16="http://schemas.microsoft.com/office/drawing/2014/main" id="{ADCCD584-0B1A-A547-FCF3-4FED1161C165}"/>
                </a:ext>
              </a:extLst>
            </p:cNvPr>
            <p:cNvGrpSpPr/>
            <p:nvPr/>
          </p:nvGrpSpPr>
          <p:grpSpPr>
            <a:xfrm>
              <a:off x="6585650" y="5661217"/>
              <a:ext cx="537344" cy="430887"/>
              <a:chOff x="4342801" y="3707654"/>
              <a:chExt cx="537344" cy="430887"/>
            </a:xfrm>
          </p:grpSpPr>
          <p:sp>
            <p:nvSpPr>
              <p:cNvPr id="84" name="Rechteck 83">
                <a:extLst>
                  <a:ext uri="{FF2B5EF4-FFF2-40B4-BE49-F238E27FC236}">
                    <a16:creationId xmlns:a16="http://schemas.microsoft.com/office/drawing/2014/main" id="{C75845D2-EE2B-FA47-8AAF-91EEADD0328D}"/>
                  </a:ext>
                </a:extLst>
              </p:cNvPr>
              <p:cNvSpPr>
                <a:spLocks noChangeAspect="1"/>
              </p:cNvSpPr>
              <p:nvPr/>
            </p:nvSpPr>
            <p:spPr>
              <a:xfrm>
                <a:off x="4435769" y="3767699"/>
                <a:ext cx="324000" cy="310798"/>
              </a:xfrm>
              <a:prstGeom prst="rect">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chemeClr val="tx1"/>
                  </a:solidFill>
                </a:endParaRPr>
              </a:p>
            </p:txBody>
          </p:sp>
          <p:sp>
            <p:nvSpPr>
              <p:cNvPr id="85" name="Textfeld 84">
                <a:extLst>
                  <a:ext uri="{FF2B5EF4-FFF2-40B4-BE49-F238E27FC236}">
                    <a16:creationId xmlns:a16="http://schemas.microsoft.com/office/drawing/2014/main" id="{8F95E949-6BFE-ED22-4A7B-02068D07DE8F}"/>
                  </a:ext>
                </a:extLst>
              </p:cNvPr>
              <p:cNvSpPr txBox="1"/>
              <p:nvPr/>
            </p:nvSpPr>
            <p:spPr>
              <a:xfrm>
                <a:off x="4342801" y="3707654"/>
                <a:ext cx="537344" cy="430887"/>
              </a:xfrm>
              <a:prstGeom prst="rect">
                <a:avLst/>
              </a:prstGeom>
              <a:noFill/>
            </p:spPr>
            <p:txBody>
              <a:bodyPr wrap="square">
                <a:spAutoFit/>
              </a:bodyPr>
              <a:lstStyle/>
              <a:p>
                <a:pPr algn="ctr"/>
                <a:r>
                  <a:rPr lang="de-DE" sz="1100" dirty="0">
                    <a:solidFill>
                      <a:schemeClr val="tx1"/>
                    </a:solidFill>
                  </a:rPr>
                  <a:t>21</a:t>
                </a:r>
              </a:p>
              <a:p>
                <a:pPr algn="ctr"/>
                <a:r>
                  <a:rPr lang="de-DE" sz="1100" dirty="0"/>
                  <a:t>C</a:t>
                </a:r>
                <a:r>
                  <a:rPr lang="de-DE" sz="1100" dirty="0">
                    <a:solidFill>
                      <a:schemeClr val="tx1"/>
                    </a:solidFill>
                  </a:rPr>
                  <a:t>►</a:t>
                </a:r>
                <a:r>
                  <a:rPr lang="de-DE" sz="1100" dirty="0"/>
                  <a:t>T</a:t>
                </a:r>
                <a:endParaRPr lang="de-DE" sz="1100" dirty="0">
                  <a:solidFill>
                    <a:schemeClr val="tx1"/>
                  </a:solidFill>
                </a:endParaRPr>
              </a:p>
            </p:txBody>
          </p:sp>
        </p:grpSp>
      </p:grpSp>
      <p:grpSp>
        <p:nvGrpSpPr>
          <p:cNvPr id="99" name="Gruppieren 98">
            <a:extLst>
              <a:ext uri="{FF2B5EF4-FFF2-40B4-BE49-F238E27FC236}">
                <a16:creationId xmlns:a16="http://schemas.microsoft.com/office/drawing/2014/main" id="{29AB97E8-694E-BBAD-2ACF-CFE294C9D466}"/>
              </a:ext>
            </a:extLst>
          </p:cNvPr>
          <p:cNvGrpSpPr/>
          <p:nvPr/>
        </p:nvGrpSpPr>
        <p:grpSpPr>
          <a:xfrm>
            <a:off x="1325674" y="2211020"/>
            <a:ext cx="5651145" cy="2840161"/>
            <a:chOff x="1325674" y="2211020"/>
            <a:chExt cx="5651145" cy="2840161"/>
          </a:xfrm>
        </p:grpSpPr>
        <p:sp>
          <p:nvSpPr>
            <p:cNvPr id="48" name="Rechteck 47">
              <a:extLst>
                <a:ext uri="{FF2B5EF4-FFF2-40B4-BE49-F238E27FC236}">
                  <a16:creationId xmlns:a16="http://schemas.microsoft.com/office/drawing/2014/main" id="{1C78A6CC-87C3-505A-64E6-2C95BB03885B}"/>
                </a:ext>
              </a:extLst>
            </p:cNvPr>
            <p:cNvSpPr/>
            <p:nvPr/>
          </p:nvSpPr>
          <p:spPr>
            <a:xfrm>
              <a:off x="6409852" y="2211020"/>
              <a:ext cx="183246" cy="278722"/>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84CAC11D-AAA2-1923-539F-3C394D733231}"/>
                </a:ext>
              </a:extLst>
            </p:cNvPr>
            <p:cNvSpPr/>
            <p:nvPr/>
          </p:nvSpPr>
          <p:spPr>
            <a:xfrm>
              <a:off x="6615446" y="2211020"/>
              <a:ext cx="205594" cy="278722"/>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E48D7FF4-D827-267B-1609-FA785F700D4F}"/>
                </a:ext>
              </a:extLst>
            </p:cNvPr>
            <p:cNvSpPr/>
            <p:nvPr/>
          </p:nvSpPr>
          <p:spPr>
            <a:xfrm>
              <a:off x="5717130" y="2211020"/>
              <a:ext cx="205594" cy="278722"/>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1D50A6D2-A59E-6460-449A-9B94E7D9BC9F}"/>
                </a:ext>
              </a:extLst>
            </p:cNvPr>
            <p:cNvSpPr/>
            <p:nvPr/>
          </p:nvSpPr>
          <p:spPr>
            <a:xfrm>
              <a:off x="5497899" y="2211020"/>
              <a:ext cx="205594" cy="278722"/>
            </a:xfrm>
            <a:prstGeom prst="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Rechteck 86">
              <a:extLst>
                <a:ext uri="{FF2B5EF4-FFF2-40B4-BE49-F238E27FC236}">
                  <a16:creationId xmlns:a16="http://schemas.microsoft.com/office/drawing/2014/main" id="{4463EAF3-31FD-C948-F9F9-9117F6EE9BA8}"/>
                </a:ext>
              </a:extLst>
            </p:cNvPr>
            <p:cNvSpPr/>
            <p:nvPr/>
          </p:nvSpPr>
          <p:spPr>
            <a:xfrm>
              <a:off x="1325674" y="4772459"/>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15</a:t>
              </a:r>
            </a:p>
          </p:txBody>
        </p:sp>
        <p:sp>
          <p:nvSpPr>
            <p:cNvPr id="88" name="Rechteck 87">
              <a:extLst>
                <a:ext uri="{FF2B5EF4-FFF2-40B4-BE49-F238E27FC236}">
                  <a16:creationId xmlns:a16="http://schemas.microsoft.com/office/drawing/2014/main" id="{0FA1630C-151D-3B63-3E8B-57D295243971}"/>
                </a:ext>
              </a:extLst>
            </p:cNvPr>
            <p:cNvSpPr/>
            <p:nvPr/>
          </p:nvSpPr>
          <p:spPr>
            <a:xfrm>
              <a:off x="1616126" y="4772459"/>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16</a:t>
              </a:r>
            </a:p>
          </p:txBody>
        </p:sp>
        <p:sp>
          <p:nvSpPr>
            <p:cNvPr id="89" name="Rechteck 88">
              <a:extLst>
                <a:ext uri="{FF2B5EF4-FFF2-40B4-BE49-F238E27FC236}">
                  <a16:creationId xmlns:a16="http://schemas.microsoft.com/office/drawing/2014/main" id="{78CCA935-50F7-FE59-0F5B-914719F4042F}"/>
                </a:ext>
              </a:extLst>
            </p:cNvPr>
            <p:cNvSpPr/>
            <p:nvPr/>
          </p:nvSpPr>
          <p:spPr>
            <a:xfrm>
              <a:off x="1908677" y="4772459"/>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19</a:t>
              </a:r>
            </a:p>
          </p:txBody>
        </p:sp>
        <p:sp>
          <p:nvSpPr>
            <p:cNvPr id="90" name="Rechteck 89">
              <a:extLst>
                <a:ext uri="{FF2B5EF4-FFF2-40B4-BE49-F238E27FC236}">
                  <a16:creationId xmlns:a16="http://schemas.microsoft.com/office/drawing/2014/main" id="{313F1DE0-D71D-9308-AE3D-88F871EDD538}"/>
                </a:ext>
              </a:extLst>
            </p:cNvPr>
            <p:cNvSpPr/>
            <p:nvPr/>
          </p:nvSpPr>
          <p:spPr>
            <a:xfrm>
              <a:off x="2189601" y="4772459"/>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20</a:t>
              </a:r>
            </a:p>
          </p:txBody>
        </p:sp>
        <p:sp>
          <p:nvSpPr>
            <p:cNvPr id="91" name="Rechteck 90">
              <a:extLst>
                <a:ext uri="{FF2B5EF4-FFF2-40B4-BE49-F238E27FC236}">
                  <a16:creationId xmlns:a16="http://schemas.microsoft.com/office/drawing/2014/main" id="{98E93F87-8BF8-7A1B-52C7-89C84FEE576D}"/>
                </a:ext>
              </a:extLst>
            </p:cNvPr>
            <p:cNvSpPr/>
            <p:nvPr/>
          </p:nvSpPr>
          <p:spPr>
            <a:xfrm>
              <a:off x="5907298" y="4761031"/>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15</a:t>
              </a:r>
            </a:p>
          </p:txBody>
        </p:sp>
        <p:sp>
          <p:nvSpPr>
            <p:cNvPr id="92" name="Rechteck 91">
              <a:extLst>
                <a:ext uri="{FF2B5EF4-FFF2-40B4-BE49-F238E27FC236}">
                  <a16:creationId xmlns:a16="http://schemas.microsoft.com/office/drawing/2014/main" id="{B544D81C-5B61-348A-444F-F4A8FB61FDFD}"/>
                </a:ext>
              </a:extLst>
            </p:cNvPr>
            <p:cNvSpPr/>
            <p:nvPr/>
          </p:nvSpPr>
          <p:spPr>
            <a:xfrm>
              <a:off x="6197750" y="4761031"/>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16</a:t>
              </a:r>
            </a:p>
          </p:txBody>
        </p:sp>
        <p:sp>
          <p:nvSpPr>
            <p:cNvPr id="93" name="Rechteck 92">
              <a:extLst>
                <a:ext uri="{FF2B5EF4-FFF2-40B4-BE49-F238E27FC236}">
                  <a16:creationId xmlns:a16="http://schemas.microsoft.com/office/drawing/2014/main" id="{C903E239-E2EE-D128-9DC8-67F1640F089D}"/>
                </a:ext>
              </a:extLst>
            </p:cNvPr>
            <p:cNvSpPr/>
            <p:nvPr/>
          </p:nvSpPr>
          <p:spPr>
            <a:xfrm>
              <a:off x="6490301" y="4761031"/>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19</a:t>
              </a:r>
            </a:p>
          </p:txBody>
        </p:sp>
        <p:sp>
          <p:nvSpPr>
            <p:cNvPr id="94" name="Rechteck 93">
              <a:extLst>
                <a:ext uri="{FF2B5EF4-FFF2-40B4-BE49-F238E27FC236}">
                  <a16:creationId xmlns:a16="http://schemas.microsoft.com/office/drawing/2014/main" id="{C01017E5-FAAA-8144-F195-D69BE6BE7285}"/>
                </a:ext>
              </a:extLst>
            </p:cNvPr>
            <p:cNvSpPr/>
            <p:nvPr/>
          </p:nvSpPr>
          <p:spPr>
            <a:xfrm>
              <a:off x="6771225" y="4761031"/>
              <a:ext cx="205594" cy="278722"/>
            </a:xfrm>
            <a:prstGeom prst="rect">
              <a:avLst/>
            </a:prstGeom>
            <a:solidFill>
              <a:schemeClr val="bg1">
                <a:lumMod val="7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tx1"/>
                  </a:solidFill>
                </a:rPr>
                <a:t>20</a:t>
              </a:r>
            </a:p>
          </p:txBody>
        </p:sp>
      </p:grpSp>
      <p:grpSp>
        <p:nvGrpSpPr>
          <p:cNvPr id="101" name="Gruppieren 100">
            <a:extLst>
              <a:ext uri="{FF2B5EF4-FFF2-40B4-BE49-F238E27FC236}">
                <a16:creationId xmlns:a16="http://schemas.microsoft.com/office/drawing/2014/main" id="{08CBC96F-F7E8-EE8F-8596-465206D78F5E}"/>
              </a:ext>
            </a:extLst>
          </p:cNvPr>
          <p:cNvGrpSpPr/>
          <p:nvPr/>
        </p:nvGrpSpPr>
        <p:grpSpPr>
          <a:xfrm>
            <a:off x="2482152" y="2211020"/>
            <a:ext cx="4784186" cy="3787792"/>
            <a:chOff x="2482152" y="2211020"/>
            <a:chExt cx="4784186" cy="3787792"/>
          </a:xfrm>
        </p:grpSpPr>
        <p:sp>
          <p:nvSpPr>
            <p:cNvPr id="54" name="Rechteck 53">
              <a:extLst>
                <a:ext uri="{FF2B5EF4-FFF2-40B4-BE49-F238E27FC236}">
                  <a16:creationId xmlns:a16="http://schemas.microsoft.com/office/drawing/2014/main" id="{7F54781F-6CA0-C2E1-A2EF-EFFB919EE6B7}"/>
                </a:ext>
              </a:extLst>
            </p:cNvPr>
            <p:cNvSpPr/>
            <p:nvPr/>
          </p:nvSpPr>
          <p:spPr>
            <a:xfrm>
              <a:off x="5938346" y="2211020"/>
              <a:ext cx="205594" cy="278722"/>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869D3936-C385-CCCD-59B5-DE2787C72A03}"/>
                </a:ext>
              </a:extLst>
            </p:cNvPr>
            <p:cNvSpPr/>
            <p:nvPr/>
          </p:nvSpPr>
          <p:spPr>
            <a:xfrm>
              <a:off x="5948536" y="2774744"/>
              <a:ext cx="205594" cy="278722"/>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Rechteck 94">
              <a:extLst>
                <a:ext uri="{FF2B5EF4-FFF2-40B4-BE49-F238E27FC236}">
                  <a16:creationId xmlns:a16="http://schemas.microsoft.com/office/drawing/2014/main" id="{FF6B114D-9B2F-2E71-E664-8D879CD1D17F}"/>
                </a:ext>
              </a:extLst>
            </p:cNvPr>
            <p:cNvSpPr/>
            <p:nvPr/>
          </p:nvSpPr>
          <p:spPr>
            <a:xfrm>
              <a:off x="7060744" y="5720090"/>
              <a:ext cx="205594" cy="27872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bg1"/>
                  </a:solidFill>
                </a:rPr>
                <a:t>17</a:t>
              </a:r>
            </a:p>
          </p:txBody>
        </p:sp>
        <p:sp>
          <p:nvSpPr>
            <p:cNvPr id="96" name="Rechteck 95">
              <a:extLst>
                <a:ext uri="{FF2B5EF4-FFF2-40B4-BE49-F238E27FC236}">
                  <a16:creationId xmlns:a16="http://schemas.microsoft.com/office/drawing/2014/main" id="{CA4CC3D1-AE72-E33D-2F9F-5C644BD480D6}"/>
                </a:ext>
              </a:extLst>
            </p:cNvPr>
            <p:cNvSpPr/>
            <p:nvPr/>
          </p:nvSpPr>
          <p:spPr>
            <a:xfrm>
              <a:off x="7060744" y="4761031"/>
              <a:ext cx="205594" cy="27872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bg1"/>
                  </a:solidFill>
                </a:rPr>
                <a:t>17</a:t>
              </a:r>
            </a:p>
          </p:txBody>
        </p:sp>
        <p:sp>
          <p:nvSpPr>
            <p:cNvPr id="97" name="Rechteck 96">
              <a:extLst>
                <a:ext uri="{FF2B5EF4-FFF2-40B4-BE49-F238E27FC236}">
                  <a16:creationId xmlns:a16="http://schemas.microsoft.com/office/drawing/2014/main" id="{5EAC2F87-FE64-E60B-122C-F6FA671B2157}"/>
                </a:ext>
              </a:extLst>
            </p:cNvPr>
            <p:cNvSpPr/>
            <p:nvPr/>
          </p:nvSpPr>
          <p:spPr>
            <a:xfrm>
              <a:off x="2482152" y="5720090"/>
              <a:ext cx="205594" cy="27872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bg1"/>
                  </a:solidFill>
                </a:rPr>
                <a:t>17</a:t>
              </a:r>
            </a:p>
          </p:txBody>
        </p:sp>
        <p:sp>
          <p:nvSpPr>
            <p:cNvPr id="98" name="Rechteck 97">
              <a:extLst>
                <a:ext uri="{FF2B5EF4-FFF2-40B4-BE49-F238E27FC236}">
                  <a16:creationId xmlns:a16="http://schemas.microsoft.com/office/drawing/2014/main" id="{EE39345E-5683-F483-75BD-43B4BEEC1A3B}"/>
                </a:ext>
              </a:extLst>
            </p:cNvPr>
            <p:cNvSpPr/>
            <p:nvPr/>
          </p:nvSpPr>
          <p:spPr>
            <a:xfrm>
              <a:off x="2482152" y="4761031"/>
              <a:ext cx="205594" cy="278722"/>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de-DE" sz="1300" dirty="0">
                  <a:solidFill>
                    <a:schemeClr val="bg1"/>
                  </a:solidFill>
                </a:rPr>
                <a:t>17</a:t>
              </a:r>
            </a:p>
          </p:txBody>
        </p:sp>
      </p:grpSp>
      <p:grpSp>
        <p:nvGrpSpPr>
          <p:cNvPr id="104" name="Gruppieren 103">
            <a:extLst>
              <a:ext uri="{FF2B5EF4-FFF2-40B4-BE49-F238E27FC236}">
                <a16:creationId xmlns:a16="http://schemas.microsoft.com/office/drawing/2014/main" id="{6C3CF97A-DF5A-76B6-EF20-E5A4CF9618D3}"/>
              </a:ext>
            </a:extLst>
          </p:cNvPr>
          <p:cNvGrpSpPr/>
          <p:nvPr/>
        </p:nvGrpSpPr>
        <p:grpSpPr>
          <a:xfrm>
            <a:off x="370098" y="3516596"/>
            <a:ext cx="8524193" cy="300934"/>
            <a:chOff x="370098" y="3516596"/>
            <a:chExt cx="8524193" cy="300934"/>
          </a:xfrm>
        </p:grpSpPr>
        <p:sp>
          <p:nvSpPr>
            <p:cNvPr id="102" name="Abgerundete rechteckige Legende 101">
              <a:extLst>
                <a:ext uri="{FF2B5EF4-FFF2-40B4-BE49-F238E27FC236}">
                  <a16:creationId xmlns:a16="http://schemas.microsoft.com/office/drawing/2014/main" id="{0AB695AD-C633-187E-AE89-400D35391CFC}"/>
                </a:ext>
              </a:extLst>
            </p:cNvPr>
            <p:cNvSpPr/>
            <p:nvPr/>
          </p:nvSpPr>
          <p:spPr>
            <a:xfrm>
              <a:off x="370098" y="3524491"/>
              <a:ext cx="4040538" cy="293039"/>
            </a:xfrm>
            <a:prstGeom prst="wedgeRoundRectCallout">
              <a:avLst>
                <a:gd name="adj1" fmla="val -4951"/>
                <a:gd name="adj2" fmla="val 241933"/>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dirty="0">
                  <a:solidFill>
                    <a:srgbClr val="C00000"/>
                  </a:solidFill>
                </a:rPr>
                <a:t>10 Evolutionsschritte zur Erklärung von H2</a:t>
              </a:r>
              <a:endParaRPr lang="de-DE" dirty="0">
                <a:solidFill>
                  <a:schemeClr val="tx1"/>
                </a:solidFill>
              </a:endParaRPr>
            </a:p>
          </p:txBody>
        </p:sp>
        <p:sp>
          <p:nvSpPr>
            <p:cNvPr id="103" name="Abgerundete rechteckige Legende 102">
              <a:extLst>
                <a:ext uri="{FF2B5EF4-FFF2-40B4-BE49-F238E27FC236}">
                  <a16:creationId xmlns:a16="http://schemas.microsoft.com/office/drawing/2014/main" id="{711C7AF8-8B6D-2041-014F-1A299B3DF76A}"/>
                </a:ext>
              </a:extLst>
            </p:cNvPr>
            <p:cNvSpPr/>
            <p:nvPr/>
          </p:nvSpPr>
          <p:spPr>
            <a:xfrm>
              <a:off x="4853753" y="3516596"/>
              <a:ext cx="4040538" cy="293039"/>
            </a:xfrm>
            <a:prstGeom prst="wedgeRoundRectCallout">
              <a:avLst>
                <a:gd name="adj1" fmla="val -4951"/>
                <a:gd name="adj2" fmla="val 241933"/>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dirty="0">
                  <a:solidFill>
                    <a:srgbClr val="C00000"/>
                  </a:solidFill>
                </a:rPr>
                <a:t>11 Evolutionsschritte zur Erklärung von H3</a:t>
              </a:r>
              <a:endParaRPr lang="de-DE" dirty="0">
                <a:solidFill>
                  <a:schemeClr val="tx1"/>
                </a:solidFill>
              </a:endParaRPr>
            </a:p>
          </p:txBody>
        </p:sp>
      </p:grpSp>
    </p:spTree>
    <p:extLst>
      <p:ext uri="{BB962C8B-B14F-4D97-AF65-F5344CB8AC3E}">
        <p14:creationId xmlns:p14="http://schemas.microsoft.com/office/powerpoint/2010/main" val="4226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235165"/>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a:solidFill>
                  <a:schemeClr val="bg1"/>
                </a:solidFill>
              </a:rPr>
              <a:t>An zwei grundlegenden Theorien muss hypothesengeleitet gearbeitet werden</a:t>
            </a:r>
            <a:endParaRPr lang="de-DE" sz="1300" i="1" dirty="0">
              <a:solidFill>
                <a:schemeClr val="bg1"/>
              </a:solidFill>
            </a:endParaRPr>
          </a:p>
        </p:txBody>
      </p:sp>
      <p:grpSp>
        <p:nvGrpSpPr>
          <p:cNvPr id="42" name="Gruppieren 41">
            <a:extLst>
              <a:ext uri="{FF2B5EF4-FFF2-40B4-BE49-F238E27FC236}">
                <a16:creationId xmlns:a16="http://schemas.microsoft.com/office/drawing/2014/main" id="{53589B1E-CF31-A6EF-A453-22792EAB0A32}"/>
              </a:ext>
            </a:extLst>
          </p:cNvPr>
          <p:cNvGrpSpPr/>
          <p:nvPr/>
        </p:nvGrpSpPr>
        <p:grpSpPr>
          <a:xfrm>
            <a:off x="4719603" y="807282"/>
            <a:ext cx="4320000" cy="1747197"/>
            <a:chOff x="92156" y="813123"/>
            <a:chExt cx="4320000" cy="1747197"/>
          </a:xfrm>
        </p:grpSpPr>
        <p:pic>
          <p:nvPicPr>
            <p:cNvPr id="4" name="Grafik 3" descr="Ein Bild, das Insekt enthält.&#10;&#10;Automatisch generierte Beschreibung">
              <a:extLst>
                <a:ext uri="{FF2B5EF4-FFF2-40B4-BE49-F238E27FC236}">
                  <a16:creationId xmlns:a16="http://schemas.microsoft.com/office/drawing/2014/main" id="{9D400A43-6699-AB4E-8AE5-95690CF0343B}"/>
                </a:ext>
              </a:extLst>
            </p:cNvPr>
            <p:cNvPicPr>
              <a:picLocks noChangeAspect="1"/>
            </p:cNvPicPr>
            <p:nvPr/>
          </p:nvPicPr>
          <p:blipFill>
            <a:blip r:embed="rId2"/>
            <a:stretch>
              <a:fillRect/>
            </a:stretch>
          </p:blipFill>
          <p:spPr>
            <a:xfrm>
              <a:off x="159843" y="1345891"/>
              <a:ext cx="2293805" cy="1111062"/>
            </a:xfrm>
            <a:prstGeom prst="rect">
              <a:avLst/>
            </a:prstGeom>
          </p:spPr>
        </p:pic>
        <p:pic>
          <p:nvPicPr>
            <p:cNvPr id="11" name="Grafik 10" descr="Ein Bild, das Insekt enthält.&#10;&#10;Automatisch generierte Beschreibung">
              <a:extLst>
                <a:ext uri="{FF2B5EF4-FFF2-40B4-BE49-F238E27FC236}">
                  <a16:creationId xmlns:a16="http://schemas.microsoft.com/office/drawing/2014/main" id="{063C8CA2-3D97-9B46-AF13-0EBBF264B49D}"/>
                </a:ext>
              </a:extLst>
            </p:cNvPr>
            <p:cNvPicPr>
              <a:picLocks noChangeAspect="1"/>
            </p:cNvPicPr>
            <p:nvPr/>
          </p:nvPicPr>
          <p:blipFill>
            <a:blip r:embed="rId3"/>
            <a:stretch>
              <a:fillRect/>
            </a:stretch>
          </p:blipFill>
          <p:spPr>
            <a:xfrm>
              <a:off x="2472656" y="1345891"/>
              <a:ext cx="1879506" cy="1111062"/>
            </a:xfrm>
            <a:prstGeom prst="rect">
              <a:avLst/>
            </a:prstGeom>
          </p:spPr>
        </p:pic>
        <p:sp>
          <p:nvSpPr>
            <p:cNvPr id="14" name="Textfeld 13">
              <a:extLst>
                <a:ext uri="{FF2B5EF4-FFF2-40B4-BE49-F238E27FC236}">
                  <a16:creationId xmlns:a16="http://schemas.microsoft.com/office/drawing/2014/main" id="{E2F4DD78-9B22-F14D-AAF7-4B5AC646A7AE}"/>
                </a:ext>
              </a:extLst>
            </p:cNvPr>
            <p:cNvSpPr txBox="1"/>
            <p:nvPr/>
          </p:nvSpPr>
          <p:spPr>
            <a:xfrm>
              <a:off x="108780" y="830761"/>
              <a:ext cx="3928521" cy="523220"/>
            </a:xfrm>
            <a:prstGeom prst="rect">
              <a:avLst/>
            </a:prstGeom>
            <a:noFill/>
          </p:spPr>
          <p:txBody>
            <a:bodyPr wrap="square" rtlCol="0">
              <a:spAutoFit/>
            </a:bodyPr>
            <a:lstStyle/>
            <a:p>
              <a:r>
                <a:rPr lang="de-DE" sz="2800" b="1" dirty="0">
                  <a:solidFill>
                    <a:srgbClr val="C00000"/>
                  </a:solidFill>
                </a:rPr>
                <a:t>Selektionstheorie</a:t>
              </a:r>
            </a:p>
          </p:txBody>
        </p:sp>
        <p:sp>
          <p:nvSpPr>
            <p:cNvPr id="22" name="Rechteck 21">
              <a:extLst>
                <a:ext uri="{FF2B5EF4-FFF2-40B4-BE49-F238E27FC236}">
                  <a16:creationId xmlns:a16="http://schemas.microsoft.com/office/drawing/2014/main" id="{8A96C45B-44AA-8741-B4F9-4ED38ECF2ECC}"/>
                </a:ext>
              </a:extLst>
            </p:cNvPr>
            <p:cNvSpPr/>
            <p:nvPr/>
          </p:nvSpPr>
          <p:spPr>
            <a:xfrm>
              <a:off x="92156" y="813123"/>
              <a:ext cx="4320000" cy="17471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4" name="Gruppieren 53">
            <a:extLst>
              <a:ext uri="{FF2B5EF4-FFF2-40B4-BE49-F238E27FC236}">
                <a16:creationId xmlns:a16="http://schemas.microsoft.com/office/drawing/2014/main" id="{81CA6BB7-BA2C-F84A-2934-7F58F21421B8}"/>
              </a:ext>
            </a:extLst>
          </p:cNvPr>
          <p:cNvGrpSpPr/>
          <p:nvPr/>
        </p:nvGrpSpPr>
        <p:grpSpPr>
          <a:xfrm>
            <a:off x="2817037" y="1724079"/>
            <a:ext cx="6562410" cy="5029853"/>
            <a:chOff x="2817037" y="1724079"/>
            <a:chExt cx="6562410" cy="5029853"/>
          </a:xfrm>
        </p:grpSpPr>
        <p:grpSp>
          <p:nvGrpSpPr>
            <p:cNvPr id="51" name="Gruppieren 50">
              <a:extLst>
                <a:ext uri="{FF2B5EF4-FFF2-40B4-BE49-F238E27FC236}">
                  <a16:creationId xmlns:a16="http://schemas.microsoft.com/office/drawing/2014/main" id="{20A67092-5A19-4743-FDE0-1FBAB7E8BAB4}"/>
                </a:ext>
              </a:extLst>
            </p:cNvPr>
            <p:cNvGrpSpPr/>
            <p:nvPr/>
          </p:nvGrpSpPr>
          <p:grpSpPr>
            <a:xfrm>
              <a:off x="2817037" y="1724079"/>
              <a:ext cx="6562410" cy="4995916"/>
              <a:chOff x="2817037" y="1724079"/>
              <a:chExt cx="6562410" cy="4995916"/>
            </a:xfrm>
          </p:grpSpPr>
          <p:grpSp>
            <p:nvGrpSpPr>
              <p:cNvPr id="48" name="Gruppieren 47">
                <a:extLst>
                  <a:ext uri="{FF2B5EF4-FFF2-40B4-BE49-F238E27FC236}">
                    <a16:creationId xmlns:a16="http://schemas.microsoft.com/office/drawing/2014/main" id="{CF3FE9C6-CA57-B086-02B2-614BD9CE2DB9}"/>
                  </a:ext>
                </a:extLst>
              </p:cNvPr>
              <p:cNvGrpSpPr/>
              <p:nvPr/>
            </p:nvGrpSpPr>
            <p:grpSpPr>
              <a:xfrm>
                <a:off x="2817037" y="1724079"/>
                <a:ext cx="6562410" cy="4995916"/>
                <a:chOff x="2817037" y="1724079"/>
                <a:chExt cx="6562410" cy="4995916"/>
              </a:xfrm>
            </p:grpSpPr>
            <p:grpSp>
              <p:nvGrpSpPr>
                <p:cNvPr id="28" name="Gruppieren 27">
                  <a:extLst>
                    <a:ext uri="{FF2B5EF4-FFF2-40B4-BE49-F238E27FC236}">
                      <a16:creationId xmlns:a16="http://schemas.microsoft.com/office/drawing/2014/main" id="{5FCBBC04-D4C6-F250-04AA-59FEF62A91CA}"/>
                    </a:ext>
                  </a:extLst>
                </p:cNvPr>
                <p:cNvGrpSpPr/>
                <p:nvPr/>
              </p:nvGrpSpPr>
              <p:grpSpPr>
                <a:xfrm>
                  <a:off x="2817037" y="1724079"/>
                  <a:ext cx="6562410" cy="4995916"/>
                  <a:chOff x="2817037" y="1724079"/>
                  <a:chExt cx="6562410" cy="4995916"/>
                </a:xfrm>
              </p:grpSpPr>
              <p:grpSp>
                <p:nvGrpSpPr>
                  <p:cNvPr id="2" name="Gruppieren 1">
                    <a:extLst>
                      <a:ext uri="{FF2B5EF4-FFF2-40B4-BE49-F238E27FC236}">
                        <a16:creationId xmlns:a16="http://schemas.microsoft.com/office/drawing/2014/main" id="{2A658A87-3A9E-6F36-B842-4B27FA497C4C}"/>
                      </a:ext>
                    </a:extLst>
                  </p:cNvPr>
                  <p:cNvGrpSpPr/>
                  <p:nvPr/>
                </p:nvGrpSpPr>
                <p:grpSpPr>
                  <a:xfrm>
                    <a:off x="2817037" y="3920824"/>
                    <a:ext cx="6562410" cy="2799171"/>
                    <a:chOff x="2817037" y="3314346"/>
                    <a:chExt cx="6562410" cy="2799171"/>
                  </a:xfrm>
                </p:grpSpPr>
                <p:sp>
                  <p:nvSpPr>
                    <p:cNvPr id="20" name="Textfeld 19">
                      <a:extLst>
                        <a:ext uri="{FF2B5EF4-FFF2-40B4-BE49-F238E27FC236}">
                          <a16:creationId xmlns:a16="http://schemas.microsoft.com/office/drawing/2014/main" id="{563C4A14-B089-F647-840C-7836DD8631C1}"/>
                        </a:ext>
                      </a:extLst>
                    </p:cNvPr>
                    <p:cNvSpPr txBox="1"/>
                    <p:nvPr/>
                  </p:nvSpPr>
                  <p:spPr>
                    <a:xfrm>
                      <a:off x="6054621" y="3314346"/>
                      <a:ext cx="3324826" cy="523220"/>
                    </a:xfrm>
                    <a:prstGeom prst="rect">
                      <a:avLst/>
                    </a:prstGeom>
                    <a:noFill/>
                  </p:spPr>
                  <p:txBody>
                    <a:bodyPr wrap="square" rtlCol="0">
                      <a:spAutoFit/>
                    </a:bodyPr>
                    <a:lstStyle/>
                    <a:p>
                      <a:r>
                        <a:rPr lang="de-DE" sz="2800" b="1" dirty="0">
                          <a:solidFill>
                            <a:srgbClr val="C00000"/>
                          </a:solidFill>
                        </a:rPr>
                        <a:t>Deszendenztheorie</a:t>
                      </a:r>
                    </a:p>
                  </p:txBody>
                </p:sp>
                <p:sp>
                  <p:nvSpPr>
                    <p:cNvPr id="23" name="Rechteck 22">
                      <a:extLst>
                        <a:ext uri="{FF2B5EF4-FFF2-40B4-BE49-F238E27FC236}">
                          <a16:creationId xmlns:a16="http://schemas.microsoft.com/office/drawing/2014/main" id="{043FF532-5DCC-CF40-A0D8-CF149290E62C}"/>
                        </a:ext>
                      </a:extLst>
                    </p:cNvPr>
                    <p:cNvSpPr/>
                    <p:nvPr/>
                  </p:nvSpPr>
                  <p:spPr>
                    <a:xfrm>
                      <a:off x="2817037" y="3376663"/>
                      <a:ext cx="6222566" cy="27368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Rechteckiger Pfeil 2">
                    <a:extLst>
                      <a:ext uri="{FF2B5EF4-FFF2-40B4-BE49-F238E27FC236}">
                        <a16:creationId xmlns:a16="http://schemas.microsoft.com/office/drawing/2014/main" id="{F8DF9C96-3850-5553-B250-6A4B3E0B2BF7}"/>
                      </a:ext>
                    </a:extLst>
                  </p:cNvPr>
                  <p:cNvSpPr/>
                  <p:nvPr/>
                </p:nvSpPr>
                <p:spPr>
                  <a:xfrm rot="5400000" flipV="1">
                    <a:off x="3049914" y="2297542"/>
                    <a:ext cx="2224144" cy="1077218"/>
                  </a:xfrm>
                  <a:prstGeom prst="bentArrow">
                    <a:avLst>
                      <a:gd name="adj1" fmla="val 25000"/>
                      <a:gd name="adj2" fmla="val 12325"/>
                      <a:gd name="adj3" fmla="val 25000"/>
                      <a:gd name="adj4" fmla="val 5177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pic>
              <p:nvPicPr>
                <p:cNvPr id="41" name="Grafik 40" descr="Ein Bild, das Diagramm enthält.&#10;&#10;Automatisch generierte Beschreibung">
                  <a:extLst>
                    <a:ext uri="{FF2B5EF4-FFF2-40B4-BE49-F238E27FC236}">
                      <a16:creationId xmlns:a16="http://schemas.microsoft.com/office/drawing/2014/main" id="{67E68AF5-AAB4-BFB3-F3D6-48ACC737B314}"/>
                    </a:ext>
                  </a:extLst>
                </p:cNvPr>
                <p:cNvPicPr>
                  <a:picLocks noChangeAspect="1"/>
                </p:cNvPicPr>
                <p:nvPr/>
              </p:nvPicPr>
              <p:blipFill>
                <a:blip r:embed="rId4"/>
                <a:stretch>
                  <a:fillRect/>
                </a:stretch>
              </p:blipFill>
              <p:spPr>
                <a:xfrm>
                  <a:off x="2858670" y="4407901"/>
                  <a:ext cx="6108700" cy="2286000"/>
                </a:xfrm>
                <a:prstGeom prst="rect">
                  <a:avLst/>
                </a:prstGeom>
              </p:spPr>
            </p:pic>
          </p:grpSp>
          <p:sp>
            <p:nvSpPr>
              <p:cNvPr id="49" name="Textfeld 48">
                <a:extLst>
                  <a:ext uri="{FF2B5EF4-FFF2-40B4-BE49-F238E27FC236}">
                    <a16:creationId xmlns:a16="http://schemas.microsoft.com/office/drawing/2014/main" id="{A3E0236D-CC87-AD5F-9D2E-475C6B1870C5}"/>
                  </a:ext>
                </a:extLst>
              </p:cNvPr>
              <p:cNvSpPr txBox="1"/>
              <p:nvPr/>
            </p:nvSpPr>
            <p:spPr>
              <a:xfrm rot="5400000">
                <a:off x="3402883" y="2853857"/>
                <a:ext cx="1429172" cy="492443"/>
              </a:xfrm>
              <a:prstGeom prst="rect">
                <a:avLst/>
              </a:prstGeom>
              <a:noFill/>
            </p:spPr>
            <p:txBody>
              <a:bodyPr wrap="square" rtlCol="0">
                <a:spAutoFit/>
              </a:bodyPr>
              <a:lstStyle/>
              <a:p>
                <a:r>
                  <a:rPr lang="de-DE" sz="1300" dirty="0" err="1">
                    <a:solidFill>
                      <a:srgbClr val="C00000"/>
                    </a:solidFill>
                  </a:rPr>
                  <a:t>Kattmann</a:t>
                </a:r>
                <a:r>
                  <a:rPr lang="de-DE" sz="1300" dirty="0">
                    <a:solidFill>
                      <a:srgbClr val="C00000"/>
                    </a:solidFill>
                  </a:rPr>
                  <a:t> 1995</a:t>
                </a:r>
              </a:p>
              <a:p>
                <a:r>
                  <a:rPr lang="de-DE" sz="1300" dirty="0" err="1">
                    <a:solidFill>
                      <a:srgbClr val="C00000"/>
                    </a:solidFill>
                  </a:rPr>
                  <a:t>Gemballa</a:t>
                </a:r>
                <a:r>
                  <a:rPr lang="de-DE" sz="1300" dirty="0">
                    <a:solidFill>
                      <a:srgbClr val="C00000"/>
                    </a:solidFill>
                  </a:rPr>
                  <a:t> 2021</a:t>
                </a:r>
              </a:p>
            </p:txBody>
          </p:sp>
        </p:grpSp>
        <p:sp>
          <p:nvSpPr>
            <p:cNvPr id="53" name="Textfeld 52">
              <a:extLst>
                <a:ext uri="{FF2B5EF4-FFF2-40B4-BE49-F238E27FC236}">
                  <a16:creationId xmlns:a16="http://schemas.microsoft.com/office/drawing/2014/main" id="{5C20C360-6F98-6E31-C8B6-B37BEF61CD3F}"/>
                </a:ext>
              </a:extLst>
            </p:cNvPr>
            <p:cNvSpPr txBox="1"/>
            <p:nvPr/>
          </p:nvSpPr>
          <p:spPr>
            <a:xfrm>
              <a:off x="6450852" y="6492322"/>
              <a:ext cx="2630384" cy="261610"/>
            </a:xfrm>
            <a:prstGeom prst="rect">
              <a:avLst/>
            </a:prstGeom>
            <a:noFill/>
          </p:spPr>
          <p:txBody>
            <a:bodyPr wrap="square">
              <a:spAutoFit/>
            </a:bodyPr>
            <a:lstStyle/>
            <a:p>
              <a:pPr algn="r"/>
              <a:r>
                <a:rPr lang="de-DE" sz="1100" dirty="0">
                  <a:solidFill>
                    <a:srgbClr val="C00000"/>
                  </a:solidFill>
                </a:rPr>
                <a:t>verändert n. Markl Biologie 2023</a:t>
              </a:r>
              <a:endParaRPr lang="de-DE" sz="1100" dirty="0"/>
            </a:p>
          </p:txBody>
        </p:sp>
      </p:grpSp>
      <p:grpSp>
        <p:nvGrpSpPr>
          <p:cNvPr id="47" name="Gruppieren 46">
            <a:extLst>
              <a:ext uri="{FF2B5EF4-FFF2-40B4-BE49-F238E27FC236}">
                <a16:creationId xmlns:a16="http://schemas.microsoft.com/office/drawing/2014/main" id="{94206007-2F0C-B945-5E05-9383A45F1D8A}"/>
              </a:ext>
            </a:extLst>
          </p:cNvPr>
          <p:cNvGrpSpPr/>
          <p:nvPr/>
        </p:nvGrpSpPr>
        <p:grpSpPr>
          <a:xfrm>
            <a:off x="105514" y="909333"/>
            <a:ext cx="3866788" cy="2773523"/>
            <a:chOff x="105514" y="909333"/>
            <a:chExt cx="3866788" cy="2773523"/>
          </a:xfrm>
        </p:grpSpPr>
        <p:grpSp>
          <p:nvGrpSpPr>
            <p:cNvPr id="39" name="Gruppieren 38">
              <a:extLst>
                <a:ext uri="{FF2B5EF4-FFF2-40B4-BE49-F238E27FC236}">
                  <a16:creationId xmlns:a16="http://schemas.microsoft.com/office/drawing/2014/main" id="{00B47462-FDF5-13CE-746D-44460ED628EC}"/>
                </a:ext>
              </a:extLst>
            </p:cNvPr>
            <p:cNvGrpSpPr/>
            <p:nvPr/>
          </p:nvGrpSpPr>
          <p:grpSpPr>
            <a:xfrm>
              <a:off x="105514" y="909333"/>
              <a:ext cx="3866788" cy="2736854"/>
              <a:chOff x="152400" y="3677579"/>
              <a:chExt cx="3866788" cy="2736854"/>
            </a:xfrm>
          </p:grpSpPr>
          <p:grpSp>
            <p:nvGrpSpPr>
              <p:cNvPr id="27" name="Gruppieren 26">
                <a:extLst>
                  <a:ext uri="{FF2B5EF4-FFF2-40B4-BE49-F238E27FC236}">
                    <a16:creationId xmlns:a16="http://schemas.microsoft.com/office/drawing/2014/main" id="{340CC350-AD32-608A-C947-250E6E58D0A3}"/>
                  </a:ext>
                </a:extLst>
              </p:cNvPr>
              <p:cNvGrpSpPr/>
              <p:nvPr/>
            </p:nvGrpSpPr>
            <p:grpSpPr>
              <a:xfrm>
                <a:off x="269768" y="3677579"/>
                <a:ext cx="3648366" cy="2398055"/>
                <a:chOff x="977229" y="615602"/>
                <a:chExt cx="7532731" cy="4951226"/>
              </a:xfrm>
            </p:grpSpPr>
            <p:pic>
              <p:nvPicPr>
                <p:cNvPr id="5" name="Grafik 4" descr="Ein Bild, das Vogel enthält.&#10;&#10;Automatisch generierte Beschreibung">
                  <a:extLst>
                    <a:ext uri="{FF2B5EF4-FFF2-40B4-BE49-F238E27FC236}">
                      <a16:creationId xmlns:a16="http://schemas.microsoft.com/office/drawing/2014/main" id="{0E79D842-3F10-F069-BF20-3EB0377C633C}"/>
                    </a:ext>
                  </a:extLst>
                </p:cNvPr>
                <p:cNvPicPr>
                  <a:picLocks noChangeAspect="1"/>
                </p:cNvPicPr>
                <p:nvPr/>
              </p:nvPicPr>
              <p:blipFill>
                <a:blip r:embed="rId5"/>
                <a:stretch>
                  <a:fillRect/>
                </a:stretch>
              </p:blipFill>
              <p:spPr>
                <a:xfrm>
                  <a:off x="1928812" y="1117827"/>
                  <a:ext cx="4887986" cy="1490663"/>
                </a:xfrm>
                <a:prstGeom prst="rect">
                  <a:avLst/>
                </a:prstGeom>
              </p:spPr>
            </p:pic>
            <p:cxnSp>
              <p:nvCxnSpPr>
                <p:cNvPr id="7" name="Gerade Verbindung 6">
                  <a:extLst>
                    <a:ext uri="{FF2B5EF4-FFF2-40B4-BE49-F238E27FC236}">
                      <a16:creationId xmlns:a16="http://schemas.microsoft.com/office/drawing/2014/main" id="{A1567E03-6F89-CDF9-B2EB-D541249A6652}"/>
                    </a:ext>
                  </a:extLst>
                </p:cNvPr>
                <p:cNvCxnSpPr>
                  <a:cxnSpLocks/>
                </p:cNvCxnSpPr>
                <p:nvPr/>
              </p:nvCxnSpPr>
              <p:spPr>
                <a:xfrm>
                  <a:off x="6197295" y="2694216"/>
                  <a:ext cx="0" cy="1247607"/>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AB514639-39E2-9674-B961-47D187E3F115}"/>
                    </a:ext>
                  </a:extLst>
                </p:cNvPr>
                <p:cNvCxnSpPr>
                  <a:cxnSpLocks/>
                </p:cNvCxnSpPr>
                <p:nvPr/>
              </p:nvCxnSpPr>
              <p:spPr>
                <a:xfrm>
                  <a:off x="2951533" y="2694214"/>
                  <a:ext cx="0" cy="1247609"/>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FAFF055B-217F-1340-1E0F-C44DD8AACCA3}"/>
                    </a:ext>
                  </a:extLst>
                </p:cNvPr>
                <p:cNvCxnSpPr>
                  <a:cxnSpLocks/>
                </p:cNvCxnSpPr>
                <p:nvPr/>
              </p:nvCxnSpPr>
              <p:spPr>
                <a:xfrm flipH="1">
                  <a:off x="2951533" y="3905083"/>
                  <a:ext cx="3245762"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18AB1BB3-B208-039B-AAB6-AFDF6B24C31D}"/>
                    </a:ext>
                  </a:extLst>
                </p:cNvPr>
                <p:cNvCxnSpPr>
                  <a:cxnSpLocks/>
                </p:cNvCxnSpPr>
                <p:nvPr/>
              </p:nvCxnSpPr>
              <p:spPr>
                <a:xfrm>
                  <a:off x="4569374" y="3929576"/>
                  <a:ext cx="0" cy="736314"/>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C4BB83B8-D4D1-AD92-9657-7FB7382B244A}"/>
                    </a:ext>
                  </a:extLst>
                </p:cNvPr>
                <p:cNvGrpSpPr/>
                <p:nvPr/>
              </p:nvGrpSpPr>
              <p:grpSpPr>
                <a:xfrm>
                  <a:off x="977229" y="1403608"/>
                  <a:ext cx="635461" cy="3262283"/>
                  <a:chOff x="4827220" y="2135428"/>
                  <a:chExt cx="847280" cy="4349711"/>
                </a:xfrm>
              </p:grpSpPr>
              <p:cxnSp>
                <p:nvCxnSpPr>
                  <p:cNvPr id="17" name="Gerade Verbindung mit Pfeil 16">
                    <a:extLst>
                      <a:ext uri="{FF2B5EF4-FFF2-40B4-BE49-F238E27FC236}">
                        <a16:creationId xmlns:a16="http://schemas.microsoft.com/office/drawing/2014/main" id="{CDF34BCE-7F6C-DAF5-E225-D41989B0275E}"/>
                      </a:ext>
                    </a:extLst>
                  </p:cNvPr>
                  <p:cNvCxnSpPr>
                    <a:cxnSpLocks/>
                  </p:cNvCxnSpPr>
                  <p:nvPr/>
                </p:nvCxnSpPr>
                <p:spPr>
                  <a:xfrm flipV="1">
                    <a:off x="5623998" y="2135428"/>
                    <a:ext cx="0" cy="4349711"/>
                  </a:xfrm>
                  <a:prstGeom prst="straightConnector1">
                    <a:avLst/>
                  </a:prstGeom>
                  <a:ln w="508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991DE109-D068-D289-A495-FD6DC8780374}"/>
                      </a:ext>
                    </a:extLst>
                  </p:cNvPr>
                  <p:cNvSpPr txBox="1"/>
                  <p:nvPr/>
                </p:nvSpPr>
                <p:spPr>
                  <a:xfrm rot="16200000">
                    <a:off x="4559795" y="4031675"/>
                    <a:ext cx="1382130" cy="84728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Zeit</a:t>
                    </a:r>
                  </a:p>
                </p:txBody>
              </p:sp>
            </p:grpSp>
            <p:sp>
              <p:nvSpPr>
                <p:cNvPr id="21" name="Abgerundetes Rechteck 20">
                  <a:extLst>
                    <a:ext uri="{FF2B5EF4-FFF2-40B4-BE49-F238E27FC236}">
                      <a16:creationId xmlns:a16="http://schemas.microsoft.com/office/drawing/2014/main" id="{E793CCEF-5D68-F40C-AE22-8435116B63C8}"/>
                    </a:ext>
                  </a:extLst>
                </p:cNvPr>
                <p:cNvSpPr/>
                <p:nvPr/>
              </p:nvSpPr>
              <p:spPr>
                <a:xfrm>
                  <a:off x="4434661" y="4072135"/>
                  <a:ext cx="270000" cy="27000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4" name="Textfeld 23">
                  <a:extLst>
                    <a:ext uri="{FF2B5EF4-FFF2-40B4-BE49-F238E27FC236}">
                      <a16:creationId xmlns:a16="http://schemas.microsoft.com/office/drawing/2014/main" id="{F8A0D40F-4036-ABE7-9A6B-85D310707ADE}"/>
                    </a:ext>
                  </a:extLst>
                </p:cNvPr>
                <p:cNvSpPr txBox="1"/>
                <p:nvPr/>
              </p:nvSpPr>
              <p:spPr>
                <a:xfrm>
                  <a:off x="4679589" y="4041720"/>
                  <a:ext cx="3830371" cy="1525108"/>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Stammart von</a:t>
                  </a:r>
                </a:p>
                <a:p>
                  <a:r>
                    <a:rPr lang="de-DE" sz="1400" dirty="0">
                      <a:latin typeface="Arial" panose="020B0604020202020204" pitchFamily="34" charset="0"/>
                      <a:cs typeface="Arial" panose="020B0604020202020204" pitchFamily="34" charset="0"/>
                    </a:rPr>
                    <a:t>Grau- und Grünspecht</a:t>
                  </a:r>
                </a:p>
              </p:txBody>
            </p:sp>
            <p:sp>
              <p:nvSpPr>
                <p:cNvPr id="25" name="Textfeld 24">
                  <a:extLst>
                    <a:ext uri="{FF2B5EF4-FFF2-40B4-BE49-F238E27FC236}">
                      <a16:creationId xmlns:a16="http://schemas.microsoft.com/office/drawing/2014/main" id="{2D679318-31D6-EE71-9D7B-AE3723C9468C}"/>
                    </a:ext>
                  </a:extLst>
                </p:cNvPr>
                <p:cNvSpPr txBox="1"/>
                <p:nvPr/>
              </p:nvSpPr>
              <p:spPr>
                <a:xfrm>
                  <a:off x="1588350" y="615602"/>
                  <a:ext cx="2960685" cy="77663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Grauspecht</a:t>
                  </a:r>
                </a:p>
              </p:txBody>
            </p:sp>
            <p:sp>
              <p:nvSpPr>
                <p:cNvPr id="26" name="Textfeld 25">
                  <a:extLst>
                    <a:ext uri="{FF2B5EF4-FFF2-40B4-BE49-F238E27FC236}">
                      <a16:creationId xmlns:a16="http://schemas.microsoft.com/office/drawing/2014/main" id="{5336CEA7-DE8C-241B-CEDE-8BE508B780D1}"/>
                    </a:ext>
                  </a:extLst>
                </p:cNvPr>
                <p:cNvSpPr txBox="1"/>
                <p:nvPr/>
              </p:nvSpPr>
              <p:spPr>
                <a:xfrm>
                  <a:off x="4301546" y="644073"/>
                  <a:ext cx="3245760" cy="77663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Grünspecht</a:t>
                  </a:r>
                </a:p>
              </p:txBody>
            </p:sp>
          </p:grpSp>
          <p:cxnSp>
            <p:nvCxnSpPr>
              <p:cNvPr id="31" name="Gerade Verbindung 30">
                <a:extLst>
                  <a:ext uri="{FF2B5EF4-FFF2-40B4-BE49-F238E27FC236}">
                    <a16:creationId xmlns:a16="http://schemas.microsoft.com/office/drawing/2014/main" id="{052AF70B-4B5E-0E15-DFB8-E4DB0239AF88}"/>
                  </a:ext>
                </a:extLst>
              </p:cNvPr>
              <p:cNvCxnSpPr>
                <a:cxnSpLocks/>
                <a:stCxn id="29" idx="1"/>
              </p:cNvCxnSpPr>
              <p:nvPr/>
            </p:nvCxnSpPr>
            <p:spPr>
              <a:xfrm flipH="1" flipV="1">
                <a:off x="3376224" y="4457407"/>
                <a:ext cx="489324" cy="23017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Abgerundetes Rechteck 35">
                <a:extLst>
                  <a:ext uri="{FF2B5EF4-FFF2-40B4-BE49-F238E27FC236}">
                    <a16:creationId xmlns:a16="http://schemas.microsoft.com/office/drawing/2014/main" id="{B95316CD-9C4E-6FAD-0AB0-AB330FFC6F30}"/>
                  </a:ext>
                </a:extLst>
              </p:cNvPr>
              <p:cNvSpPr/>
              <p:nvPr/>
            </p:nvSpPr>
            <p:spPr>
              <a:xfrm>
                <a:off x="152400" y="3677579"/>
                <a:ext cx="3237584" cy="2736854"/>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2F099510-E749-53D0-0473-80EE3BE9FDAE}"/>
                  </a:ext>
                </a:extLst>
              </p:cNvPr>
              <p:cNvSpPr>
                <a:spLocks noChangeAspect="1"/>
              </p:cNvSpPr>
              <p:nvPr/>
            </p:nvSpPr>
            <p:spPr>
              <a:xfrm>
                <a:off x="3839188" y="4661217"/>
                <a:ext cx="180000" cy="180000"/>
              </a:xfrm>
              <a:prstGeom prst="ellipse">
                <a:avLst/>
              </a:prstGeom>
              <a:solidFill>
                <a:srgbClr val="C00000"/>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6" name="Textfeld 45">
              <a:extLst>
                <a:ext uri="{FF2B5EF4-FFF2-40B4-BE49-F238E27FC236}">
                  <a16:creationId xmlns:a16="http://schemas.microsoft.com/office/drawing/2014/main" id="{6BAA4663-6934-1128-EA3B-1633B5A7A9C3}"/>
                </a:ext>
              </a:extLst>
            </p:cNvPr>
            <p:cNvSpPr txBox="1"/>
            <p:nvPr/>
          </p:nvSpPr>
          <p:spPr>
            <a:xfrm>
              <a:off x="277216" y="2913415"/>
              <a:ext cx="3024248" cy="769441"/>
            </a:xfrm>
            <a:prstGeom prst="rect">
              <a:avLst/>
            </a:prstGeom>
            <a:noFill/>
          </p:spPr>
          <p:txBody>
            <a:bodyPr wrap="square" rtlCol="0">
              <a:spAutoFit/>
            </a:bodyPr>
            <a:lstStyle/>
            <a:p>
              <a:r>
                <a:rPr lang="de-DE" sz="2200" b="1" dirty="0">
                  <a:solidFill>
                    <a:srgbClr val="C00000"/>
                  </a:solidFill>
                </a:rPr>
                <a:t>Gelenkstelle</a:t>
              </a:r>
            </a:p>
            <a:p>
              <a:r>
                <a:rPr lang="de-DE" sz="2200" b="1" dirty="0">
                  <a:solidFill>
                    <a:srgbClr val="C00000"/>
                  </a:solidFill>
                </a:rPr>
                <a:t>Artbildung </a:t>
              </a:r>
              <a:r>
                <a:rPr lang="de-DE" sz="1300" dirty="0">
                  <a:solidFill>
                    <a:srgbClr val="C00000"/>
                  </a:solidFill>
                </a:rPr>
                <a:t>(</a:t>
              </a:r>
              <a:r>
                <a:rPr lang="de-DE" sz="1300" dirty="0" err="1">
                  <a:solidFill>
                    <a:srgbClr val="C00000"/>
                  </a:solidFill>
                </a:rPr>
                <a:t>Gemballa</a:t>
              </a:r>
              <a:r>
                <a:rPr lang="de-DE" sz="1300" dirty="0">
                  <a:solidFill>
                    <a:srgbClr val="C00000"/>
                  </a:solidFill>
                </a:rPr>
                <a:t> 2023)</a:t>
              </a:r>
            </a:p>
          </p:txBody>
        </p:sp>
      </p:grpSp>
    </p:spTree>
    <p:extLst>
      <p:ext uri="{BB962C8B-B14F-4D97-AF65-F5344CB8AC3E}">
        <p14:creationId xmlns:p14="http://schemas.microsoft.com/office/powerpoint/2010/main" val="6054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BD292C2-E1A3-05E0-5AC1-2E302A188963}"/>
              </a:ext>
            </a:extLst>
          </p:cNvPr>
          <p:cNvSpPr txBox="1"/>
          <p:nvPr/>
        </p:nvSpPr>
        <p:spPr>
          <a:xfrm>
            <a:off x="10391" y="6565106"/>
            <a:ext cx="9144000" cy="292388"/>
          </a:xfrm>
          <a:prstGeom prst="rect">
            <a:avLst/>
          </a:prstGeom>
          <a:noFill/>
        </p:spPr>
        <p:txBody>
          <a:bodyPr wrap="square" rtlCol="0">
            <a:spAutoFit/>
          </a:bodyPr>
          <a:lstStyle/>
          <a:p>
            <a:pPr algn="r"/>
            <a:r>
              <a:rPr lang="de-DE" sz="1300" dirty="0">
                <a:effectLst/>
                <a:latin typeface="Calibri" panose="020F0502020204030204" pitchFamily="34" charset="0"/>
                <a:ea typeface="Calibri" panose="020F0502020204030204" pitchFamily="34" charset="0"/>
                <a:cs typeface="Times New Roman" panose="02020603050405020304" pitchFamily="18" charset="0"/>
              </a:rPr>
              <a:t>* nach Markl Biologie Oberstufe, Arbeitsheft Evolution (2019)</a:t>
            </a:r>
            <a:endParaRPr lang="de-DE" sz="1300" dirty="0"/>
          </a:p>
        </p:txBody>
      </p:sp>
      <p:sp>
        <p:nvSpPr>
          <p:cNvPr id="9" name="Textfeld 8">
            <a:extLst>
              <a:ext uri="{FF2B5EF4-FFF2-40B4-BE49-F238E27FC236}">
                <a16:creationId xmlns:a16="http://schemas.microsoft.com/office/drawing/2014/main" id="{5E92BBBE-C3E0-A0EB-6358-718023EABE79}"/>
              </a:ext>
            </a:extLst>
          </p:cNvPr>
          <p:cNvSpPr txBox="1"/>
          <p:nvPr/>
        </p:nvSpPr>
        <p:spPr>
          <a:xfrm rot="1062277">
            <a:off x="7309836" y="1630987"/>
            <a:ext cx="1617994" cy="830997"/>
          </a:xfrm>
          <a:prstGeom prst="rect">
            <a:avLst/>
          </a:prstGeom>
          <a:noFill/>
        </p:spPr>
        <p:txBody>
          <a:bodyPr wrap="square" rtlCol="0">
            <a:spAutoFit/>
          </a:bodyPr>
          <a:lstStyle/>
          <a:p>
            <a:pPr algn="r"/>
            <a:r>
              <a:rPr lang="de-DE" sz="1200" dirty="0">
                <a:effectLst/>
                <a:latin typeface="Calibri" panose="020F0502020204030204" pitchFamily="34" charset="0"/>
                <a:ea typeface="Calibri" panose="020F0502020204030204" pitchFamily="34" charset="0"/>
                <a:cs typeface="Times New Roman" panose="02020603050405020304" pitchFamily="18" charset="0"/>
              </a:rPr>
              <a:t>Abb. 1:</a:t>
            </a:r>
          </a:p>
          <a:p>
            <a:pPr algn="r"/>
            <a:r>
              <a:rPr lang="de-DE" sz="1200" dirty="0">
                <a:effectLst/>
                <a:latin typeface="Calibri" panose="020F0502020204030204" pitchFamily="34" charset="0"/>
                <a:ea typeface="Calibri" panose="020F0502020204030204" pitchFamily="34" charset="0"/>
                <a:cs typeface="Times New Roman" panose="02020603050405020304" pitchFamily="18" charset="0"/>
              </a:rPr>
              <a:t>Der Inland-</a:t>
            </a:r>
            <a:r>
              <a:rPr lang="de-DE" sz="1200" dirty="0" err="1">
                <a:effectLst/>
                <a:latin typeface="Calibri" panose="020F0502020204030204" pitchFamily="34" charset="0"/>
                <a:ea typeface="Calibri" panose="020F0502020204030204" pitchFamily="34" charset="0"/>
                <a:cs typeface="Times New Roman" panose="02020603050405020304" pitchFamily="18" charset="0"/>
              </a:rPr>
              <a:t>Taipan</a:t>
            </a:r>
            <a:r>
              <a:rPr lang="de-DE" sz="1200" dirty="0">
                <a:effectLst/>
                <a:latin typeface="Calibri" panose="020F0502020204030204" pitchFamily="34" charset="0"/>
                <a:ea typeface="Calibri" panose="020F0502020204030204" pitchFamily="34" charset="0"/>
                <a:cs typeface="Times New Roman" panose="02020603050405020304" pitchFamily="18" charset="0"/>
              </a:rPr>
              <a:t>,</a:t>
            </a:r>
          </a:p>
          <a:p>
            <a:pPr algn="r"/>
            <a:r>
              <a:rPr lang="de-DE" sz="1200" dirty="0">
                <a:effectLst/>
                <a:latin typeface="Calibri" panose="020F0502020204030204" pitchFamily="34" charset="0"/>
                <a:ea typeface="Calibri" panose="020F0502020204030204" pitchFamily="34" charset="0"/>
                <a:cs typeface="Times New Roman" panose="02020603050405020304" pitchFamily="18" charset="0"/>
              </a:rPr>
              <a:t>die giftigste</a:t>
            </a:r>
          </a:p>
          <a:p>
            <a:pPr algn="r"/>
            <a:r>
              <a:rPr lang="de-DE" sz="1200" dirty="0">
                <a:effectLst/>
                <a:latin typeface="Calibri" panose="020F0502020204030204" pitchFamily="34" charset="0"/>
                <a:ea typeface="Calibri" panose="020F0502020204030204" pitchFamily="34" charset="0"/>
                <a:cs typeface="Times New Roman" panose="02020603050405020304" pitchFamily="18" charset="0"/>
              </a:rPr>
              <a:t>Schlange der Welt</a:t>
            </a:r>
            <a:endParaRPr lang="de-DE" sz="1200" dirty="0"/>
          </a:p>
        </p:txBody>
      </p:sp>
      <p:pic>
        <p:nvPicPr>
          <p:cNvPr id="4" name="Grafik 3" descr="Ein Bild, das Gelände, draußen, Reptil, Schlange enthält.&#10;&#10;Automatisch generierte Beschreibung">
            <a:extLst>
              <a:ext uri="{FF2B5EF4-FFF2-40B4-BE49-F238E27FC236}">
                <a16:creationId xmlns:a16="http://schemas.microsoft.com/office/drawing/2014/main" id="{B3BE9536-F600-241E-5117-C94A3F54E4BB}"/>
              </a:ext>
            </a:extLst>
          </p:cNvPr>
          <p:cNvPicPr>
            <a:picLocks noChangeAspect="1"/>
          </p:cNvPicPr>
          <p:nvPr/>
        </p:nvPicPr>
        <p:blipFill>
          <a:blip r:embed="rId2"/>
          <a:stretch>
            <a:fillRect/>
          </a:stretch>
        </p:blipFill>
        <p:spPr>
          <a:xfrm rot="1022592">
            <a:off x="7616493" y="523387"/>
            <a:ext cx="1587965" cy="1190490"/>
          </a:xfrm>
          <a:prstGeom prst="rect">
            <a:avLst/>
          </a:prstGeom>
        </p:spPr>
      </p:pic>
      <p:pic>
        <p:nvPicPr>
          <p:cNvPr id="5" name="Grafik 4" descr="Ein Bild, das Diagramm enthält.&#10;&#10;Automatisch generierte Beschreibung">
            <a:extLst>
              <a:ext uri="{FF2B5EF4-FFF2-40B4-BE49-F238E27FC236}">
                <a16:creationId xmlns:a16="http://schemas.microsoft.com/office/drawing/2014/main" id="{29006A2C-3223-E0C2-75EA-082674C4986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341" y="1142208"/>
            <a:ext cx="7778726" cy="5112333"/>
          </a:xfrm>
          <a:prstGeom prst="rect">
            <a:avLst/>
          </a:prstGeom>
        </p:spPr>
      </p:pic>
      <p:sp>
        <p:nvSpPr>
          <p:cNvPr id="2" name="Rechteck 1">
            <a:extLst>
              <a:ext uri="{FF2B5EF4-FFF2-40B4-BE49-F238E27FC236}">
                <a16:creationId xmlns:a16="http://schemas.microsoft.com/office/drawing/2014/main" id="{2082BC96-C992-34F4-C788-6A0EC9A20418}"/>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Mit homologen DNA-Sequenzen lassen sich Aufgaben konstruieren* </a:t>
            </a:r>
            <a:endParaRPr lang="de-DE" sz="1300" i="1" dirty="0">
              <a:solidFill>
                <a:schemeClr val="bg1"/>
              </a:solidFill>
            </a:endParaRPr>
          </a:p>
        </p:txBody>
      </p:sp>
      <p:sp>
        <p:nvSpPr>
          <p:cNvPr id="7" name="Textfeld 6">
            <a:extLst>
              <a:ext uri="{FF2B5EF4-FFF2-40B4-BE49-F238E27FC236}">
                <a16:creationId xmlns:a16="http://schemas.microsoft.com/office/drawing/2014/main" id="{AEBA122B-C173-90D1-8712-BF52965A9FB1}"/>
              </a:ext>
            </a:extLst>
          </p:cNvPr>
          <p:cNvSpPr txBox="1"/>
          <p:nvPr/>
        </p:nvSpPr>
        <p:spPr>
          <a:xfrm rot="20707843">
            <a:off x="-389476" y="3964988"/>
            <a:ext cx="9777135" cy="353943"/>
          </a:xfrm>
          <a:prstGeom prst="rect">
            <a:avLst/>
          </a:prstGeom>
          <a:solidFill>
            <a:schemeClr val="bg1">
              <a:lumMod val="75000"/>
            </a:schemeClr>
          </a:solidFill>
        </p:spPr>
        <p:txBody>
          <a:bodyPr wrap="square" lIns="18000" rIns="18000" rtlCol="0">
            <a:spAutoFit/>
          </a:bodyPr>
          <a:lstStyle/>
          <a:p>
            <a:pPr algn="ctr"/>
            <a:r>
              <a:rPr lang="de-DE" sz="1700" b="1" dirty="0">
                <a:solidFill>
                  <a:srgbClr val="C00000"/>
                </a:solidFill>
                <a:effectLst/>
                <a:ea typeface="Calibri" panose="020F0502020204030204" pitchFamily="34" charset="0"/>
                <a:cs typeface="Times New Roman" panose="02020603050405020304" pitchFamily="18" charset="0"/>
              </a:rPr>
              <a:t>Begründen Sie anhand der DNA- Sequenzen, warum H1 gegenüber H2 und H3 zu bevorzugen ist.</a:t>
            </a:r>
            <a:r>
              <a:rPr lang="de-DE" sz="1700" b="1" dirty="0">
                <a:solidFill>
                  <a:srgbClr val="C00000"/>
                </a:solidFill>
                <a:effectLst/>
              </a:rPr>
              <a:t> </a:t>
            </a:r>
            <a:endParaRPr lang="de-DE" sz="1700" b="1" dirty="0">
              <a:solidFill>
                <a:srgbClr val="C00000"/>
              </a:solidFill>
            </a:endParaRPr>
          </a:p>
        </p:txBody>
      </p:sp>
    </p:spTree>
    <p:extLst>
      <p:ext uri="{BB962C8B-B14F-4D97-AF65-F5344CB8AC3E}">
        <p14:creationId xmlns:p14="http://schemas.microsoft.com/office/powerpoint/2010/main" val="279582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369332"/>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b="1" dirty="0">
                <a:solidFill>
                  <a:schemeClr val="bg1"/>
                </a:solidFill>
              </a:rPr>
              <a:t>Längere DNA-Sequenzen lassen sich mithilfe von </a:t>
            </a:r>
            <a:r>
              <a:rPr lang="de-DE" b="1" i="1" dirty="0" err="1">
                <a:solidFill>
                  <a:schemeClr val="bg1"/>
                </a:solidFill>
              </a:rPr>
              <a:t>freeware</a:t>
            </a:r>
            <a:r>
              <a:rPr lang="de-DE" b="1" dirty="0">
                <a:solidFill>
                  <a:schemeClr val="bg1"/>
                </a:solidFill>
              </a:rPr>
              <a:t> phylogenetisch auswerten </a:t>
            </a:r>
            <a:endParaRPr lang="de-DE" i="1" dirty="0">
              <a:solidFill>
                <a:schemeClr val="bg1"/>
              </a:solidFill>
            </a:endParaRPr>
          </a:p>
        </p:txBody>
      </p:sp>
      <p:pic>
        <p:nvPicPr>
          <p:cNvPr id="4" name="Grafik 3">
            <a:extLst>
              <a:ext uri="{FF2B5EF4-FFF2-40B4-BE49-F238E27FC236}">
                <a16:creationId xmlns:a16="http://schemas.microsoft.com/office/drawing/2014/main" id="{8254E905-73E9-BE73-5A16-7761B0E33189}"/>
              </a:ext>
            </a:extLst>
          </p:cNvPr>
          <p:cNvPicPr>
            <a:picLocks noChangeAspect="1"/>
          </p:cNvPicPr>
          <p:nvPr/>
        </p:nvPicPr>
        <p:blipFill>
          <a:blip r:embed="rId3"/>
          <a:stretch>
            <a:fillRect/>
          </a:stretch>
        </p:blipFill>
        <p:spPr>
          <a:xfrm>
            <a:off x="2680859" y="720162"/>
            <a:ext cx="6223000" cy="1821036"/>
          </a:xfrm>
          <a:prstGeom prst="rect">
            <a:avLst/>
          </a:prstGeom>
        </p:spPr>
      </p:pic>
      <p:pic>
        <p:nvPicPr>
          <p:cNvPr id="6" name="Grafik 5" descr="Ein Bild, das Pfeil enthält.&#10;&#10;Automatisch generierte Beschreibung">
            <a:extLst>
              <a:ext uri="{FF2B5EF4-FFF2-40B4-BE49-F238E27FC236}">
                <a16:creationId xmlns:a16="http://schemas.microsoft.com/office/drawing/2014/main" id="{6D75A8F1-5445-CB18-F4F8-26D1E9077CF8}"/>
              </a:ext>
            </a:extLst>
          </p:cNvPr>
          <p:cNvPicPr>
            <a:picLocks noChangeAspect="1"/>
          </p:cNvPicPr>
          <p:nvPr/>
        </p:nvPicPr>
        <p:blipFill>
          <a:blip r:embed="rId4"/>
          <a:stretch>
            <a:fillRect/>
          </a:stretch>
        </p:blipFill>
        <p:spPr>
          <a:xfrm>
            <a:off x="134620" y="720162"/>
            <a:ext cx="2451570" cy="1245798"/>
          </a:xfrm>
          <a:prstGeom prst="rect">
            <a:avLst/>
          </a:prstGeom>
        </p:spPr>
      </p:pic>
      <p:sp>
        <p:nvSpPr>
          <p:cNvPr id="7" name="Textfeld 6">
            <a:extLst>
              <a:ext uri="{FF2B5EF4-FFF2-40B4-BE49-F238E27FC236}">
                <a16:creationId xmlns:a16="http://schemas.microsoft.com/office/drawing/2014/main" id="{5593940D-92D3-0E5D-3E72-CC4E023ABA07}"/>
              </a:ext>
            </a:extLst>
          </p:cNvPr>
          <p:cNvSpPr txBox="1"/>
          <p:nvPr/>
        </p:nvSpPr>
        <p:spPr>
          <a:xfrm rot="21068119">
            <a:off x="24192" y="3562589"/>
            <a:ext cx="9052560" cy="1015663"/>
          </a:xfrm>
          <a:prstGeom prst="rect">
            <a:avLst/>
          </a:prstGeom>
          <a:noFill/>
        </p:spPr>
        <p:txBody>
          <a:bodyPr wrap="square" rtlCol="0">
            <a:spAutoFit/>
          </a:bodyPr>
          <a:lstStyle/>
          <a:p>
            <a:pPr algn="ctr"/>
            <a:r>
              <a:rPr lang="de-DE" sz="2000" b="1" i="0" u="none" strike="noStrike" dirty="0">
                <a:solidFill>
                  <a:srgbClr val="4D4D4D"/>
                </a:solidFill>
                <a:effectLst/>
              </a:rPr>
              <a:t>"Computergestützte Verwandtschaftsanalyse mit Mesquite“</a:t>
            </a:r>
          </a:p>
          <a:p>
            <a:pPr algn="ctr"/>
            <a:r>
              <a:rPr lang="de-DE" sz="2000" b="1" dirty="0">
                <a:solidFill>
                  <a:srgbClr val="4D4D4D"/>
                </a:solidFill>
              </a:rPr>
              <a:t>Bearbeiten Sie Arbeitsmaterial 1 (S. 5) und Arbeitsmaterial 2 (S. 7). Die Anleitung zur Verwendung von Mesquite finden Sie auf S. 8. </a:t>
            </a:r>
            <a:endParaRPr lang="de-DE" sz="2000" dirty="0"/>
          </a:p>
        </p:txBody>
      </p:sp>
    </p:spTree>
    <p:extLst>
      <p:ext uri="{BB962C8B-B14F-4D97-AF65-F5344CB8AC3E}">
        <p14:creationId xmlns:p14="http://schemas.microsoft.com/office/powerpoint/2010/main" val="52761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338554"/>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1600" b="1" dirty="0">
                <a:solidFill>
                  <a:schemeClr val="bg1"/>
                </a:solidFill>
              </a:rPr>
              <a:t>Die phylogenetische Analyse der mtDNA-Sequenzen liefert eine Entscheidung zwischen den Hypothesen </a:t>
            </a:r>
            <a:endParaRPr lang="de-DE" sz="1600" i="1" dirty="0">
              <a:solidFill>
                <a:schemeClr val="bg1"/>
              </a:solidFill>
            </a:endParaRPr>
          </a:p>
        </p:txBody>
      </p:sp>
      <p:pic>
        <p:nvPicPr>
          <p:cNvPr id="4" name="Grafik 3">
            <a:extLst>
              <a:ext uri="{FF2B5EF4-FFF2-40B4-BE49-F238E27FC236}">
                <a16:creationId xmlns:a16="http://schemas.microsoft.com/office/drawing/2014/main" id="{8254E905-73E9-BE73-5A16-7761B0E33189}"/>
              </a:ext>
            </a:extLst>
          </p:cNvPr>
          <p:cNvPicPr>
            <a:picLocks noChangeAspect="1"/>
          </p:cNvPicPr>
          <p:nvPr/>
        </p:nvPicPr>
        <p:blipFill>
          <a:blip r:embed="rId3"/>
          <a:stretch>
            <a:fillRect/>
          </a:stretch>
        </p:blipFill>
        <p:spPr>
          <a:xfrm>
            <a:off x="2680859" y="720162"/>
            <a:ext cx="6223000" cy="1821036"/>
          </a:xfrm>
          <a:prstGeom prst="rect">
            <a:avLst/>
          </a:prstGeom>
        </p:spPr>
      </p:pic>
      <p:pic>
        <p:nvPicPr>
          <p:cNvPr id="6" name="Grafik 5" descr="Ein Bild, das Pfeil enthält.&#10;&#10;Automatisch generierte Beschreibung">
            <a:extLst>
              <a:ext uri="{FF2B5EF4-FFF2-40B4-BE49-F238E27FC236}">
                <a16:creationId xmlns:a16="http://schemas.microsoft.com/office/drawing/2014/main" id="{6D75A8F1-5445-CB18-F4F8-26D1E9077CF8}"/>
              </a:ext>
            </a:extLst>
          </p:cNvPr>
          <p:cNvPicPr>
            <a:picLocks noChangeAspect="1"/>
          </p:cNvPicPr>
          <p:nvPr/>
        </p:nvPicPr>
        <p:blipFill>
          <a:blip r:embed="rId4"/>
          <a:stretch>
            <a:fillRect/>
          </a:stretch>
        </p:blipFill>
        <p:spPr>
          <a:xfrm>
            <a:off x="134620" y="720162"/>
            <a:ext cx="2451570" cy="1245798"/>
          </a:xfrm>
          <a:prstGeom prst="rect">
            <a:avLst/>
          </a:prstGeom>
        </p:spPr>
      </p:pic>
      <p:pic>
        <p:nvPicPr>
          <p:cNvPr id="3" name="Grafik 2">
            <a:extLst>
              <a:ext uri="{FF2B5EF4-FFF2-40B4-BE49-F238E27FC236}">
                <a16:creationId xmlns:a16="http://schemas.microsoft.com/office/drawing/2014/main" id="{867E89FA-18DC-A153-1F70-1FFE78621060}"/>
              </a:ext>
            </a:extLst>
          </p:cNvPr>
          <p:cNvPicPr>
            <a:picLocks noChangeAspect="1"/>
          </p:cNvPicPr>
          <p:nvPr/>
        </p:nvPicPr>
        <p:blipFill>
          <a:blip r:embed="rId5"/>
          <a:stretch>
            <a:fillRect/>
          </a:stretch>
        </p:blipFill>
        <p:spPr>
          <a:xfrm>
            <a:off x="134620" y="2796125"/>
            <a:ext cx="8769239" cy="3763965"/>
          </a:xfrm>
          <a:prstGeom prst="rect">
            <a:avLst/>
          </a:prstGeom>
        </p:spPr>
      </p:pic>
      <p:sp>
        <p:nvSpPr>
          <p:cNvPr id="5" name="Textfeld 4">
            <a:extLst>
              <a:ext uri="{FF2B5EF4-FFF2-40B4-BE49-F238E27FC236}">
                <a16:creationId xmlns:a16="http://schemas.microsoft.com/office/drawing/2014/main" id="{35FE93F0-CE47-86EC-1DBB-AE6F761D9395}"/>
              </a:ext>
            </a:extLst>
          </p:cNvPr>
          <p:cNvSpPr txBox="1"/>
          <p:nvPr/>
        </p:nvSpPr>
        <p:spPr>
          <a:xfrm>
            <a:off x="5821357" y="6594827"/>
            <a:ext cx="3425810" cy="307777"/>
          </a:xfrm>
          <a:prstGeom prst="rect">
            <a:avLst/>
          </a:prstGeom>
          <a:noFill/>
        </p:spPr>
        <p:txBody>
          <a:bodyPr wrap="none" rtlCol="0">
            <a:spAutoFit/>
          </a:bodyPr>
          <a:lstStyle/>
          <a:p>
            <a:r>
              <a:rPr lang="de-DE" sz="1400" i="1" dirty="0"/>
              <a:t>Markl Biologie Oberstufe; Klett Verlag 2023</a:t>
            </a:r>
          </a:p>
        </p:txBody>
      </p:sp>
      <p:sp>
        <p:nvSpPr>
          <p:cNvPr id="8" name="Rechteck 7">
            <a:extLst>
              <a:ext uri="{FF2B5EF4-FFF2-40B4-BE49-F238E27FC236}">
                <a16:creationId xmlns:a16="http://schemas.microsoft.com/office/drawing/2014/main" id="{0C6C191C-B8B2-8C9E-6D14-B6E3B3193894}"/>
              </a:ext>
            </a:extLst>
          </p:cNvPr>
          <p:cNvSpPr/>
          <p:nvPr/>
        </p:nvSpPr>
        <p:spPr>
          <a:xfrm>
            <a:off x="891540" y="5726430"/>
            <a:ext cx="1520190" cy="205740"/>
          </a:xfrm>
          <a:prstGeom prst="rect">
            <a:avLst/>
          </a:prstGeom>
          <a:solidFill>
            <a:srgbClr val="00B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E4F32452-83CE-2CE5-746B-8F33EFEEBE97}"/>
              </a:ext>
            </a:extLst>
          </p:cNvPr>
          <p:cNvSpPr/>
          <p:nvPr/>
        </p:nvSpPr>
        <p:spPr>
          <a:xfrm>
            <a:off x="5341620" y="5753100"/>
            <a:ext cx="1520190" cy="20574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 rechteckige Legende 9">
            <a:extLst>
              <a:ext uri="{FF2B5EF4-FFF2-40B4-BE49-F238E27FC236}">
                <a16:creationId xmlns:a16="http://schemas.microsoft.com/office/drawing/2014/main" id="{48E84ADF-EC53-8F8A-7083-9ADB45A7FEF5}"/>
              </a:ext>
            </a:extLst>
          </p:cNvPr>
          <p:cNvSpPr/>
          <p:nvPr/>
        </p:nvSpPr>
        <p:spPr>
          <a:xfrm>
            <a:off x="4572000" y="3207520"/>
            <a:ext cx="3433505" cy="697230"/>
          </a:xfrm>
          <a:prstGeom prst="wedgeRoundRectCallout">
            <a:avLst>
              <a:gd name="adj1" fmla="val -87104"/>
              <a:gd name="adj2" fmla="val 257182"/>
              <a:gd name="adj3" fmla="val 16667"/>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de-DE" sz="1500" b="1" dirty="0">
                <a:solidFill>
                  <a:srgbClr val="C00000"/>
                </a:solidFill>
              </a:rPr>
              <a:t>8723 </a:t>
            </a:r>
            <a:r>
              <a:rPr lang="de-DE" sz="1500" b="1" dirty="0" err="1">
                <a:solidFill>
                  <a:srgbClr val="C00000"/>
                </a:solidFill>
              </a:rPr>
              <a:t>vs</a:t>
            </a:r>
            <a:r>
              <a:rPr lang="de-DE" sz="1500" b="1" dirty="0">
                <a:solidFill>
                  <a:srgbClr val="C00000"/>
                </a:solidFill>
              </a:rPr>
              <a:t> 8801 Evolutionsschritte= Punktmutationen. Der sparsameren Hypothese ist der Vorzug zu geben</a:t>
            </a:r>
            <a:endParaRPr lang="de-DE" sz="1500" dirty="0">
              <a:solidFill>
                <a:schemeClr val="tx1"/>
              </a:solidFill>
            </a:endParaRPr>
          </a:p>
        </p:txBody>
      </p:sp>
    </p:spTree>
    <p:extLst>
      <p:ext uri="{BB962C8B-B14F-4D97-AF65-F5344CB8AC3E}">
        <p14:creationId xmlns:p14="http://schemas.microsoft.com/office/powerpoint/2010/main" val="42377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461665"/>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400" b="1" dirty="0">
                <a:solidFill>
                  <a:schemeClr val="bg1"/>
                </a:solidFill>
              </a:rPr>
              <a:t>E-Kompetenzen, die sich mit „Stammbaumarbeit“ ansteuern lassen*</a:t>
            </a:r>
            <a:endParaRPr lang="de-DE" sz="2400" i="1" dirty="0">
              <a:solidFill>
                <a:schemeClr val="bg1"/>
              </a:solidFill>
            </a:endParaRPr>
          </a:p>
        </p:txBody>
      </p:sp>
      <p:sp>
        <p:nvSpPr>
          <p:cNvPr id="3" name="Textfeld 2">
            <a:extLst>
              <a:ext uri="{FF2B5EF4-FFF2-40B4-BE49-F238E27FC236}">
                <a16:creationId xmlns:a16="http://schemas.microsoft.com/office/drawing/2014/main" id="{D1B75226-DADF-1EF5-10FB-2033D599A041}"/>
              </a:ext>
            </a:extLst>
          </p:cNvPr>
          <p:cNvSpPr txBox="1"/>
          <p:nvPr/>
        </p:nvSpPr>
        <p:spPr>
          <a:xfrm>
            <a:off x="203200" y="914400"/>
            <a:ext cx="8849360" cy="5557932"/>
          </a:xfrm>
          <a:prstGeom prst="rect">
            <a:avLst/>
          </a:prstGeom>
          <a:noFill/>
        </p:spPr>
        <p:txBody>
          <a:bodyPr wrap="square" rtlCol="0">
            <a:spAutoFit/>
          </a:bodyPr>
          <a:lstStyle/>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2 	identifizieren und entwickeln Fragestellungen zu biologischen Sachverhalten </a:t>
            </a:r>
            <a:r>
              <a:rPr lang="de-DE" sz="2000" kern="100" dirty="0">
                <a:effectLst/>
                <a:latin typeface="+mj-lt"/>
                <a:ea typeface="Calibri" panose="020F0502020204030204" pitchFamily="34" charset="0"/>
                <a:cs typeface="Times New Roman" panose="02020603050405020304" pitchFamily="18" charset="0"/>
              </a:rPr>
              <a:t>(„Wer ist der nächste Verwandte des Menschen?“)</a:t>
            </a:r>
          </a:p>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3 	stellen theoriegeleitet Hypothesen zur Bearbeitung von Fragestellungen auf </a:t>
            </a:r>
            <a:r>
              <a:rPr lang="de-DE" sz="2000" kern="100" dirty="0">
                <a:effectLst/>
                <a:latin typeface="+mj-lt"/>
                <a:ea typeface="Calibri" panose="020F0502020204030204" pitchFamily="34" charset="0"/>
                <a:cs typeface="Times New Roman" panose="02020603050405020304" pitchFamily="18" charset="0"/>
              </a:rPr>
              <a:t>(„H1: Schimpanse; H2: Gorilla &amp; Schimpanse, H3:…“)</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7 	</a:t>
            </a:r>
            <a:r>
              <a:rPr lang="de-DE" sz="2200" strike="sngStrike" kern="100" dirty="0">
                <a:effectLst/>
                <a:latin typeface="Calibri" panose="020F0502020204030204" pitchFamily="34" charset="0"/>
                <a:ea typeface="Calibri" panose="020F0502020204030204" pitchFamily="34" charset="0"/>
                <a:cs typeface="Times New Roman" panose="02020603050405020304" pitchFamily="18" charset="0"/>
              </a:rPr>
              <a:t>nehmen </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qualitative und quantitative Daten auch mithilfe digitaler Werkzeuge </a:t>
            </a:r>
            <a:r>
              <a:rPr lang="de-DE" sz="2200" strike="sngStrike" kern="100" dirty="0">
                <a:effectLst/>
                <a:latin typeface="Calibri" panose="020F0502020204030204" pitchFamily="34" charset="0"/>
                <a:ea typeface="Calibri" panose="020F0502020204030204" pitchFamily="34" charset="0"/>
                <a:cs typeface="Times New Roman" panose="02020603050405020304" pitchFamily="18" charset="0"/>
              </a:rPr>
              <a:t>auf</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 und werten sie aus </a:t>
            </a:r>
            <a:r>
              <a:rPr lang="de-DE" sz="2000" kern="100" dirty="0">
                <a:effectLst/>
                <a:latin typeface="+mj-lt"/>
                <a:ea typeface="Calibri" panose="020F0502020204030204" pitchFamily="34" charset="0"/>
                <a:cs typeface="Times New Roman" panose="02020603050405020304" pitchFamily="18" charset="0"/>
              </a:rPr>
              <a:t>(„</a:t>
            </a:r>
            <a:r>
              <a:rPr lang="de-DE" sz="2000" kern="100" dirty="0" err="1">
                <a:effectLst/>
                <a:latin typeface="+mj-lt"/>
                <a:ea typeface="Calibri" panose="020F0502020204030204" pitchFamily="34" charset="0"/>
                <a:cs typeface="Times New Roman" panose="02020603050405020304" pitchFamily="18" charset="0"/>
              </a:rPr>
              <a:t>software</a:t>
            </a:r>
            <a:r>
              <a:rPr lang="de-DE" sz="2000" kern="100" dirty="0">
                <a:effectLst/>
                <a:latin typeface="+mj-lt"/>
                <a:ea typeface="Calibri" panose="020F0502020204030204" pitchFamily="34" charset="0"/>
                <a:cs typeface="Times New Roman" panose="02020603050405020304" pitchFamily="18" charset="0"/>
              </a:rPr>
              <a:t> Mesquite“)</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10 	</a:t>
            </a:r>
            <a:r>
              <a:rPr lang="de-DE" sz="2200" strike="sngStrike" kern="100" dirty="0">
                <a:effectLst/>
                <a:latin typeface="Calibri" panose="020F0502020204030204" pitchFamily="34" charset="0"/>
                <a:ea typeface="Calibri" panose="020F0502020204030204" pitchFamily="34" charset="0"/>
                <a:cs typeface="Times New Roman" panose="02020603050405020304" pitchFamily="18" charset="0"/>
              </a:rPr>
              <a:t>beurteilen die </a:t>
            </a:r>
            <a:r>
              <a:rPr lang="de-DE" sz="2200" strike="sngStrike" kern="100" dirty="0" err="1">
                <a:effectLst/>
                <a:latin typeface="Calibri" panose="020F0502020204030204" pitchFamily="34" charset="0"/>
                <a:ea typeface="Calibri" panose="020F0502020204030204" pitchFamily="34" charset="0"/>
                <a:cs typeface="Times New Roman" panose="02020603050405020304" pitchFamily="18" charset="0"/>
              </a:rPr>
              <a:t>Gültigkeit</a:t>
            </a:r>
            <a:r>
              <a:rPr lang="de-DE" sz="2200" strike="sngStrike" kern="100" dirty="0">
                <a:effectLst/>
                <a:latin typeface="Calibri" panose="020F0502020204030204" pitchFamily="34" charset="0"/>
                <a:ea typeface="Calibri" panose="020F0502020204030204" pitchFamily="34" charset="0"/>
                <a:cs typeface="Times New Roman" panose="02020603050405020304" pitchFamily="18" charset="0"/>
              </a:rPr>
              <a:t> von Daten und </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ermitteln mögliche Fehlerquellen </a:t>
            </a:r>
            <a:r>
              <a:rPr lang="de-DE" sz="2000" kern="100" dirty="0">
                <a:effectLst/>
                <a:latin typeface="+mj-lt"/>
                <a:ea typeface="Calibri" panose="020F0502020204030204" pitchFamily="34" charset="0"/>
                <a:cs typeface="Times New Roman" panose="02020603050405020304" pitchFamily="18" charset="0"/>
              </a:rPr>
              <a:t>(„Datenumfang erweitern“)</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11 	widerlegen oder </a:t>
            </a:r>
            <a:r>
              <a:rPr lang="de-DE" sz="2200" kern="100" dirty="0" err="1">
                <a:effectLst/>
                <a:latin typeface="Calibri" panose="020F0502020204030204" pitchFamily="34" charset="0"/>
                <a:ea typeface="Calibri" panose="020F0502020204030204" pitchFamily="34" charset="0"/>
                <a:cs typeface="Times New Roman" panose="02020603050405020304" pitchFamily="18" charset="0"/>
              </a:rPr>
              <a:t>stützen</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 die Hypothese (</a:t>
            </a:r>
            <a:r>
              <a:rPr lang="de-DE" sz="2200" kern="100" dirty="0" err="1">
                <a:effectLst/>
                <a:latin typeface="Calibri" panose="020F0502020204030204" pitchFamily="34" charset="0"/>
                <a:ea typeface="Calibri" panose="020F0502020204030204" pitchFamily="34" charset="0"/>
                <a:cs typeface="Times New Roman" panose="02020603050405020304" pitchFamily="18" charset="0"/>
              </a:rPr>
              <a:t>Hypothesenrückbezug</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2000" kern="100" dirty="0">
                <a:effectLst/>
                <a:latin typeface="+mj-lt"/>
                <a:ea typeface="Calibri" panose="020F0502020204030204" pitchFamily="34" charset="0"/>
                <a:cs typeface="Times New Roman" panose="02020603050405020304" pitchFamily="18" charset="0"/>
              </a:rPr>
              <a:t>(„H1: gestützt; H2: widerlegt, H3:…“)</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11200" indent="-711200">
              <a:spcBef>
                <a:spcPts val="700"/>
              </a:spcBef>
              <a:tabLst>
                <a:tab pos="711200" algn="l"/>
              </a:tabLst>
            </a:pP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E 15 	reflektieren Möglichkeiten und Grenzen des konkreten Erkenntnis-</a:t>
            </a:r>
            <a:r>
              <a:rPr lang="de-DE" sz="2200" kern="100" dirty="0" err="1">
                <a:effectLst/>
                <a:latin typeface="Calibri" panose="020F0502020204030204" pitchFamily="34" charset="0"/>
                <a:ea typeface="Calibri" panose="020F0502020204030204" pitchFamily="34" charset="0"/>
                <a:cs typeface="Times New Roman" panose="02020603050405020304" pitchFamily="18" charset="0"/>
              </a:rPr>
              <a:t>gewinnungsprozesses</a:t>
            </a:r>
            <a:r>
              <a:rPr lang="de-DE" sz="2200" kern="100" dirty="0">
                <a:effectLst/>
                <a:latin typeface="Calibri" panose="020F0502020204030204" pitchFamily="34" charset="0"/>
                <a:ea typeface="Calibri" panose="020F0502020204030204" pitchFamily="34" charset="0"/>
                <a:cs typeface="Times New Roman" panose="02020603050405020304" pitchFamily="18" charset="0"/>
              </a:rPr>
              <a:t> sowie der gewonnenen Erkenntnisse (z. B. Reproduzierbarkeit, Falsifizierbarkeit, Intersubjektivität, logische Konsistenz, Vorläufigkeit) </a:t>
            </a:r>
            <a:r>
              <a:rPr lang="de-DE" sz="2000" kern="100" dirty="0">
                <a:effectLst/>
                <a:latin typeface="+mj-lt"/>
                <a:ea typeface="Calibri" panose="020F0502020204030204" pitchFamily="34" charset="0"/>
                <a:cs typeface="Times New Roman" panose="02020603050405020304" pitchFamily="18" charset="0"/>
              </a:rPr>
              <a:t>(„erweiterte oder neue Datenlage</a:t>
            </a:r>
            <a:r>
              <a:rPr lang="de-DE" sz="2000" kern="100" dirty="0">
                <a:effectLst/>
                <a:latin typeface="+mj-lt"/>
                <a:ea typeface="Calibri" panose="020F0502020204030204" pitchFamily="34" charset="0"/>
                <a:cs typeface="Times New Roman" panose="02020603050405020304" pitchFamily="18" charset="0"/>
                <a:sym typeface="Wingdings" pitchFamily="2" charset="2"/>
              </a:rPr>
              <a:t> neuer Test der Hypothesen</a:t>
            </a:r>
            <a:r>
              <a:rPr lang="de-DE" sz="2000" kern="100" dirty="0">
                <a:effectLst/>
                <a:latin typeface="+mj-lt"/>
                <a:ea typeface="Calibri" panose="020F0502020204030204" pitchFamily="34" charset="0"/>
                <a:cs typeface="Times New Roman" panose="02020603050405020304" pitchFamily="18" charset="0"/>
              </a:rPr>
              <a:t>“)</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02EAFC3B-1A07-3798-D2B7-DEAE9B310D3C}"/>
              </a:ext>
            </a:extLst>
          </p:cNvPr>
          <p:cNvSpPr txBox="1"/>
          <p:nvPr/>
        </p:nvSpPr>
        <p:spPr>
          <a:xfrm>
            <a:off x="10391" y="6565106"/>
            <a:ext cx="9144000" cy="307777"/>
          </a:xfrm>
          <a:prstGeom prst="rect">
            <a:avLst/>
          </a:prstGeom>
          <a:noFill/>
        </p:spPr>
        <p:txBody>
          <a:bodyPr wrap="square" rtlCol="0">
            <a:spAutoFit/>
          </a:bodyPr>
          <a:lstStyle/>
          <a:p>
            <a:pPr algn="r"/>
            <a:r>
              <a:rPr lang="de-DE" sz="13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t>KMK. 2020. Bildungsstandards im Fach Biologie </a:t>
            </a:r>
            <a:r>
              <a:rPr lang="de-DE" sz="1400" dirty="0" err="1"/>
              <a:t>für</a:t>
            </a:r>
            <a:r>
              <a:rPr lang="de-DE" sz="1400" dirty="0"/>
              <a:t> die Allgemeine Hochschulreife</a:t>
            </a:r>
            <a:endParaRPr lang="de-DE" sz="1300" dirty="0"/>
          </a:p>
        </p:txBody>
      </p:sp>
    </p:spTree>
    <p:extLst>
      <p:ext uri="{BB962C8B-B14F-4D97-AF65-F5344CB8AC3E}">
        <p14:creationId xmlns:p14="http://schemas.microsoft.com/office/powerpoint/2010/main" val="4077941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082BC96-C992-34F4-C788-6A0EC9A20418}"/>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Literatur</a:t>
            </a:r>
            <a:endParaRPr lang="de-DE" sz="1300" i="1" dirty="0">
              <a:solidFill>
                <a:schemeClr val="bg1"/>
              </a:solidFill>
            </a:endParaRPr>
          </a:p>
        </p:txBody>
      </p:sp>
      <p:sp>
        <p:nvSpPr>
          <p:cNvPr id="3" name="Textfeld 2">
            <a:extLst>
              <a:ext uri="{FF2B5EF4-FFF2-40B4-BE49-F238E27FC236}">
                <a16:creationId xmlns:a16="http://schemas.microsoft.com/office/drawing/2014/main" id="{BE10E0B6-D875-B1D6-F8CA-EDCBD3EF8787}"/>
              </a:ext>
            </a:extLst>
          </p:cNvPr>
          <p:cNvSpPr txBox="1"/>
          <p:nvPr/>
        </p:nvSpPr>
        <p:spPr>
          <a:xfrm>
            <a:off x="0" y="683174"/>
            <a:ext cx="9143999" cy="6093976"/>
          </a:xfrm>
          <a:prstGeom prst="rect">
            <a:avLst/>
          </a:prstGeom>
          <a:noFill/>
        </p:spPr>
        <p:txBody>
          <a:bodyPr wrap="square" rtlCol="0">
            <a:spAutoFit/>
          </a:bodyPr>
          <a:lstStyle/>
          <a:p>
            <a:pPr marL="230188" indent="-220663"/>
            <a:r>
              <a:rPr lang="de-DE" sz="1300" dirty="0" err="1"/>
              <a:t>Gemballa</a:t>
            </a:r>
            <a:r>
              <a:rPr lang="de-DE" sz="1300" dirty="0"/>
              <a:t> S. 2023. Rekonstruktion der Stammesgeschichte: Naturwissenschaftlicher Erkenntnisweg als Kontrast zu lebensweltlichen Vorstellungen. In U. </a:t>
            </a:r>
            <a:r>
              <a:rPr lang="de-DE" sz="1300" dirty="0" err="1"/>
              <a:t>Kattmann</a:t>
            </a:r>
            <a:r>
              <a:rPr lang="de-DE" sz="1300" dirty="0"/>
              <a:t> &amp; S. </a:t>
            </a:r>
            <a:r>
              <a:rPr lang="de-DE" sz="1300" dirty="0" err="1"/>
              <a:t>Gemballa</a:t>
            </a:r>
            <a:r>
              <a:rPr lang="de-DE" sz="1300" dirty="0"/>
              <a:t> (</a:t>
            </a:r>
            <a:r>
              <a:rPr lang="de-DE" sz="1300" dirty="0" err="1"/>
              <a:t>eds</a:t>
            </a:r>
            <a:r>
              <a:rPr lang="de-DE" sz="1300" dirty="0"/>
              <a:t>): Evolutionsbiologie lehren: Zwischen Fachkonzepten und Alltagsvorstellungen vermitteln. Springer Verlag (in press) </a:t>
            </a:r>
          </a:p>
          <a:p>
            <a:pPr marL="230188" indent="-220663"/>
            <a:r>
              <a:rPr lang="de-DE" sz="1300" dirty="0" err="1"/>
              <a:t>Gemballa</a:t>
            </a:r>
            <a:r>
              <a:rPr lang="de-DE" sz="1300" dirty="0"/>
              <a:t> S. 2019. Kap. 20: Evolution als historisches Ereignis. In M. Beier, B. Brose, S. </a:t>
            </a:r>
            <a:r>
              <a:rPr lang="de-DE" sz="1300" dirty="0" err="1"/>
              <a:t>Gemballa</a:t>
            </a:r>
            <a:r>
              <a:rPr lang="de-DE" sz="1300" dirty="0"/>
              <a:t> &amp; K. Grunewald: Markl Biologie Arbeitsheft Evolution &amp; Ökologie. Klett Verlag</a:t>
            </a:r>
          </a:p>
          <a:p>
            <a:pPr marL="230188" indent="-220663"/>
            <a:r>
              <a:rPr lang="de-DE" sz="1300" dirty="0" err="1"/>
              <a:t>Gemballa</a:t>
            </a:r>
            <a:r>
              <a:rPr lang="de-DE" sz="1300" dirty="0"/>
              <a:t> S. 2020. Streicht die „</a:t>
            </a:r>
            <a:r>
              <a:rPr lang="de-DE" sz="1300" dirty="0" err="1"/>
              <a:t>Brückentiere</a:t>
            </a:r>
            <a:r>
              <a:rPr lang="de-DE" sz="1300" dirty="0"/>
              <a:t>“. Nutzt Fossilien im Kontext von Stammbäumen. MNU-Journal 3/2020: 239-243 (s. Beispielmaterial in den online-Ergänzungen)</a:t>
            </a:r>
          </a:p>
          <a:p>
            <a:pPr marL="230188" indent="-220663"/>
            <a:r>
              <a:rPr lang="de-DE" sz="1300" dirty="0" err="1"/>
              <a:t>Gemballa</a:t>
            </a:r>
            <a:r>
              <a:rPr lang="de-DE" sz="1300" dirty="0"/>
              <a:t> S. 2021. Evolution als Erklärungsprinzip. Über Hypothesen Aussagen zur Vergangenheit machen. Unterricht Biologie: 467: 9-17</a:t>
            </a:r>
          </a:p>
          <a:p>
            <a:pPr marL="230188" indent="-220663"/>
            <a:r>
              <a:rPr lang="de-DE" sz="1300" dirty="0" err="1"/>
              <a:t>Gemballa</a:t>
            </a:r>
            <a:r>
              <a:rPr lang="de-DE" sz="1300" dirty="0"/>
              <a:t> S. 2022. Streicht den „Analogiebegriff“! Stattdessen: Homologie vs. Nicht-Homologie und Konvergenz vs. Divergenz. MNU-Journal 2/2022: 159-166</a:t>
            </a:r>
          </a:p>
          <a:p>
            <a:pPr marL="230188" indent="-220663"/>
            <a:r>
              <a:rPr lang="de-DE" sz="1300" dirty="0" err="1"/>
              <a:t>Gemballa</a:t>
            </a:r>
            <a:r>
              <a:rPr lang="de-DE" sz="1300" dirty="0"/>
              <a:t> S, Pfeiffer V. 2009. Wer ist der nächste Verwandte des Menschen? Schüler testen Verwandtschaftshypothesen. MNU Journal 62, 4, 236-243</a:t>
            </a:r>
          </a:p>
          <a:p>
            <a:pPr marL="230188" indent="-220663"/>
            <a:r>
              <a:rPr lang="de-DE" sz="1300" dirty="0"/>
              <a:t>Graf D. 2023. Phylogenetische Stammbäume- Wer kann sie lesen? MNU Journal 76, 2, 161- 165</a:t>
            </a:r>
          </a:p>
          <a:p>
            <a:pPr marL="230188" indent="-220663"/>
            <a:r>
              <a:rPr lang="de-DE" sz="1300" dirty="0"/>
              <a:t>Gregory T R. 2008. Understanding </a:t>
            </a:r>
            <a:r>
              <a:rPr lang="de-DE" sz="1300" dirty="0" err="1"/>
              <a:t>evolutionary</a:t>
            </a:r>
            <a:r>
              <a:rPr lang="de-DE" sz="1300" dirty="0"/>
              <a:t> </a:t>
            </a:r>
            <a:r>
              <a:rPr lang="de-DE" sz="1300" dirty="0" err="1"/>
              <a:t>trees</a:t>
            </a:r>
            <a:r>
              <a:rPr lang="de-DE" sz="1300" dirty="0"/>
              <a:t>. Evolution: Education and Outreach, 1, 121–137</a:t>
            </a:r>
          </a:p>
          <a:p>
            <a:pPr marL="230188" indent="-220663"/>
            <a:r>
              <a:rPr lang="de-DE" sz="1300" dirty="0"/>
              <a:t>Hammann M, Scheffel L. 2005. Stammbaumtraining durch Vergleichen. – Unterricht Biologie 310, 38-44</a:t>
            </a:r>
          </a:p>
          <a:p>
            <a:pPr marL="230188" indent="-220663"/>
            <a:r>
              <a:rPr lang="de-DE" sz="1300" dirty="0"/>
              <a:t>Hennig W. 1966. </a:t>
            </a:r>
            <a:r>
              <a:rPr lang="de-DE" sz="1300" dirty="0" err="1"/>
              <a:t>Phylogenetic</a:t>
            </a:r>
            <a:r>
              <a:rPr lang="de-DE" sz="1300" dirty="0"/>
              <a:t> </a:t>
            </a:r>
            <a:r>
              <a:rPr lang="de-DE" sz="1300" dirty="0" err="1"/>
              <a:t>Systematics</a:t>
            </a:r>
            <a:r>
              <a:rPr lang="de-DE" sz="1300" dirty="0"/>
              <a:t>. Univ. Illinois Press, Urbana 1966</a:t>
            </a:r>
          </a:p>
          <a:p>
            <a:pPr marL="230188" indent="-220663"/>
            <a:r>
              <a:rPr lang="de-DE" sz="1300" dirty="0" err="1"/>
              <a:t>Jördens</a:t>
            </a:r>
            <a:r>
              <a:rPr lang="de-DE" sz="1300" dirty="0"/>
              <a:t> J, </a:t>
            </a:r>
            <a:r>
              <a:rPr lang="de-DE" sz="1300" dirty="0" err="1"/>
              <a:t>Asshoff</a:t>
            </a:r>
            <a:r>
              <a:rPr lang="de-DE" sz="1300" dirty="0"/>
              <a:t> R, Kullmann H. 2011. Stammbäume Lesen und Verstehen. In D. C. </a:t>
            </a:r>
            <a:r>
              <a:rPr lang="de-DE" sz="1300" dirty="0" err="1"/>
              <a:t>Dreesmann</a:t>
            </a:r>
            <a:r>
              <a:rPr lang="de-DE" sz="1300" dirty="0"/>
              <a:t>, D. Graf &amp; K. Witte (Hrsg.), Evolutionsbiologie (S.377–403). Springer.</a:t>
            </a:r>
          </a:p>
          <a:p>
            <a:pPr marL="230188" indent="-220663"/>
            <a:r>
              <a:rPr lang="de-DE" sz="1300" dirty="0" err="1"/>
              <a:t>Kattmann</a:t>
            </a:r>
            <a:r>
              <a:rPr lang="de-DE" sz="1300" dirty="0"/>
              <a:t> U. 1995. Konzeption eines naturgeschichtlichen Biologieunterrichts: Wie Evolution Sinn macht. </a:t>
            </a:r>
            <a:r>
              <a:rPr lang="de-DE" sz="1300" dirty="0" err="1"/>
              <a:t>ZfDN</a:t>
            </a:r>
            <a:r>
              <a:rPr lang="de-DE" sz="1300" dirty="0"/>
              <a:t> 1995: 29-42</a:t>
            </a:r>
          </a:p>
          <a:p>
            <a:pPr marL="230188" indent="-220663"/>
            <a:r>
              <a:rPr lang="de-DE" sz="1300" dirty="0"/>
              <a:t>KMK. 2020. Bildungsstandards im Fach Biologie </a:t>
            </a:r>
            <a:r>
              <a:rPr lang="de-DE" sz="1300" dirty="0" err="1"/>
              <a:t>für</a:t>
            </a:r>
            <a:r>
              <a:rPr lang="de-DE" sz="1300" dirty="0"/>
              <a:t> die Allgemeine Hochschulreife. </a:t>
            </a:r>
            <a:r>
              <a:rPr lang="de-DE" sz="1300" dirty="0">
                <a:hlinkClick r:id="rId2"/>
              </a:rPr>
              <a:t>https://www.kmk.org/fileadmin/ veroeffentlichungen_beschluesse/2020/2020_06_18-BildungsstandardsAHR_Biologie.pdf</a:t>
            </a:r>
            <a:r>
              <a:rPr lang="de-DE" sz="1300" dirty="0"/>
              <a:t> </a:t>
            </a:r>
          </a:p>
          <a:p>
            <a:pPr marL="230188" indent="-220663"/>
            <a:r>
              <a:rPr lang="de-DE" sz="1300" dirty="0"/>
              <a:t>Meir E, Perry J, Herron JC, </a:t>
            </a:r>
            <a:r>
              <a:rPr lang="de-DE" sz="1300" dirty="0" err="1"/>
              <a:t>Kingsolver</a:t>
            </a:r>
            <a:r>
              <a:rPr lang="de-DE" sz="1300" dirty="0"/>
              <a:t> J. 2007. College </a:t>
            </a:r>
            <a:r>
              <a:rPr lang="de-DE" sz="1300" dirty="0" err="1"/>
              <a:t>Students</a:t>
            </a:r>
            <a:r>
              <a:rPr lang="de-DE" sz="1300" dirty="0"/>
              <a:t>’ </a:t>
            </a:r>
            <a:r>
              <a:rPr lang="de-DE" sz="1300" dirty="0" err="1"/>
              <a:t>Misconceptions</a:t>
            </a:r>
            <a:r>
              <a:rPr lang="de-DE" sz="1300" dirty="0"/>
              <a:t> </a:t>
            </a:r>
            <a:r>
              <a:rPr lang="de-DE" sz="1300" dirty="0" err="1"/>
              <a:t>about</a:t>
            </a:r>
            <a:r>
              <a:rPr lang="de-DE" sz="1300" dirty="0"/>
              <a:t> </a:t>
            </a:r>
            <a:r>
              <a:rPr lang="de-DE" sz="1300" dirty="0" err="1"/>
              <a:t>Evolutionary</a:t>
            </a:r>
            <a:r>
              <a:rPr lang="de-DE" sz="1300" dirty="0"/>
              <a:t> </a:t>
            </a:r>
            <a:r>
              <a:rPr lang="de-DE" sz="1300" dirty="0" err="1"/>
              <a:t>Trees</a:t>
            </a:r>
            <a:r>
              <a:rPr lang="de-DE" sz="1300" dirty="0"/>
              <a:t>. The American </a:t>
            </a:r>
            <a:r>
              <a:rPr lang="de-DE" sz="1300" dirty="0" err="1"/>
              <a:t>Biology</a:t>
            </a:r>
            <a:r>
              <a:rPr lang="de-DE" sz="1300" dirty="0"/>
              <a:t> Teacher Online 69, Nr.7, 71-76</a:t>
            </a:r>
          </a:p>
          <a:p>
            <a:pPr marL="230188" indent="-220663"/>
            <a:r>
              <a:rPr lang="de-DE" sz="1300" dirty="0"/>
              <a:t>Pfeiffer VDI, Glöggler C, Hahn S, </a:t>
            </a:r>
            <a:r>
              <a:rPr lang="de-DE" sz="1300" dirty="0" err="1"/>
              <a:t>Gemballa</a:t>
            </a:r>
            <a:r>
              <a:rPr lang="de-DE" sz="1300" dirty="0"/>
              <a:t> S. 2011. Test von Verwandtschaftshypothesen: Computergestützter Vergleich von DNA-Sequenzen am Beispiel der Menschenaffen. In D. </a:t>
            </a:r>
            <a:r>
              <a:rPr lang="de-DE" sz="1300" dirty="0" err="1"/>
              <a:t>Dreesmann</a:t>
            </a:r>
            <a:r>
              <a:rPr lang="de-DE" sz="1300" dirty="0"/>
              <a:t>, D. Graf, &amp; K. Witte (Hrsg.), Evolution: Moderne Themen für den Unterricht, Germany: Spektrum Akademischer Verlag</a:t>
            </a:r>
          </a:p>
          <a:p>
            <a:pPr marL="230188" indent="-220663"/>
            <a:r>
              <a:rPr lang="de-DE" sz="1300" dirty="0" err="1"/>
              <a:t>Wägele</a:t>
            </a:r>
            <a:r>
              <a:rPr lang="de-DE" sz="1300" dirty="0"/>
              <a:t> JW. 2001 Grundlagen der Phylogenetischen Systematik. 2. überarbeitete Auflage. Verlag Dr. Friedrich Pfeil. München.</a:t>
            </a:r>
          </a:p>
          <a:p>
            <a:pPr marL="230188" indent="-220663"/>
            <a:r>
              <a:rPr lang="de-DE" sz="1300" dirty="0"/>
              <a:t>Williams D, Schmitt M, Wheeler Q. 2016. Willi Hennig- a </a:t>
            </a:r>
            <a:r>
              <a:rPr lang="de-DE" sz="1300" dirty="0" err="1"/>
              <a:t>shy</a:t>
            </a:r>
            <a:r>
              <a:rPr lang="de-DE" sz="1300" dirty="0"/>
              <a:t> man </a:t>
            </a:r>
            <a:r>
              <a:rPr lang="de-DE" sz="1300" dirty="0" err="1"/>
              <a:t>behind</a:t>
            </a:r>
            <a:r>
              <a:rPr lang="de-DE" sz="1300" dirty="0"/>
              <a:t> a </a:t>
            </a:r>
            <a:r>
              <a:rPr lang="de-DE" sz="1300" dirty="0" err="1"/>
              <a:t>scientific</a:t>
            </a:r>
            <a:r>
              <a:rPr lang="de-DE" sz="1300" dirty="0"/>
              <a:t> </a:t>
            </a:r>
            <a:r>
              <a:rPr lang="de-DE" sz="1300" dirty="0" err="1"/>
              <a:t>revolution</a:t>
            </a:r>
            <a:r>
              <a:rPr lang="de-DE" sz="1300" dirty="0"/>
              <a:t>. In D. Williams, M. Schmitt &amp; Q. Wheeler (</a:t>
            </a:r>
            <a:r>
              <a:rPr lang="de-DE" sz="1300" dirty="0" err="1"/>
              <a:t>eds</a:t>
            </a:r>
            <a:r>
              <a:rPr lang="de-DE" sz="1300" dirty="0"/>
              <a:t>) The </a:t>
            </a:r>
            <a:r>
              <a:rPr lang="de-DE" sz="1300" dirty="0" err="1"/>
              <a:t>future</a:t>
            </a:r>
            <a:r>
              <a:rPr lang="de-DE" sz="1300" dirty="0"/>
              <a:t> </a:t>
            </a:r>
            <a:r>
              <a:rPr lang="de-DE" sz="1300" dirty="0" err="1"/>
              <a:t>of</a:t>
            </a:r>
            <a:r>
              <a:rPr lang="de-DE" sz="1300" dirty="0"/>
              <a:t> </a:t>
            </a:r>
            <a:r>
              <a:rPr lang="de-DE" sz="1300" dirty="0" err="1"/>
              <a:t>Phylogenetic</a:t>
            </a:r>
            <a:r>
              <a:rPr lang="de-DE" sz="1300" dirty="0"/>
              <a:t> </a:t>
            </a:r>
            <a:r>
              <a:rPr lang="de-DE" sz="1300" dirty="0" err="1"/>
              <a:t>Systematics</a:t>
            </a:r>
            <a:r>
              <a:rPr lang="de-DE" sz="1300" dirty="0"/>
              <a:t>. Cambridge University Press. S. 21-30</a:t>
            </a:r>
          </a:p>
        </p:txBody>
      </p:sp>
    </p:spTree>
    <p:extLst>
      <p:ext uri="{BB962C8B-B14F-4D97-AF65-F5344CB8AC3E}">
        <p14:creationId xmlns:p14="http://schemas.microsoft.com/office/powerpoint/2010/main" val="187011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hteck 5"/>
          <p:cNvSpPr/>
          <p:nvPr/>
        </p:nvSpPr>
        <p:spPr>
          <a:xfrm>
            <a:off x="-4578" y="235165"/>
            <a:ext cx="9143999" cy="430887"/>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200" b="1" dirty="0">
                <a:solidFill>
                  <a:schemeClr val="bg1"/>
                </a:solidFill>
              </a:rPr>
              <a:t>Wie kann die Evolutionstheorie im Unterricht „grundlegend“ werden?</a:t>
            </a:r>
            <a:endParaRPr lang="de-DE" sz="2200" i="1" dirty="0">
              <a:solidFill>
                <a:schemeClr val="bg1"/>
              </a:solidFill>
            </a:endParaRPr>
          </a:p>
        </p:txBody>
      </p:sp>
      <p:sp>
        <p:nvSpPr>
          <p:cNvPr id="10" name="Textfeld 9">
            <a:extLst>
              <a:ext uri="{FF2B5EF4-FFF2-40B4-BE49-F238E27FC236}">
                <a16:creationId xmlns:a16="http://schemas.microsoft.com/office/drawing/2014/main" id="{189BED43-9953-E746-8394-0D256C11AE19}"/>
              </a:ext>
            </a:extLst>
          </p:cNvPr>
          <p:cNvSpPr txBox="1"/>
          <p:nvPr/>
        </p:nvSpPr>
        <p:spPr>
          <a:xfrm>
            <a:off x="0" y="2049187"/>
            <a:ext cx="9143999" cy="1200329"/>
          </a:xfrm>
          <a:prstGeom prst="rect">
            <a:avLst/>
          </a:prstGeom>
          <a:noFill/>
        </p:spPr>
        <p:txBody>
          <a:bodyPr wrap="square" rtlCol="0">
            <a:spAutoFit/>
          </a:bodyPr>
          <a:lstStyle/>
          <a:p>
            <a:r>
              <a:rPr lang="de-DE" sz="2400" b="1" dirty="0">
                <a:solidFill>
                  <a:srgbClr val="C00000"/>
                </a:solidFill>
              </a:rPr>
              <a:t>Desiderat 1: </a:t>
            </a:r>
          </a:p>
          <a:p>
            <a:pPr marL="215900" indent="-215900"/>
            <a:r>
              <a:rPr lang="de-DE" sz="2400" b="1" dirty="0">
                <a:solidFill>
                  <a:srgbClr val="C00000"/>
                </a:solidFill>
              </a:rPr>
              <a:t>• </a:t>
            </a:r>
            <a:r>
              <a:rPr lang="de-DE" sz="2400" dirty="0"/>
              <a:t>Evolutionsbiologie wird möglichst früh im Curriculum der Sekundarstufe II platziert</a:t>
            </a:r>
          </a:p>
        </p:txBody>
      </p:sp>
      <p:sp>
        <p:nvSpPr>
          <p:cNvPr id="11" name="Textfeld 10">
            <a:extLst>
              <a:ext uri="{FF2B5EF4-FFF2-40B4-BE49-F238E27FC236}">
                <a16:creationId xmlns:a16="http://schemas.microsoft.com/office/drawing/2014/main" id="{3EDBB174-640E-6F49-B8F3-1F9FAA77C73B}"/>
              </a:ext>
            </a:extLst>
          </p:cNvPr>
          <p:cNvSpPr txBox="1"/>
          <p:nvPr/>
        </p:nvSpPr>
        <p:spPr>
          <a:xfrm>
            <a:off x="-4578" y="3349535"/>
            <a:ext cx="9143999" cy="830997"/>
          </a:xfrm>
          <a:prstGeom prst="rect">
            <a:avLst/>
          </a:prstGeom>
          <a:noFill/>
        </p:spPr>
        <p:txBody>
          <a:bodyPr wrap="square" rtlCol="0">
            <a:spAutoFit/>
          </a:bodyPr>
          <a:lstStyle/>
          <a:p>
            <a:r>
              <a:rPr lang="de-DE" sz="2400" b="1" dirty="0">
                <a:solidFill>
                  <a:srgbClr val="C00000"/>
                </a:solidFill>
              </a:rPr>
              <a:t>Desiderat 2: </a:t>
            </a:r>
          </a:p>
          <a:p>
            <a:pPr marL="215900" indent="-215900"/>
            <a:r>
              <a:rPr lang="de-DE" sz="2400" b="1" dirty="0">
                <a:solidFill>
                  <a:srgbClr val="C00000"/>
                </a:solidFill>
              </a:rPr>
              <a:t>• </a:t>
            </a:r>
            <a:r>
              <a:rPr lang="de-DE" sz="2400" dirty="0"/>
              <a:t>Selektionstheorie vor Deszendenztheorie</a:t>
            </a:r>
          </a:p>
        </p:txBody>
      </p:sp>
      <p:sp>
        <p:nvSpPr>
          <p:cNvPr id="2" name="Abgerundete rechteckige Legende 1">
            <a:extLst>
              <a:ext uri="{FF2B5EF4-FFF2-40B4-BE49-F238E27FC236}">
                <a16:creationId xmlns:a16="http://schemas.microsoft.com/office/drawing/2014/main" id="{C6C97BFA-4757-A844-872B-228156386438}"/>
              </a:ext>
            </a:extLst>
          </p:cNvPr>
          <p:cNvSpPr/>
          <p:nvPr/>
        </p:nvSpPr>
        <p:spPr>
          <a:xfrm>
            <a:off x="2717800" y="812181"/>
            <a:ext cx="6057900" cy="953119"/>
          </a:xfrm>
          <a:prstGeom prst="wedgeRoundRectCallout">
            <a:avLst>
              <a:gd name="adj1" fmla="val -16675"/>
              <a:gd name="adj2" fmla="val 12615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t>Leopoldina</a:t>
            </a:r>
            <a:r>
              <a:rPr lang="de-DE" dirty="0"/>
              <a:t> (2017): „Ein solches Curriculum sollte…erarbeitet werden mit dem Ziel, dass das Thema „Evolution“ nicht erst am Ende der Schulzeit seinen Platz findet, …“</a:t>
            </a:r>
          </a:p>
        </p:txBody>
      </p:sp>
      <p:sp>
        <p:nvSpPr>
          <p:cNvPr id="13" name="Abgerundete rechteckige Legende 12">
            <a:extLst>
              <a:ext uri="{FF2B5EF4-FFF2-40B4-BE49-F238E27FC236}">
                <a16:creationId xmlns:a16="http://schemas.microsoft.com/office/drawing/2014/main" id="{8E49836F-0B2F-A84C-8CFE-C1FE55AAF555}"/>
              </a:ext>
            </a:extLst>
          </p:cNvPr>
          <p:cNvSpPr/>
          <p:nvPr/>
        </p:nvSpPr>
        <p:spPr>
          <a:xfrm>
            <a:off x="101600" y="4864100"/>
            <a:ext cx="8864600" cy="1856790"/>
          </a:xfrm>
          <a:prstGeom prst="wedgeRoundRectCallout">
            <a:avLst>
              <a:gd name="adj1" fmla="val -28381"/>
              <a:gd name="adj2" fmla="val -90446"/>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err="1"/>
              <a:t>Kattmann</a:t>
            </a:r>
            <a:r>
              <a:rPr lang="de-DE" sz="1600" dirty="0"/>
              <a:t> (1995): „Grundlegend ist die Selektionstheorie. Ihre innere Logik ist die einer hypothetisch-deduktiv vorgehenden wissenschaftlichen Theorie. Aus der Selektionstheorie leitet sich logisch die Existenz von Evolution ab,… Ernst Haeckel und… haben…versucht, empirische Belege für die Annahme der Evolution zu finden, die sie doch bei der Suche bereits voraussetzen. Dieser Fehler prägt bis heute die meisten …Lehrbücher…. Mit Fossilienreihen…und vergleichender…Anatomie wird versucht Evolution einsehbar zu machen….Man täuscht die Lernenden so über die eigentlichen Annahmen hinweg, denn bei einem solchen Vorgehen wird ja Evolution schon als gegeben vorausgesetzt“. </a:t>
            </a:r>
          </a:p>
        </p:txBody>
      </p:sp>
    </p:spTree>
    <p:extLst>
      <p:ext uri="{BB962C8B-B14F-4D97-AF65-F5344CB8AC3E}">
        <p14:creationId xmlns:p14="http://schemas.microsoft.com/office/powerpoint/2010/main" val="25028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C9A46F9-C5F6-10B7-BB5D-71B7ABA391B1}"/>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Standards zur Umsetzung der Deszendenztheorie</a:t>
            </a:r>
            <a:endParaRPr lang="de-DE" sz="1300" i="1" dirty="0">
              <a:solidFill>
                <a:schemeClr val="bg1"/>
              </a:solidFill>
            </a:endParaRPr>
          </a:p>
        </p:txBody>
      </p:sp>
      <p:sp>
        <p:nvSpPr>
          <p:cNvPr id="6" name="Abgerundetes Rechteck 5">
            <a:extLst>
              <a:ext uri="{FF2B5EF4-FFF2-40B4-BE49-F238E27FC236}">
                <a16:creationId xmlns:a16="http://schemas.microsoft.com/office/drawing/2014/main" id="{AABC3AD6-555C-DAFF-068D-EDD8B82AAC17}"/>
              </a:ext>
            </a:extLst>
          </p:cNvPr>
          <p:cNvSpPr/>
          <p:nvPr/>
        </p:nvSpPr>
        <p:spPr>
          <a:xfrm>
            <a:off x="1188720" y="764826"/>
            <a:ext cx="2914650" cy="11658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marL="180000"/>
            <a:r>
              <a:rPr lang="de-DE" sz="1600" b="1" dirty="0">
                <a:solidFill>
                  <a:srgbClr val="C00000"/>
                </a:solidFill>
              </a:rPr>
              <a:t>Stammbäume</a:t>
            </a:r>
            <a:r>
              <a:rPr lang="de-DE" sz="1600" dirty="0">
                <a:solidFill>
                  <a:srgbClr val="C00000"/>
                </a:solidFill>
              </a:rPr>
              <a:t>: </a:t>
            </a:r>
            <a:r>
              <a:rPr lang="de-DE" sz="1600" dirty="0" err="1">
                <a:solidFill>
                  <a:srgbClr val="C00000"/>
                </a:solidFill>
              </a:rPr>
              <a:t>ursprüngliche</a:t>
            </a:r>
            <a:r>
              <a:rPr lang="de-DE" sz="1600" dirty="0">
                <a:solidFill>
                  <a:srgbClr val="C00000"/>
                </a:solidFill>
              </a:rPr>
              <a:t> und abgeleitete Merkmale</a:t>
            </a:r>
          </a:p>
          <a:p>
            <a:pPr marL="180000"/>
            <a:r>
              <a:rPr lang="de-DE" sz="1600" b="1" dirty="0">
                <a:solidFill>
                  <a:srgbClr val="C00000"/>
                </a:solidFill>
              </a:rPr>
              <a:t>Belege </a:t>
            </a:r>
            <a:r>
              <a:rPr lang="de-DE" sz="1600" b="1" dirty="0" err="1">
                <a:solidFill>
                  <a:srgbClr val="C00000"/>
                </a:solidFill>
              </a:rPr>
              <a:t>für</a:t>
            </a:r>
            <a:r>
              <a:rPr lang="de-DE" sz="1600" b="1" dirty="0">
                <a:solidFill>
                  <a:srgbClr val="C00000"/>
                </a:solidFill>
              </a:rPr>
              <a:t> die Evolution</a:t>
            </a:r>
            <a:r>
              <a:rPr lang="de-DE" sz="1600" dirty="0">
                <a:solidFill>
                  <a:srgbClr val="C00000"/>
                </a:solidFill>
              </a:rPr>
              <a:t>: </a:t>
            </a:r>
            <a:r>
              <a:rPr lang="de-DE" sz="1600" dirty="0" err="1">
                <a:solidFill>
                  <a:srgbClr val="C00000"/>
                </a:solidFill>
              </a:rPr>
              <a:t>mole-kularbiologische</a:t>
            </a:r>
            <a:r>
              <a:rPr lang="de-DE" sz="1600" dirty="0">
                <a:solidFill>
                  <a:srgbClr val="C00000"/>
                </a:solidFill>
              </a:rPr>
              <a:t> Homologien</a:t>
            </a:r>
          </a:p>
        </p:txBody>
      </p:sp>
      <p:pic>
        <p:nvPicPr>
          <p:cNvPr id="3" name="Grafik 2">
            <a:extLst>
              <a:ext uri="{FF2B5EF4-FFF2-40B4-BE49-F238E27FC236}">
                <a16:creationId xmlns:a16="http://schemas.microsoft.com/office/drawing/2014/main" id="{21D6CB27-88C3-C1C5-51EA-07C98630DDB2}"/>
              </a:ext>
            </a:extLst>
          </p:cNvPr>
          <p:cNvPicPr>
            <a:picLocks noChangeAspect="1"/>
          </p:cNvPicPr>
          <p:nvPr/>
        </p:nvPicPr>
        <p:blipFill>
          <a:blip r:embed="rId2"/>
          <a:stretch>
            <a:fillRect/>
          </a:stretch>
        </p:blipFill>
        <p:spPr>
          <a:xfrm rot="20261796">
            <a:off x="246338" y="724406"/>
            <a:ext cx="1000642" cy="1425022"/>
          </a:xfrm>
          <a:prstGeom prst="rect">
            <a:avLst/>
          </a:prstGeom>
          <a:effectLst>
            <a:outerShdw blurRad="254000" dist="38100" dir="2700000" sx="104000" sy="104000" algn="tl" rotWithShape="0">
              <a:prstClr val="black">
                <a:alpha val="37000"/>
              </a:prstClr>
            </a:outerShdw>
          </a:effectLst>
        </p:spPr>
      </p:pic>
      <p:grpSp>
        <p:nvGrpSpPr>
          <p:cNvPr id="45" name="Gruppieren 44">
            <a:extLst>
              <a:ext uri="{FF2B5EF4-FFF2-40B4-BE49-F238E27FC236}">
                <a16:creationId xmlns:a16="http://schemas.microsoft.com/office/drawing/2014/main" id="{AAC2C45C-4F15-6D79-B8C7-00BD28BEF6E2}"/>
              </a:ext>
            </a:extLst>
          </p:cNvPr>
          <p:cNvGrpSpPr/>
          <p:nvPr/>
        </p:nvGrpSpPr>
        <p:grpSpPr>
          <a:xfrm>
            <a:off x="200890" y="996812"/>
            <a:ext cx="8874530" cy="5764845"/>
            <a:chOff x="200890" y="996812"/>
            <a:chExt cx="8874530" cy="5764845"/>
          </a:xfrm>
        </p:grpSpPr>
        <p:grpSp>
          <p:nvGrpSpPr>
            <p:cNvPr id="43" name="Gruppieren 42">
              <a:extLst>
                <a:ext uri="{FF2B5EF4-FFF2-40B4-BE49-F238E27FC236}">
                  <a16:creationId xmlns:a16="http://schemas.microsoft.com/office/drawing/2014/main" id="{CFCB60B8-D363-D32C-7C39-16717C00363C}"/>
                </a:ext>
              </a:extLst>
            </p:cNvPr>
            <p:cNvGrpSpPr/>
            <p:nvPr/>
          </p:nvGrpSpPr>
          <p:grpSpPr>
            <a:xfrm>
              <a:off x="200890" y="996812"/>
              <a:ext cx="8874530" cy="5764845"/>
              <a:chOff x="200890" y="996812"/>
              <a:chExt cx="8874530" cy="5764845"/>
            </a:xfrm>
          </p:grpSpPr>
          <p:sp>
            <p:nvSpPr>
              <p:cNvPr id="25" name="Abgerundetes Rechteck 24">
                <a:extLst>
                  <a:ext uri="{FF2B5EF4-FFF2-40B4-BE49-F238E27FC236}">
                    <a16:creationId xmlns:a16="http://schemas.microsoft.com/office/drawing/2014/main" id="{4779BFDF-FAAA-0044-A64A-B27E40BF3738}"/>
                  </a:ext>
                </a:extLst>
              </p:cNvPr>
              <p:cNvSpPr/>
              <p:nvPr/>
            </p:nvSpPr>
            <p:spPr>
              <a:xfrm>
                <a:off x="1188720" y="4430150"/>
                <a:ext cx="7444740" cy="106479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600" dirty="0">
                    <a:solidFill>
                      <a:srgbClr val="C00000"/>
                    </a:solidFill>
                  </a:rPr>
                  <a:t>• Übertragen der Kenntnisse über die Molekularbiologie auf Belege der Evolution: molekularbiologische Homologien (</a:t>
                </a:r>
                <a:r>
                  <a:rPr lang="de-DE" sz="1600" dirty="0" err="1">
                    <a:solidFill>
                      <a:srgbClr val="C00000"/>
                    </a:solidFill>
                  </a:rPr>
                  <a:t>Nukleinsäuresequenzvergleich</a:t>
                </a:r>
                <a:r>
                  <a:rPr lang="de-DE" sz="1600" dirty="0">
                    <a:solidFill>
                      <a:srgbClr val="C00000"/>
                    </a:solidFill>
                  </a:rPr>
                  <a:t>…)</a:t>
                </a:r>
              </a:p>
              <a:p>
                <a:r>
                  <a:rPr lang="de-DE" sz="1600" dirty="0">
                    <a:solidFill>
                      <a:srgbClr val="C00000"/>
                    </a:solidFill>
                  </a:rPr>
                  <a:t>• Übertragen von Kenntnissen über evolutionäre Verwandtschaft auf phylogenetische Stammbäume (ursprüngliche und abgeleitete Merkmale)</a:t>
                </a:r>
              </a:p>
            </p:txBody>
          </p:sp>
          <p:grpSp>
            <p:nvGrpSpPr>
              <p:cNvPr id="21" name="Gruppieren 20">
                <a:extLst>
                  <a:ext uri="{FF2B5EF4-FFF2-40B4-BE49-F238E27FC236}">
                    <a16:creationId xmlns:a16="http://schemas.microsoft.com/office/drawing/2014/main" id="{FE207DEC-5572-03B8-D84A-11B1E98E7CE4}"/>
                  </a:ext>
                </a:extLst>
              </p:cNvPr>
              <p:cNvGrpSpPr/>
              <p:nvPr/>
            </p:nvGrpSpPr>
            <p:grpSpPr>
              <a:xfrm>
                <a:off x="200890" y="5605360"/>
                <a:ext cx="7194443" cy="1156297"/>
                <a:chOff x="200890" y="5113870"/>
                <a:chExt cx="7194443" cy="1156297"/>
              </a:xfrm>
            </p:grpSpPr>
            <p:sp>
              <p:nvSpPr>
                <p:cNvPr id="19" name="Abgerundetes Rechteck 18">
                  <a:extLst>
                    <a:ext uri="{FF2B5EF4-FFF2-40B4-BE49-F238E27FC236}">
                      <a16:creationId xmlns:a16="http://schemas.microsoft.com/office/drawing/2014/main" id="{A0382A34-9DBD-F70F-FD37-94D327575EBA}"/>
                    </a:ext>
                  </a:extLst>
                </p:cNvPr>
                <p:cNvSpPr/>
                <p:nvPr/>
              </p:nvSpPr>
              <p:spPr>
                <a:xfrm>
                  <a:off x="200890" y="5173037"/>
                  <a:ext cx="6702830" cy="10971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600" dirty="0">
                      <a:solidFill>
                        <a:srgbClr val="C00000"/>
                      </a:solidFill>
                    </a:rPr>
                    <a:t>• deuten molekularbiologische Homologien im Hinblick auf phylogenetische Verwandtschaft und vergleichen diese mit konvergenten Entwicklungen</a:t>
                  </a:r>
                </a:p>
                <a:p>
                  <a:r>
                    <a:rPr lang="de-DE" sz="1600" dirty="0">
                      <a:solidFill>
                        <a:srgbClr val="C00000"/>
                      </a:solidFill>
                    </a:rPr>
                    <a:t>• analysieren phylogenetische </a:t>
                  </a:r>
                  <a:r>
                    <a:rPr lang="de-DE" sz="1600" dirty="0" err="1">
                      <a:solidFill>
                        <a:srgbClr val="C00000"/>
                      </a:solidFill>
                    </a:rPr>
                    <a:t>Stammbäume</a:t>
                  </a:r>
                  <a:r>
                    <a:rPr lang="de-DE" sz="1600" dirty="0">
                      <a:solidFill>
                        <a:srgbClr val="C00000"/>
                      </a:solidFill>
                    </a:rPr>
                    <a:t> im Hinblick auf die Verwandtschaft von Lebewesen und die Evolution von Genen</a:t>
                  </a:r>
                </a:p>
              </p:txBody>
            </p:sp>
            <p:pic>
              <p:nvPicPr>
                <p:cNvPr id="18" name="Grafik 17" descr="Ein Bild, das Text, Danaus gilippus, Clipart enthält.&#10;&#10;Automatisch generierte Beschreibung">
                  <a:extLst>
                    <a:ext uri="{FF2B5EF4-FFF2-40B4-BE49-F238E27FC236}">
                      <a16:creationId xmlns:a16="http://schemas.microsoft.com/office/drawing/2014/main" id="{1BDFEBCC-16E0-4AAB-BB1E-4D438BFB0958}"/>
                    </a:ext>
                  </a:extLst>
                </p:cNvPr>
                <p:cNvPicPr>
                  <a:picLocks noChangeAspect="1"/>
                </p:cNvPicPr>
                <p:nvPr/>
              </p:nvPicPr>
              <p:blipFill>
                <a:blip r:embed="rId3"/>
                <a:stretch>
                  <a:fillRect/>
                </a:stretch>
              </p:blipFill>
              <p:spPr>
                <a:xfrm rot="20287353">
                  <a:off x="6633333" y="5113870"/>
                  <a:ext cx="762000" cy="876300"/>
                </a:xfrm>
                <a:prstGeom prst="rect">
                  <a:avLst/>
                </a:prstGeom>
                <a:effectLst>
                  <a:outerShdw blurRad="50800" dist="38100" dir="2700000" algn="tl" rotWithShape="0">
                    <a:prstClr val="black">
                      <a:alpha val="40000"/>
                    </a:prstClr>
                  </a:outerShdw>
                </a:effectLst>
              </p:spPr>
            </p:pic>
          </p:grpSp>
          <p:grpSp>
            <p:nvGrpSpPr>
              <p:cNvPr id="22" name="Gruppieren 21">
                <a:extLst>
                  <a:ext uri="{FF2B5EF4-FFF2-40B4-BE49-F238E27FC236}">
                    <a16:creationId xmlns:a16="http://schemas.microsoft.com/office/drawing/2014/main" id="{7ACD1B29-3FE0-8871-0D45-6C2DF7874ABF}"/>
                  </a:ext>
                </a:extLst>
              </p:cNvPr>
              <p:cNvGrpSpPr/>
              <p:nvPr/>
            </p:nvGrpSpPr>
            <p:grpSpPr>
              <a:xfrm>
                <a:off x="5198718" y="996812"/>
                <a:ext cx="3830804" cy="1674461"/>
                <a:chOff x="5198718" y="996812"/>
                <a:chExt cx="3830804" cy="1674461"/>
              </a:xfrm>
            </p:grpSpPr>
            <p:sp>
              <p:nvSpPr>
                <p:cNvPr id="20" name="Abgerundetes Rechteck 19">
                  <a:extLst>
                    <a:ext uri="{FF2B5EF4-FFF2-40B4-BE49-F238E27FC236}">
                      <a16:creationId xmlns:a16="http://schemas.microsoft.com/office/drawing/2014/main" id="{0561A76B-8B75-4E3D-50DA-81137D9DF2E6}"/>
                    </a:ext>
                  </a:extLst>
                </p:cNvPr>
                <p:cNvSpPr/>
                <p:nvPr/>
              </p:nvSpPr>
              <p:spPr>
                <a:xfrm>
                  <a:off x="5198718" y="1270012"/>
                  <a:ext cx="3707908" cy="140126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600" dirty="0">
                      <a:solidFill>
                        <a:srgbClr val="C00000"/>
                      </a:solidFill>
                    </a:rPr>
                    <a:t>• ursprüngliche und abgeleitete Merk-</a:t>
                  </a:r>
                  <a:br>
                    <a:rPr lang="de-DE" sz="1600" dirty="0">
                      <a:solidFill>
                        <a:srgbClr val="C00000"/>
                      </a:solidFill>
                    </a:rPr>
                  </a:br>
                  <a:r>
                    <a:rPr lang="de-DE" sz="1600" dirty="0">
                      <a:solidFill>
                        <a:srgbClr val="C00000"/>
                      </a:solidFill>
                    </a:rPr>
                    <a:t>male identifizieren und zur Prüfung</a:t>
                  </a:r>
                  <a:br>
                    <a:rPr lang="de-DE" sz="1600" dirty="0">
                      <a:solidFill>
                        <a:srgbClr val="C00000"/>
                      </a:solidFill>
                    </a:rPr>
                  </a:br>
                  <a:r>
                    <a:rPr lang="de-DE" sz="1600" dirty="0">
                      <a:solidFill>
                        <a:srgbClr val="C00000"/>
                      </a:solidFill>
                    </a:rPr>
                    <a:t>von Stammbaumhypothesen nutzen (homologe morphologische Merkmale, homologe DNA-Sequenzen)</a:t>
                  </a:r>
                </a:p>
              </p:txBody>
            </p:sp>
            <p:pic>
              <p:nvPicPr>
                <p:cNvPr id="10" name="Grafik 9" descr="Ein Bild, das Text, Clipart, Dose enthält.&#10;&#10;Automatisch generierte Beschreibung">
                  <a:extLst>
                    <a:ext uri="{FF2B5EF4-FFF2-40B4-BE49-F238E27FC236}">
                      <a16:creationId xmlns:a16="http://schemas.microsoft.com/office/drawing/2014/main" id="{2C196E46-9501-DE9C-A556-C0BF3493E2CD}"/>
                    </a:ext>
                  </a:extLst>
                </p:cNvPr>
                <p:cNvPicPr>
                  <a:picLocks noChangeAspect="1"/>
                </p:cNvPicPr>
                <p:nvPr/>
              </p:nvPicPr>
              <p:blipFill>
                <a:blip r:embed="rId4"/>
                <a:stretch>
                  <a:fillRect/>
                </a:stretch>
              </p:blipFill>
              <p:spPr>
                <a:xfrm rot="20931870">
                  <a:off x="8400800" y="996812"/>
                  <a:ext cx="628722" cy="880211"/>
                </a:xfrm>
                <a:prstGeom prst="rect">
                  <a:avLst/>
                </a:prstGeom>
                <a:effectLst>
                  <a:outerShdw blurRad="50800" dist="38100" dir="2700000" algn="tl" rotWithShape="0">
                    <a:prstClr val="black">
                      <a:alpha val="40000"/>
                    </a:prstClr>
                  </a:outerShdw>
                </a:effectLst>
              </p:spPr>
            </p:pic>
          </p:grpSp>
          <p:grpSp>
            <p:nvGrpSpPr>
              <p:cNvPr id="24" name="Gruppieren 23">
                <a:extLst>
                  <a:ext uri="{FF2B5EF4-FFF2-40B4-BE49-F238E27FC236}">
                    <a16:creationId xmlns:a16="http://schemas.microsoft.com/office/drawing/2014/main" id="{4EE9CC03-48CD-7B52-2113-D35DA31B61DA}"/>
                  </a:ext>
                </a:extLst>
              </p:cNvPr>
              <p:cNvGrpSpPr/>
              <p:nvPr/>
            </p:nvGrpSpPr>
            <p:grpSpPr>
              <a:xfrm>
                <a:off x="2574200" y="2861679"/>
                <a:ext cx="6501220" cy="1401261"/>
                <a:chOff x="2642780" y="3901809"/>
                <a:chExt cx="6501220" cy="1401261"/>
              </a:xfrm>
            </p:grpSpPr>
            <p:sp>
              <p:nvSpPr>
                <p:cNvPr id="23" name="Abgerundetes Rechteck 22">
                  <a:extLst>
                    <a:ext uri="{FF2B5EF4-FFF2-40B4-BE49-F238E27FC236}">
                      <a16:creationId xmlns:a16="http://schemas.microsoft.com/office/drawing/2014/main" id="{A3375331-6776-A954-0B7B-C8155C9FCB2F}"/>
                    </a:ext>
                  </a:extLst>
                </p:cNvPr>
                <p:cNvSpPr/>
                <p:nvPr/>
              </p:nvSpPr>
              <p:spPr>
                <a:xfrm>
                  <a:off x="2642780" y="3901809"/>
                  <a:ext cx="6501220" cy="140126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r>
                    <a:rPr lang="de-DE" sz="1600" dirty="0">
                      <a:solidFill>
                        <a:srgbClr val="C00000"/>
                      </a:solidFill>
                    </a:rPr>
                    <a:t>• deuten Aminosäure- und DNA-Sequenzen als molekularbiologische</a:t>
                  </a:r>
                  <a:br>
                    <a:rPr lang="de-DE" sz="1600" dirty="0">
                      <a:solidFill>
                        <a:srgbClr val="C00000"/>
                      </a:solidFill>
                    </a:rPr>
                  </a:br>
                  <a:r>
                    <a:rPr lang="de-DE" sz="1600" dirty="0">
                      <a:solidFill>
                        <a:srgbClr val="C00000"/>
                      </a:solidFill>
                    </a:rPr>
                    <a:t>Homologien </a:t>
                  </a:r>
                  <a:r>
                    <a:rPr lang="de-DE" sz="1600" dirty="0" err="1">
                      <a:solidFill>
                        <a:srgbClr val="C00000"/>
                      </a:solidFill>
                    </a:rPr>
                    <a:t>für</a:t>
                  </a:r>
                  <a:r>
                    <a:rPr lang="de-DE" sz="1600" dirty="0">
                      <a:solidFill>
                        <a:srgbClr val="C00000"/>
                      </a:solidFill>
                    </a:rPr>
                    <a:t> phylogenetische Verwandtschaft.</a:t>
                  </a:r>
                </a:p>
                <a:p>
                  <a:r>
                    <a:rPr lang="de-DE" sz="1600" dirty="0">
                      <a:solidFill>
                        <a:srgbClr val="C00000"/>
                      </a:solidFill>
                    </a:rPr>
                    <a:t>• erstellen und interpretieren Stammbäume auf der Grundlage von </a:t>
                  </a:r>
                  <a:r>
                    <a:rPr lang="de-DE" sz="1600" dirty="0" err="1">
                      <a:solidFill>
                        <a:srgbClr val="C00000"/>
                      </a:solidFill>
                    </a:rPr>
                    <a:t>ursprünglichen</a:t>
                  </a:r>
                  <a:r>
                    <a:rPr lang="de-DE" sz="1600" dirty="0">
                      <a:solidFill>
                        <a:srgbClr val="C00000"/>
                      </a:solidFill>
                    </a:rPr>
                    <a:t> und abgeleiteten Merkmalen zur Darstellung von phylogenetischer Verwandtschaft.</a:t>
                  </a:r>
                </a:p>
              </p:txBody>
            </p:sp>
            <p:pic>
              <p:nvPicPr>
                <p:cNvPr id="16" name="Grafik 15" descr="Ein Bild, das Text, Clipart enthält.&#10;&#10;Automatisch generierte Beschreibung">
                  <a:extLst>
                    <a:ext uri="{FF2B5EF4-FFF2-40B4-BE49-F238E27FC236}">
                      <a16:creationId xmlns:a16="http://schemas.microsoft.com/office/drawing/2014/main" id="{8CA104E3-344A-DC4D-ADDF-28AED5DB4D6C}"/>
                    </a:ext>
                  </a:extLst>
                </p:cNvPr>
                <p:cNvPicPr>
                  <a:picLocks noChangeAspect="1"/>
                </p:cNvPicPr>
                <p:nvPr/>
              </p:nvPicPr>
              <p:blipFill>
                <a:blip r:embed="rId5"/>
                <a:stretch>
                  <a:fillRect/>
                </a:stretch>
              </p:blipFill>
              <p:spPr>
                <a:xfrm rot="801320">
                  <a:off x="8329082" y="4033537"/>
                  <a:ext cx="762000" cy="914400"/>
                </a:xfrm>
                <a:prstGeom prst="rect">
                  <a:avLst/>
                </a:prstGeom>
                <a:effectLst>
                  <a:outerShdw blurRad="50800" dist="38100" dir="2700000" algn="tl" rotWithShape="0">
                    <a:prstClr val="black">
                      <a:alpha val="40000"/>
                    </a:prstClr>
                  </a:outerShdw>
                </a:effectLst>
              </p:spPr>
            </p:pic>
          </p:grpSp>
          <p:sp>
            <p:nvSpPr>
              <p:cNvPr id="33" name="Oval 32">
                <a:extLst>
                  <a:ext uri="{FF2B5EF4-FFF2-40B4-BE49-F238E27FC236}">
                    <a16:creationId xmlns:a16="http://schemas.microsoft.com/office/drawing/2014/main" id="{260D3C7D-AAA1-E4B0-16C6-9BD31F3DB42E}"/>
                  </a:ext>
                </a:extLst>
              </p:cNvPr>
              <p:cNvSpPr/>
              <p:nvPr/>
            </p:nvSpPr>
            <p:spPr>
              <a:xfrm>
                <a:off x="2068830" y="1890632"/>
                <a:ext cx="240030" cy="24003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CBF58541-4DA6-A6C8-4A9E-B043F835CAE5}"/>
                  </a:ext>
                </a:extLst>
              </p:cNvPr>
              <p:cNvCxnSpPr>
                <a:stCxn id="33" idx="6"/>
              </p:cNvCxnSpPr>
              <p:nvPr/>
            </p:nvCxnSpPr>
            <p:spPr>
              <a:xfrm>
                <a:off x="2308860" y="2010647"/>
                <a:ext cx="2889858" cy="10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D6DB0FE0-2D84-4C66-409D-5DD59D13E326}"/>
                  </a:ext>
                </a:extLst>
              </p:cNvPr>
              <p:cNvCxnSpPr>
                <a:cxnSpLocks/>
                <a:stCxn id="33" idx="5"/>
              </p:cNvCxnSpPr>
              <p:nvPr/>
            </p:nvCxnSpPr>
            <p:spPr>
              <a:xfrm>
                <a:off x="2273708" y="2095510"/>
                <a:ext cx="538072" cy="82467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C4472607-1880-B138-6029-DCF61A7551AA}"/>
                  </a:ext>
                </a:extLst>
              </p:cNvPr>
              <p:cNvCxnSpPr>
                <a:cxnSpLocks/>
              </p:cNvCxnSpPr>
              <p:nvPr/>
            </p:nvCxnSpPr>
            <p:spPr>
              <a:xfrm flipH="1">
                <a:off x="1780448" y="2113086"/>
                <a:ext cx="394751" cy="22860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EC314B7E-A1C5-4ACD-4F84-3252A015DE13}"/>
                  </a:ext>
                </a:extLst>
              </p:cNvPr>
              <p:cNvCxnSpPr>
                <a:cxnSpLocks/>
                <a:stCxn id="33" idx="3"/>
              </p:cNvCxnSpPr>
              <p:nvPr/>
            </p:nvCxnSpPr>
            <p:spPr>
              <a:xfrm flipH="1">
                <a:off x="643723" y="2095510"/>
                <a:ext cx="1460259" cy="355866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4" name="Grafik 13" descr="Ein Bild, das Text enthält.&#10;&#10;Automatisch generierte Beschreibung">
              <a:extLst>
                <a:ext uri="{FF2B5EF4-FFF2-40B4-BE49-F238E27FC236}">
                  <a16:creationId xmlns:a16="http://schemas.microsoft.com/office/drawing/2014/main" id="{79B40F37-F339-8C2B-88ED-DCB015817128}"/>
                </a:ext>
              </a:extLst>
            </p:cNvPr>
            <p:cNvPicPr>
              <a:picLocks noChangeAspect="1"/>
            </p:cNvPicPr>
            <p:nvPr/>
          </p:nvPicPr>
          <p:blipFill>
            <a:blip r:embed="rId6"/>
            <a:stretch>
              <a:fillRect/>
            </a:stretch>
          </p:blipFill>
          <p:spPr>
            <a:xfrm rot="1126104">
              <a:off x="8169572" y="4467795"/>
              <a:ext cx="762000" cy="850900"/>
            </a:xfrm>
            <a:prstGeom prst="rect">
              <a:avLst/>
            </a:prstGeom>
            <a:effectLst>
              <a:outerShdw blurRad="50800" dist="38100" dir="2700000" algn="tl" rotWithShape="0">
                <a:prstClr val="black">
                  <a:alpha val="40000"/>
                </a:prstClr>
              </a:outerShdw>
            </a:effectLst>
          </p:spPr>
        </p:pic>
      </p:grpSp>
      <p:grpSp>
        <p:nvGrpSpPr>
          <p:cNvPr id="46" name="Gruppieren 45">
            <a:extLst>
              <a:ext uri="{FF2B5EF4-FFF2-40B4-BE49-F238E27FC236}">
                <a16:creationId xmlns:a16="http://schemas.microsoft.com/office/drawing/2014/main" id="{0A25CF83-6B01-4D64-1562-0F4C19193B4C}"/>
              </a:ext>
            </a:extLst>
          </p:cNvPr>
          <p:cNvGrpSpPr/>
          <p:nvPr/>
        </p:nvGrpSpPr>
        <p:grpSpPr>
          <a:xfrm>
            <a:off x="6620913" y="2377440"/>
            <a:ext cx="2524646" cy="4469897"/>
            <a:chOff x="6620913" y="2377440"/>
            <a:chExt cx="2524646" cy="4469897"/>
          </a:xfrm>
        </p:grpSpPr>
        <p:sp>
          <p:nvSpPr>
            <p:cNvPr id="28" name="Abgerundetes Rechteck 27">
              <a:extLst>
                <a:ext uri="{FF2B5EF4-FFF2-40B4-BE49-F238E27FC236}">
                  <a16:creationId xmlns:a16="http://schemas.microsoft.com/office/drawing/2014/main" id="{ADEE78B4-7A20-872C-9409-CB3C607A5167}"/>
                </a:ext>
              </a:extLst>
            </p:cNvPr>
            <p:cNvSpPr/>
            <p:nvPr/>
          </p:nvSpPr>
          <p:spPr>
            <a:xfrm>
              <a:off x="8329592" y="5329461"/>
              <a:ext cx="441960" cy="409209"/>
            </a:xfrm>
            <a:prstGeom prst="round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de-DE" dirty="0"/>
                <a:t>4/5</a:t>
              </a:r>
            </a:p>
          </p:txBody>
        </p:sp>
        <p:grpSp>
          <p:nvGrpSpPr>
            <p:cNvPr id="44" name="Gruppieren 43">
              <a:extLst>
                <a:ext uri="{FF2B5EF4-FFF2-40B4-BE49-F238E27FC236}">
                  <a16:creationId xmlns:a16="http://schemas.microsoft.com/office/drawing/2014/main" id="{CEC45A55-CDE3-79FC-ECC5-C306C50DC821}"/>
                </a:ext>
              </a:extLst>
            </p:cNvPr>
            <p:cNvGrpSpPr/>
            <p:nvPr/>
          </p:nvGrpSpPr>
          <p:grpSpPr>
            <a:xfrm>
              <a:off x="6620913" y="2377440"/>
              <a:ext cx="2524646" cy="4469897"/>
              <a:chOff x="6620913" y="2377440"/>
              <a:chExt cx="2524646" cy="4469897"/>
            </a:xfrm>
          </p:grpSpPr>
          <p:sp>
            <p:nvSpPr>
              <p:cNvPr id="26" name="Abgerundetes Rechteck 25">
                <a:extLst>
                  <a:ext uri="{FF2B5EF4-FFF2-40B4-BE49-F238E27FC236}">
                    <a16:creationId xmlns:a16="http://schemas.microsoft.com/office/drawing/2014/main" id="{71FACE7D-DF28-2D89-560E-0277CA7C40A0}"/>
                  </a:ext>
                </a:extLst>
              </p:cNvPr>
              <p:cNvSpPr/>
              <p:nvPr/>
            </p:nvSpPr>
            <p:spPr>
              <a:xfrm>
                <a:off x="8633460" y="2377440"/>
                <a:ext cx="441960" cy="409209"/>
              </a:xfrm>
              <a:prstGeom prst="round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de-DE" dirty="0"/>
                  <a:t>3/7</a:t>
                </a:r>
              </a:p>
            </p:txBody>
          </p:sp>
          <p:sp>
            <p:nvSpPr>
              <p:cNvPr id="27" name="Abgerundetes Rechteck 26">
                <a:extLst>
                  <a:ext uri="{FF2B5EF4-FFF2-40B4-BE49-F238E27FC236}">
                    <a16:creationId xmlns:a16="http://schemas.microsoft.com/office/drawing/2014/main" id="{F19E812B-0F8C-F8AE-B4E2-9D4B4372CD95}"/>
                  </a:ext>
                </a:extLst>
              </p:cNvPr>
              <p:cNvSpPr/>
              <p:nvPr/>
            </p:nvSpPr>
            <p:spPr>
              <a:xfrm>
                <a:off x="8665499" y="3947195"/>
                <a:ext cx="441960" cy="409209"/>
              </a:xfrm>
              <a:prstGeom prst="round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de-DE" dirty="0"/>
                  <a:t>2/4</a:t>
                </a:r>
              </a:p>
            </p:txBody>
          </p:sp>
          <p:sp>
            <p:nvSpPr>
              <p:cNvPr id="29" name="Abgerundetes Rechteck 28">
                <a:extLst>
                  <a:ext uri="{FF2B5EF4-FFF2-40B4-BE49-F238E27FC236}">
                    <a16:creationId xmlns:a16="http://schemas.microsoft.com/office/drawing/2014/main" id="{33AAAFF5-1690-3DC5-0F40-5FE90A8A1303}"/>
                  </a:ext>
                </a:extLst>
              </p:cNvPr>
              <p:cNvSpPr/>
              <p:nvPr/>
            </p:nvSpPr>
            <p:spPr>
              <a:xfrm>
                <a:off x="6620913" y="6423567"/>
                <a:ext cx="441960" cy="409209"/>
              </a:xfrm>
              <a:prstGeom prst="round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de-DE" dirty="0"/>
                  <a:t>4/4</a:t>
                </a:r>
              </a:p>
            </p:txBody>
          </p:sp>
          <p:sp>
            <p:nvSpPr>
              <p:cNvPr id="31" name="Textfeld 30">
                <a:extLst>
                  <a:ext uri="{FF2B5EF4-FFF2-40B4-BE49-F238E27FC236}">
                    <a16:creationId xmlns:a16="http://schemas.microsoft.com/office/drawing/2014/main" id="{B54248D9-60D8-D679-9EF1-2D90D62BF3EB}"/>
                  </a:ext>
                </a:extLst>
              </p:cNvPr>
              <p:cNvSpPr txBox="1"/>
              <p:nvPr/>
            </p:nvSpPr>
            <p:spPr>
              <a:xfrm>
                <a:off x="7293899" y="6354894"/>
                <a:ext cx="1851660" cy="492443"/>
              </a:xfrm>
              <a:prstGeom prst="rect">
                <a:avLst/>
              </a:prstGeom>
              <a:noFill/>
            </p:spPr>
            <p:txBody>
              <a:bodyPr wrap="square" rtlCol="0">
                <a:spAutoFit/>
              </a:bodyPr>
              <a:lstStyle/>
              <a:p>
                <a:pPr algn="r"/>
                <a:r>
                  <a:rPr lang="de-DE" sz="1300" dirty="0"/>
                  <a:t>=Positionierung im Curriculum der Q-Phase</a:t>
                </a:r>
              </a:p>
            </p:txBody>
          </p:sp>
          <p:sp>
            <p:nvSpPr>
              <p:cNvPr id="32" name="Abgerundetes Rechteck 31">
                <a:extLst>
                  <a:ext uri="{FF2B5EF4-FFF2-40B4-BE49-F238E27FC236}">
                    <a16:creationId xmlns:a16="http://schemas.microsoft.com/office/drawing/2014/main" id="{2B34004E-F11A-C20A-3217-E1A281354395}"/>
                  </a:ext>
                </a:extLst>
              </p:cNvPr>
              <p:cNvSpPr/>
              <p:nvPr/>
            </p:nvSpPr>
            <p:spPr>
              <a:xfrm>
                <a:off x="7546567" y="6407089"/>
                <a:ext cx="216000" cy="216000"/>
              </a:xfrm>
              <a:prstGeom prst="roundRect">
                <a:avLst/>
              </a:prstGeom>
              <a:solidFill>
                <a:srgbClr val="C0000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endParaRPr lang="de-DE" dirty="0"/>
              </a:p>
            </p:txBody>
          </p:sp>
        </p:grpSp>
      </p:grpSp>
    </p:spTree>
    <p:extLst>
      <p:ext uri="{BB962C8B-B14F-4D97-AF65-F5344CB8AC3E}">
        <p14:creationId xmlns:p14="http://schemas.microsoft.com/office/powerpoint/2010/main" val="204429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351539" y="1954363"/>
            <a:ext cx="551215" cy="760696"/>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0" y="235165"/>
            <a:ext cx="9144000" cy="651905"/>
          </a:xfrm>
          <a:prstGeom prst="rect">
            <a:avLst/>
          </a:prstGeom>
          <a:solidFill>
            <a:srgbClr val="C00000"/>
          </a:solidFill>
          <a:effectLst>
            <a:outerShdw blurRad="50800" dist="38100" dir="2700000" algn="tl" rotWithShape="0">
              <a:schemeClr val="bg1">
                <a:lumMod val="75000"/>
                <a:alpha val="43000"/>
              </a:schemeClr>
            </a:outerShdw>
          </a:effectLst>
        </p:spPr>
        <p:txBody>
          <a:bodyPr wrap="square" lIns="18000" tIns="18000" rIns="18000" bIns="18000">
            <a:spAutoFit/>
          </a:bodyPr>
          <a:lstStyle/>
          <a:p>
            <a:pPr algn="ctr"/>
            <a:r>
              <a:rPr lang="de-DE" sz="2000" b="1" dirty="0">
                <a:solidFill>
                  <a:schemeClr val="bg1"/>
                </a:solidFill>
              </a:rPr>
              <a:t>Historische Rekonstruktion: Stammbaumrekonstruktionen </a:t>
            </a:r>
          </a:p>
          <a:p>
            <a:pPr algn="ctr"/>
            <a:r>
              <a:rPr lang="de-DE" sz="2000" b="1" dirty="0">
                <a:solidFill>
                  <a:schemeClr val="bg1"/>
                </a:solidFill>
              </a:rPr>
              <a:t>Prüfungen von Verwandtschaftshypothesen erfordern besondere Vergleichsmethoden</a:t>
            </a:r>
            <a:endParaRPr lang="de-DE" sz="2000" i="1" dirty="0">
              <a:solidFill>
                <a:schemeClr val="bg1"/>
              </a:solidFill>
            </a:endParaRPr>
          </a:p>
        </p:txBody>
      </p:sp>
      <p:sp>
        <p:nvSpPr>
          <p:cNvPr id="4" name="Oval 3"/>
          <p:cNvSpPr/>
          <p:nvPr/>
        </p:nvSpPr>
        <p:spPr>
          <a:xfrm>
            <a:off x="385154" y="1954919"/>
            <a:ext cx="740532" cy="740532"/>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2053971" y="1974527"/>
            <a:ext cx="740532" cy="74053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8" name="Gruppierung 5">
            <a:extLst>
              <a:ext uri="{FF2B5EF4-FFF2-40B4-BE49-F238E27FC236}">
                <a16:creationId xmlns:a16="http://schemas.microsoft.com/office/drawing/2014/main" id="{B0FBC221-3742-8646-AB31-0E6718A601E1}"/>
              </a:ext>
            </a:extLst>
          </p:cNvPr>
          <p:cNvGrpSpPr/>
          <p:nvPr/>
        </p:nvGrpSpPr>
        <p:grpSpPr>
          <a:xfrm flipH="1">
            <a:off x="776246" y="2723870"/>
            <a:ext cx="1636754" cy="2395430"/>
            <a:chOff x="1126431" y="1804581"/>
            <a:chExt cx="2121368" cy="2395430"/>
          </a:xfrm>
        </p:grpSpPr>
        <p:cxnSp>
          <p:nvCxnSpPr>
            <p:cNvPr id="19" name="Gerade Verbindung 18">
              <a:extLst>
                <a:ext uri="{FF2B5EF4-FFF2-40B4-BE49-F238E27FC236}">
                  <a16:creationId xmlns:a16="http://schemas.microsoft.com/office/drawing/2014/main" id="{5373BE18-6888-654E-9FEC-D7550C7700FC}"/>
                </a:ext>
              </a:extLst>
            </p:cNvPr>
            <p:cNvCxnSpPr/>
            <p:nvPr/>
          </p:nvCxnSpPr>
          <p:spPr>
            <a:xfrm rot="5400000">
              <a:off x="1623522" y="2316063"/>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Gerade Verbindung 19">
              <a:extLst>
                <a:ext uri="{FF2B5EF4-FFF2-40B4-BE49-F238E27FC236}">
                  <a16:creationId xmlns:a16="http://schemas.microsoft.com/office/drawing/2014/main" id="{C6548841-0EB0-2341-907B-41CBCACBE670}"/>
                </a:ext>
              </a:extLst>
            </p:cNvPr>
            <p:cNvCxnSpPr/>
            <p:nvPr/>
          </p:nvCxnSpPr>
          <p:spPr>
            <a:xfrm>
              <a:off x="2135004" y="2829133"/>
              <a:ext cx="1112001"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1" name="Gerade Verbindung 20">
              <a:extLst>
                <a:ext uri="{FF2B5EF4-FFF2-40B4-BE49-F238E27FC236}">
                  <a16:creationId xmlns:a16="http://schemas.microsoft.com/office/drawing/2014/main" id="{7BFCA013-F3BE-4646-BB99-24A087E41DDE}"/>
                </a:ext>
              </a:extLst>
            </p:cNvPr>
            <p:cNvCxnSpPr/>
            <p:nvPr/>
          </p:nvCxnSpPr>
          <p:spPr>
            <a:xfrm rot="5400000" flipH="1" flipV="1">
              <a:off x="2734729" y="2316857"/>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Gerade Verbindung 21">
              <a:extLst>
                <a:ext uri="{FF2B5EF4-FFF2-40B4-BE49-F238E27FC236}">
                  <a16:creationId xmlns:a16="http://schemas.microsoft.com/office/drawing/2014/main" id="{5620C7A5-F7D5-0347-AA68-CF067A3539BC}"/>
                </a:ext>
              </a:extLst>
            </p:cNvPr>
            <p:cNvCxnSpPr/>
            <p:nvPr/>
          </p:nvCxnSpPr>
          <p:spPr>
            <a:xfrm rot="5400000">
              <a:off x="2302178" y="3182278"/>
              <a:ext cx="706290"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945E07E1-DC0D-6C48-A6C3-5626E2B0767E}"/>
                </a:ext>
              </a:extLst>
            </p:cNvPr>
            <p:cNvCxnSpPr/>
            <p:nvPr/>
          </p:nvCxnSpPr>
          <p:spPr>
            <a:xfrm>
              <a:off x="1126431" y="3536217"/>
              <a:ext cx="1528919"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3CC154D2-D79D-354E-8A2D-97C3E8E8DDD4}"/>
                </a:ext>
              </a:extLst>
            </p:cNvPr>
            <p:cNvCxnSpPr/>
            <p:nvPr/>
          </p:nvCxnSpPr>
          <p:spPr>
            <a:xfrm rot="5400000" flipH="1" flipV="1">
              <a:off x="274277" y="2670399"/>
              <a:ext cx="1731636"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4865C6C8-A2C8-0F41-B96E-FA0386F2BE67}"/>
                </a:ext>
              </a:extLst>
            </p:cNvPr>
            <p:cNvCxnSpPr/>
            <p:nvPr/>
          </p:nvCxnSpPr>
          <p:spPr>
            <a:xfrm rot="5400000">
              <a:off x="1603872" y="3868511"/>
              <a:ext cx="66141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8" name="Gruppieren 47">
            <a:extLst>
              <a:ext uri="{FF2B5EF4-FFF2-40B4-BE49-F238E27FC236}">
                <a16:creationId xmlns:a16="http://schemas.microsoft.com/office/drawing/2014/main" id="{F34813CE-432B-B04B-8689-E46FBB847A1B}"/>
              </a:ext>
            </a:extLst>
          </p:cNvPr>
          <p:cNvGrpSpPr/>
          <p:nvPr/>
        </p:nvGrpSpPr>
        <p:grpSpPr>
          <a:xfrm>
            <a:off x="3388624" y="1974527"/>
            <a:ext cx="2409349" cy="760696"/>
            <a:chOff x="3388624" y="1974527"/>
            <a:chExt cx="2409349" cy="760696"/>
          </a:xfrm>
        </p:grpSpPr>
        <p:sp>
          <p:nvSpPr>
            <p:cNvPr id="26" name="Oval 25">
              <a:extLst>
                <a:ext uri="{FF2B5EF4-FFF2-40B4-BE49-F238E27FC236}">
                  <a16:creationId xmlns:a16="http://schemas.microsoft.com/office/drawing/2014/main" id="{6CC8E056-46D6-614F-B8A3-1CA422A07B65}"/>
                </a:ext>
              </a:extLst>
            </p:cNvPr>
            <p:cNvSpPr/>
            <p:nvPr/>
          </p:nvSpPr>
          <p:spPr>
            <a:xfrm>
              <a:off x="4355009" y="1974527"/>
              <a:ext cx="551215" cy="760696"/>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2F47083B-8EEC-3347-A1F2-2CF6A83EA1DD}"/>
                </a:ext>
              </a:extLst>
            </p:cNvPr>
            <p:cNvSpPr/>
            <p:nvPr/>
          </p:nvSpPr>
          <p:spPr>
            <a:xfrm>
              <a:off x="3388624" y="1975083"/>
              <a:ext cx="740532" cy="74053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BCF5AD3A-0AB1-6F49-B203-E2CE329D9F02}"/>
                </a:ext>
              </a:extLst>
            </p:cNvPr>
            <p:cNvSpPr/>
            <p:nvPr/>
          </p:nvSpPr>
          <p:spPr>
            <a:xfrm>
              <a:off x="5057441" y="1994691"/>
              <a:ext cx="740532" cy="74053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9" name="Gruppierung 5">
            <a:extLst>
              <a:ext uri="{FF2B5EF4-FFF2-40B4-BE49-F238E27FC236}">
                <a16:creationId xmlns:a16="http://schemas.microsoft.com/office/drawing/2014/main" id="{705DEA1C-F421-574D-BFBA-040320CC8DC2}"/>
              </a:ext>
            </a:extLst>
          </p:cNvPr>
          <p:cNvGrpSpPr/>
          <p:nvPr/>
        </p:nvGrpSpPr>
        <p:grpSpPr>
          <a:xfrm flipH="1">
            <a:off x="3779716" y="2744034"/>
            <a:ext cx="1636754" cy="2395430"/>
            <a:chOff x="1126431" y="1804581"/>
            <a:chExt cx="2121368" cy="2395430"/>
          </a:xfrm>
        </p:grpSpPr>
        <p:cxnSp>
          <p:nvCxnSpPr>
            <p:cNvPr id="30" name="Gerade Verbindung 29">
              <a:extLst>
                <a:ext uri="{FF2B5EF4-FFF2-40B4-BE49-F238E27FC236}">
                  <a16:creationId xmlns:a16="http://schemas.microsoft.com/office/drawing/2014/main" id="{C400E07F-946F-3443-B4DA-84A77698CDA5}"/>
                </a:ext>
              </a:extLst>
            </p:cNvPr>
            <p:cNvCxnSpPr/>
            <p:nvPr/>
          </p:nvCxnSpPr>
          <p:spPr>
            <a:xfrm rot="5400000">
              <a:off x="1623522" y="2316063"/>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Gerade Verbindung 30">
              <a:extLst>
                <a:ext uri="{FF2B5EF4-FFF2-40B4-BE49-F238E27FC236}">
                  <a16:creationId xmlns:a16="http://schemas.microsoft.com/office/drawing/2014/main" id="{3261C9F3-2387-5E43-BBCB-E9746354B9D5}"/>
                </a:ext>
              </a:extLst>
            </p:cNvPr>
            <p:cNvCxnSpPr/>
            <p:nvPr/>
          </p:nvCxnSpPr>
          <p:spPr>
            <a:xfrm>
              <a:off x="2135004" y="2829133"/>
              <a:ext cx="1112001"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Gerade Verbindung 31">
              <a:extLst>
                <a:ext uri="{FF2B5EF4-FFF2-40B4-BE49-F238E27FC236}">
                  <a16:creationId xmlns:a16="http://schemas.microsoft.com/office/drawing/2014/main" id="{B5BF89E3-C75C-4B47-ACFB-995F83075636}"/>
                </a:ext>
              </a:extLst>
            </p:cNvPr>
            <p:cNvCxnSpPr/>
            <p:nvPr/>
          </p:nvCxnSpPr>
          <p:spPr>
            <a:xfrm rot="5400000" flipH="1" flipV="1">
              <a:off x="2734729" y="2316857"/>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Gerade Verbindung 32">
              <a:extLst>
                <a:ext uri="{FF2B5EF4-FFF2-40B4-BE49-F238E27FC236}">
                  <a16:creationId xmlns:a16="http://schemas.microsoft.com/office/drawing/2014/main" id="{726A2285-10D0-8842-8549-D06FFA869CA5}"/>
                </a:ext>
              </a:extLst>
            </p:cNvPr>
            <p:cNvCxnSpPr/>
            <p:nvPr/>
          </p:nvCxnSpPr>
          <p:spPr>
            <a:xfrm rot="5400000">
              <a:off x="2302178" y="3182278"/>
              <a:ext cx="706290"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5B3027BD-13E6-6342-892D-21764D669FF7}"/>
                </a:ext>
              </a:extLst>
            </p:cNvPr>
            <p:cNvCxnSpPr/>
            <p:nvPr/>
          </p:nvCxnSpPr>
          <p:spPr>
            <a:xfrm>
              <a:off x="1126431" y="3536217"/>
              <a:ext cx="1528919"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Gerade Verbindung 34">
              <a:extLst>
                <a:ext uri="{FF2B5EF4-FFF2-40B4-BE49-F238E27FC236}">
                  <a16:creationId xmlns:a16="http://schemas.microsoft.com/office/drawing/2014/main" id="{90F90586-B717-474E-81EA-4DFD792D97F1}"/>
                </a:ext>
              </a:extLst>
            </p:cNvPr>
            <p:cNvCxnSpPr/>
            <p:nvPr/>
          </p:nvCxnSpPr>
          <p:spPr>
            <a:xfrm rot="5400000" flipH="1" flipV="1">
              <a:off x="274277" y="2670399"/>
              <a:ext cx="1731636"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Gerade Verbindung 35">
              <a:extLst>
                <a:ext uri="{FF2B5EF4-FFF2-40B4-BE49-F238E27FC236}">
                  <a16:creationId xmlns:a16="http://schemas.microsoft.com/office/drawing/2014/main" id="{015FB84E-9F7B-9C4E-BADB-F4292981D5D8}"/>
                </a:ext>
              </a:extLst>
            </p:cNvPr>
            <p:cNvCxnSpPr/>
            <p:nvPr/>
          </p:nvCxnSpPr>
          <p:spPr>
            <a:xfrm rot="5400000">
              <a:off x="1603872" y="3868511"/>
              <a:ext cx="66141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9" name="Gruppieren 48">
            <a:extLst>
              <a:ext uri="{FF2B5EF4-FFF2-40B4-BE49-F238E27FC236}">
                <a16:creationId xmlns:a16="http://schemas.microsoft.com/office/drawing/2014/main" id="{44982AF8-51DA-D245-B9C3-2ED8D860F27C}"/>
              </a:ext>
            </a:extLst>
          </p:cNvPr>
          <p:cNvGrpSpPr/>
          <p:nvPr/>
        </p:nvGrpSpPr>
        <p:grpSpPr>
          <a:xfrm>
            <a:off x="6321084" y="1994691"/>
            <a:ext cx="2409349" cy="760696"/>
            <a:chOff x="6321084" y="1994691"/>
            <a:chExt cx="2409349" cy="760696"/>
          </a:xfrm>
        </p:grpSpPr>
        <p:sp>
          <p:nvSpPr>
            <p:cNvPr id="37" name="Oval 36">
              <a:extLst>
                <a:ext uri="{FF2B5EF4-FFF2-40B4-BE49-F238E27FC236}">
                  <a16:creationId xmlns:a16="http://schemas.microsoft.com/office/drawing/2014/main" id="{5B800853-CF0F-E64E-B1C2-B4A19FBECB55}"/>
                </a:ext>
              </a:extLst>
            </p:cNvPr>
            <p:cNvSpPr/>
            <p:nvPr/>
          </p:nvSpPr>
          <p:spPr>
            <a:xfrm>
              <a:off x="7287469" y="1994691"/>
              <a:ext cx="551215" cy="760696"/>
            </a:xfrm>
            <a:prstGeom prst="ellips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095A532A-9D7D-6A4B-A0F5-0A70890B552A}"/>
                </a:ext>
              </a:extLst>
            </p:cNvPr>
            <p:cNvSpPr/>
            <p:nvPr/>
          </p:nvSpPr>
          <p:spPr>
            <a:xfrm>
              <a:off x="6321084" y="1995247"/>
              <a:ext cx="740532" cy="74053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9" name="Rechteck 38">
              <a:extLst>
                <a:ext uri="{FF2B5EF4-FFF2-40B4-BE49-F238E27FC236}">
                  <a16:creationId xmlns:a16="http://schemas.microsoft.com/office/drawing/2014/main" id="{715AEA34-FFFF-D747-9AA1-76C7DDE44AEE}"/>
                </a:ext>
              </a:extLst>
            </p:cNvPr>
            <p:cNvSpPr/>
            <p:nvPr/>
          </p:nvSpPr>
          <p:spPr>
            <a:xfrm>
              <a:off x="7989901" y="2014855"/>
              <a:ext cx="740532" cy="74053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40" name="Gruppierung 5">
            <a:extLst>
              <a:ext uri="{FF2B5EF4-FFF2-40B4-BE49-F238E27FC236}">
                <a16:creationId xmlns:a16="http://schemas.microsoft.com/office/drawing/2014/main" id="{B900851B-EF28-2E4E-B927-D9B6FDA61083}"/>
              </a:ext>
            </a:extLst>
          </p:cNvPr>
          <p:cNvGrpSpPr/>
          <p:nvPr/>
        </p:nvGrpSpPr>
        <p:grpSpPr>
          <a:xfrm>
            <a:off x="6683606" y="2755387"/>
            <a:ext cx="1695037" cy="2395430"/>
            <a:chOff x="1126431" y="1804581"/>
            <a:chExt cx="2121368" cy="2395430"/>
          </a:xfrm>
        </p:grpSpPr>
        <p:cxnSp>
          <p:nvCxnSpPr>
            <p:cNvPr id="41" name="Gerade Verbindung 40">
              <a:extLst>
                <a:ext uri="{FF2B5EF4-FFF2-40B4-BE49-F238E27FC236}">
                  <a16:creationId xmlns:a16="http://schemas.microsoft.com/office/drawing/2014/main" id="{DC777779-AA3B-714A-A90E-B5A4754E7F40}"/>
                </a:ext>
              </a:extLst>
            </p:cNvPr>
            <p:cNvCxnSpPr/>
            <p:nvPr/>
          </p:nvCxnSpPr>
          <p:spPr>
            <a:xfrm rot="5400000">
              <a:off x="1623522" y="2316063"/>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Gerade Verbindung 41">
              <a:extLst>
                <a:ext uri="{FF2B5EF4-FFF2-40B4-BE49-F238E27FC236}">
                  <a16:creationId xmlns:a16="http://schemas.microsoft.com/office/drawing/2014/main" id="{00AC24D0-DF61-FC48-8E65-57C9932D4E04}"/>
                </a:ext>
              </a:extLst>
            </p:cNvPr>
            <p:cNvCxnSpPr/>
            <p:nvPr/>
          </p:nvCxnSpPr>
          <p:spPr>
            <a:xfrm>
              <a:off x="2135004" y="2829133"/>
              <a:ext cx="1112001"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Gerade Verbindung 42">
              <a:extLst>
                <a:ext uri="{FF2B5EF4-FFF2-40B4-BE49-F238E27FC236}">
                  <a16:creationId xmlns:a16="http://schemas.microsoft.com/office/drawing/2014/main" id="{940FE3DC-773A-CA46-A4F1-D8C400B059DF}"/>
                </a:ext>
              </a:extLst>
            </p:cNvPr>
            <p:cNvCxnSpPr/>
            <p:nvPr/>
          </p:nvCxnSpPr>
          <p:spPr>
            <a:xfrm rot="5400000" flipH="1" flipV="1">
              <a:off x="2734729" y="2316857"/>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Gerade Verbindung 43">
              <a:extLst>
                <a:ext uri="{FF2B5EF4-FFF2-40B4-BE49-F238E27FC236}">
                  <a16:creationId xmlns:a16="http://schemas.microsoft.com/office/drawing/2014/main" id="{20CDAE95-95BE-9642-8F50-D9D924ADD134}"/>
                </a:ext>
              </a:extLst>
            </p:cNvPr>
            <p:cNvCxnSpPr/>
            <p:nvPr/>
          </p:nvCxnSpPr>
          <p:spPr>
            <a:xfrm rot="5400000">
              <a:off x="2302178" y="3182278"/>
              <a:ext cx="706290"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Gerade Verbindung 44">
              <a:extLst>
                <a:ext uri="{FF2B5EF4-FFF2-40B4-BE49-F238E27FC236}">
                  <a16:creationId xmlns:a16="http://schemas.microsoft.com/office/drawing/2014/main" id="{79D887A3-2F40-B544-BBAD-0494F16F26B4}"/>
                </a:ext>
              </a:extLst>
            </p:cNvPr>
            <p:cNvCxnSpPr/>
            <p:nvPr/>
          </p:nvCxnSpPr>
          <p:spPr>
            <a:xfrm>
              <a:off x="1126431" y="3536217"/>
              <a:ext cx="1528919"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6" name="Gerade Verbindung 45">
              <a:extLst>
                <a:ext uri="{FF2B5EF4-FFF2-40B4-BE49-F238E27FC236}">
                  <a16:creationId xmlns:a16="http://schemas.microsoft.com/office/drawing/2014/main" id="{0EBB2B41-9838-DF4A-9155-51CA66A1C529}"/>
                </a:ext>
              </a:extLst>
            </p:cNvPr>
            <p:cNvCxnSpPr/>
            <p:nvPr/>
          </p:nvCxnSpPr>
          <p:spPr>
            <a:xfrm rot="5400000" flipH="1" flipV="1">
              <a:off x="274277" y="2670399"/>
              <a:ext cx="1731636"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7" name="Gerade Verbindung 46">
              <a:extLst>
                <a:ext uri="{FF2B5EF4-FFF2-40B4-BE49-F238E27FC236}">
                  <a16:creationId xmlns:a16="http://schemas.microsoft.com/office/drawing/2014/main" id="{C5EADC5A-8592-F64A-9059-3BFD6D0B6F31}"/>
                </a:ext>
              </a:extLst>
            </p:cNvPr>
            <p:cNvCxnSpPr/>
            <p:nvPr/>
          </p:nvCxnSpPr>
          <p:spPr>
            <a:xfrm rot="5400000">
              <a:off x="1603872" y="3868511"/>
              <a:ext cx="66141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3" name="Textfeld 12"/>
          <p:cNvSpPr txBox="1"/>
          <p:nvPr/>
        </p:nvSpPr>
        <p:spPr>
          <a:xfrm rot="19767088">
            <a:off x="156693" y="3506086"/>
            <a:ext cx="8821661" cy="830997"/>
          </a:xfrm>
          <a:prstGeom prst="rect">
            <a:avLst/>
          </a:prstGeom>
          <a:solidFill>
            <a:schemeClr val="bg1">
              <a:lumMod val="65000"/>
            </a:schemeClr>
          </a:solidFill>
        </p:spPr>
        <p:txBody>
          <a:bodyPr wrap="square" rtlCol="0">
            <a:spAutoFit/>
          </a:bodyPr>
          <a:lstStyle/>
          <a:p>
            <a:pPr algn="ctr"/>
            <a:r>
              <a:rPr lang="de-DE" sz="2400" dirty="0"/>
              <a:t> Intuitiv sortieren wir nach Ähnlichkeit. </a:t>
            </a:r>
          </a:p>
          <a:p>
            <a:pPr algn="ctr"/>
            <a:r>
              <a:rPr lang="de-DE" sz="2400" dirty="0"/>
              <a:t>Die Ordnungskriterien dafür können widersprüchlich sein</a:t>
            </a:r>
          </a:p>
        </p:txBody>
      </p:sp>
    </p:spTree>
    <p:extLst>
      <p:ext uri="{BB962C8B-B14F-4D97-AF65-F5344CB8AC3E}">
        <p14:creationId xmlns:p14="http://schemas.microsoft.com/office/powerpoint/2010/main" val="440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up)">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1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56692" y="937984"/>
            <a:ext cx="8987308" cy="707886"/>
          </a:xfrm>
          <a:prstGeom prst="rect">
            <a:avLst/>
          </a:prstGeom>
          <a:noFill/>
        </p:spPr>
        <p:txBody>
          <a:bodyPr wrap="square" rtlCol="0">
            <a:spAutoFit/>
          </a:bodyPr>
          <a:lstStyle/>
          <a:p>
            <a:r>
              <a:rPr lang="de-DE" sz="2000" dirty="0"/>
              <a:t>Es kann es nur ein „richtiges“ Verwandtschaftsdiagramm geben. Intuition kann täuschen. Widersprüchliche Merkmale müssen bewertet werden.  </a:t>
            </a:r>
          </a:p>
        </p:txBody>
      </p:sp>
      <p:grpSp>
        <p:nvGrpSpPr>
          <p:cNvPr id="2" name="Gruppierung 5"/>
          <p:cNvGrpSpPr/>
          <p:nvPr/>
        </p:nvGrpSpPr>
        <p:grpSpPr>
          <a:xfrm>
            <a:off x="1564916" y="2873195"/>
            <a:ext cx="2121368" cy="2395430"/>
            <a:chOff x="1126431" y="1804581"/>
            <a:chExt cx="2121368" cy="2395430"/>
          </a:xfrm>
        </p:grpSpPr>
        <p:cxnSp>
          <p:nvCxnSpPr>
            <p:cNvPr id="7" name="Gerade Verbindung 6"/>
            <p:cNvCxnSpPr/>
            <p:nvPr/>
          </p:nvCxnSpPr>
          <p:spPr>
            <a:xfrm rot="5400000">
              <a:off x="1623522" y="2316063"/>
              <a:ext cx="102455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Gerade Verbindung 7"/>
            <p:cNvCxnSpPr/>
            <p:nvPr/>
          </p:nvCxnSpPr>
          <p:spPr>
            <a:xfrm>
              <a:off x="2135004" y="2829133"/>
              <a:ext cx="1112001"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Gerade Verbindung 8"/>
            <p:cNvCxnSpPr/>
            <p:nvPr/>
          </p:nvCxnSpPr>
          <p:spPr>
            <a:xfrm rot="5400000" flipH="1" flipV="1">
              <a:off x="2734729" y="2316857"/>
              <a:ext cx="102455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Gerade Verbindung 10"/>
            <p:cNvCxnSpPr/>
            <p:nvPr/>
          </p:nvCxnSpPr>
          <p:spPr>
            <a:xfrm rot="5400000">
              <a:off x="2302178" y="3182278"/>
              <a:ext cx="70629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1126431" y="3536217"/>
              <a:ext cx="1528919"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flipV="1">
              <a:off x="274277" y="2670399"/>
              <a:ext cx="1731636"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rot="5400000">
              <a:off x="1603872" y="3868511"/>
              <a:ext cx="66141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5" name="Bild 14" descr="tuna.jpg"/>
          <p:cNvPicPr>
            <a:picLocks noChangeAspect="1"/>
          </p:cNvPicPr>
          <p:nvPr/>
        </p:nvPicPr>
        <p:blipFill>
          <a:blip r:embed="rId2">
            <a:clrChange>
              <a:clrFrom>
                <a:srgbClr val="FFFFFF"/>
              </a:clrFrom>
              <a:clrTo>
                <a:srgbClr val="FFFFFF">
                  <a:alpha val="0"/>
                </a:srgbClr>
              </a:clrTo>
            </a:clrChange>
          </a:blip>
          <a:stretch>
            <a:fillRect/>
          </a:stretch>
        </p:blipFill>
        <p:spPr>
          <a:xfrm>
            <a:off x="3191507" y="2455837"/>
            <a:ext cx="1088163" cy="493969"/>
          </a:xfrm>
          <a:prstGeom prst="rect">
            <a:avLst/>
          </a:prstGeom>
        </p:spPr>
      </p:pic>
      <p:pic>
        <p:nvPicPr>
          <p:cNvPr id="16" name="Bild 15" descr="Eichhoernchen.jpg"/>
          <p:cNvPicPr>
            <a:picLocks noChangeAspect="1"/>
          </p:cNvPicPr>
          <p:nvPr/>
        </p:nvPicPr>
        <p:blipFill>
          <a:blip r:embed="rId3">
            <a:clrChange>
              <a:clrFrom>
                <a:srgbClr val="FFFFFF"/>
              </a:clrFrom>
              <a:clrTo>
                <a:srgbClr val="FFFFFF">
                  <a:alpha val="0"/>
                </a:srgbClr>
              </a:clrTo>
            </a:clrChange>
          </a:blip>
          <a:stretch>
            <a:fillRect/>
          </a:stretch>
        </p:blipFill>
        <p:spPr>
          <a:xfrm rot="1184673">
            <a:off x="1214491" y="2291119"/>
            <a:ext cx="772581" cy="670058"/>
          </a:xfrm>
          <a:prstGeom prst="rect">
            <a:avLst/>
          </a:prstGeom>
        </p:spPr>
      </p:pic>
      <p:pic>
        <p:nvPicPr>
          <p:cNvPr id="17" name="Bild 16" descr="makohai.jpg"/>
          <p:cNvPicPr>
            <a:picLocks noChangeAspect="1"/>
          </p:cNvPicPr>
          <p:nvPr/>
        </p:nvPicPr>
        <p:blipFill>
          <a:blip r:embed="rId4">
            <a:clrChange>
              <a:clrFrom>
                <a:srgbClr val="FFFFFF"/>
              </a:clrFrom>
              <a:clrTo>
                <a:srgbClr val="FFFFFF">
                  <a:alpha val="0"/>
                </a:srgbClr>
              </a:clrTo>
            </a:clrChange>
          </a:blip>
          <a:stretch>
            <a:fillRect/>
          </a:stretch>
        </p:blipFill>
        <p:spPr>
          <a:xfrm>
            <a:off x="2220042" y="2404601"/>
            <a:ext cx="936000" cy="583239"/>
          </a:xfrm>
          <a:prstGeom prst="rect">
            <a:avLst/>
          </a:prstGeom>
        </p:spPr>
      </p:pic>
      <p:pic>
        <p:nvPicPr>
          <p:cNvPr id="18" name="Bild 17" descr="tuna.jpg"/>
          <p:cNvPicPr>
            <a:picLocks noChangeAspect="1"/>
          </p:cNvPicPr>
          <p:nvPr/>
        </p:nvPicPr>
        <p:blipFill>
          <a:blip r:embed="rId2">
            <a:clrChange>
              <a:clrFrom>
                <a:srgbClr val="FFFFFF"/>
              </a:clrFrom>
              <a:clrTo>
                <a:srgbClr val="FFFFFF">
                  <a:alpha val="0"/>
                </a:srgbClr>
              </a:clrTo>
            </a:clrChange>
          </a:blip>
          <a:stretch>
            <a:fillRect/>
          </a:stretch>
        </p:blipFill>
        <p:spPr>
          <a:xfrm>
            <a:off x="6892720" y="2425609"/>
            <a:ext cx="1088163" cy="493969"/>
          </a:xfrm>
          <a:prstGeom prst="rect">
            <a:avLst/>
          </a:prstGeom>
        </p:spPr>
      </p:pic>
      <p:pic>
        <p:nvPicPr>
          <p:cNvPr id="19" name="Bild 18" descr="Eichhoernchen.jpg"/>
          <p:cNvPicPr>
            <a:picLocks noChangeAspect="1"/>
          </p:cNvPicPr>
          <p:nvPr/>
        </p:nvPicPr>
        <p:blipFill>
          <a:blip r:embed="rId3">
            <a:clrChange>
              <a:clrFrom>
                <a:srgbClr val="FFFFFF"/>
              </a:clrFrom>
              <a:clrTo>
                <a:srgbClr val="FFFFFF">
                  <a:alpha val="0"/>
                </a:srgbClr>
              </a:clrTo>
            </a:clrChange>
          </a:blip>
          <a:stretch>
            <a:fillRect/>
          </a:stretch>
        </p:blipFill>
        <p:spPr>
          <a:xfrm rot="1184673">
            <a:off x="7950148" y="2260891"/>
            <a:ext cx="772581" cy="670058"/>
          </a:xfrm>
          <a:prstGeom prst="rect">
            <a:avLst/>
          </a:prstGeom>
        </p:spPr>
      </p:pic>
      <p:pic>
        <p:nvPicPr>
          <p:cNvPr id="20" name="Bild 19" descr="makohai.jpg"/>
          <p:cNvPicPr>
            <a:picLocks noChangeAspect="1"/>
          </p:cNvPicPr>
          <p:nvPr/>
        </p:nvPicPr>
        <p:blipFill>
          <a:blip r:embed="rId4">
            <a:clrChange>
              <a:clrFrom>
                <a:srgbClr val="FFFFFF"/>
              </a:clrFrom>
              <a:clrTo>
                <a:srgbClr val="FFFFFF">
                  <a:alpha val="0"/>
                </a:srgbClr>
              </a:clrTo>
            </a:clrChange>
          </a:blip>
          <a:stretch>
            <a:fillRect/>
          </a:stretch>
        </p:blipFill>
        <p:spPr>
          <a:xfrm>
            <a:off x="5906824" y="2381376"/>
            <a:ext cx="936000" cy="583239"/>
          </a:xfrm>
          <a:prstGeom prst="rect">
            <a:avLst/>
          </a:prstGeom>
        </p:spPr>
      </p:pic>
      <p:grpSp>
        <p:nvGrpSpPr>
          <p:cNvPr id="3" name="Gruppierung 25"/>
          <p:cNvGrpSpPr/>
          <p:nvPr/>
        </p:nvGrpSpPr>
        <p:grpSpPr>
          <a:xfrm>
            <a:off x="6268401" y="2872401"/>
            <a:ext cx="2121368" cy="2395430"/>
            <a:chOff x="1126431" y="1804581"/>
            <a:chExt cx="2121368" cy="2395430"/>
          </a:xfrm>
        </p:grpSpPr>
        <p:cxnSp>
          <p:nvCxnSpPr>
            <p:cNvPr id="22" name="Gerade Verbindung 21"/>
            <p:cNvCxnSpPr/>
            <p:nvPr/>
          </p:nvCxnSpPr>
          <p:spPr>
            <a:xfrm rot="5400000">
              <a:off x="1623522" y="2316063"/>
              <a:ext cx="102455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a:xfrm>
              <a:off x="2135004" y="2829133"/>
              <a:ext cx="1112001"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rot="5400000" flipH="1" flipV="1">
              <a:off x="2734729" y="2316857"/>
              <a:ext cx="102455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Gerade Verbindung 24"/>
            <p:cNvCxnSpPr/>
            <p:nvPr/>
          </p:nvCxnSpPr>
          <p:spPr>
            <a:xfrm rot="5400000">
              <a:off x="2302178" y="3182278"/>
              <a:ext cx="706290"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a:xfrm>
              <a:off x="1126431" y="3536217"/>
              <a:ext cx="1528919"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Gerade Verbindung 26"/>
            <p:cNvCxnSpPr/>
            <p:nvPr/>
          </p:nvCxnSpPr>
          <p:spPr>
            <a:xfrm rot="5400000" flipH="1" flipV="1">
              <a:off x="274277" y="2670399"/>
              <a:ext cx="1731636"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Gerade Verbindung 27"/>
            <p:cNvCxnSpPr/>
            <p:nvPr/>
          </p:nvCxnSpPr>
          <p:spPr>
            <a:xfrm rot="5400000">
              <a:off x="1603872" y="3868511"/>
              <a:ext cx="661412" cy="1588"/>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Rechteck 28"/>
          <p:cNvSpPr/>
          <p:nvPr/>
        </p:nvSpPr>
        <p:spPr>
          <a:xfrm>
            <a:off x="2220042" y="2381376"/>
            <a:ext cx="2059628" cy="6134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29"/>
          <p:cNvSpPr/>
          <p:nvPr/>
        </p:nvSpPr>
        <p:spPr>
          <a:xfrm>
            <a:off x="6892720" y="2306111"/>
            <a:ext cx="2059628" cy="61346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32" name="Gruppierung 53"/>
          <p:cNvGrpSpPr/>
          <p:nvPr/>
        </p:nvGrpSpPr>
        <p:grpSpPr>
          <a:xfrm>
            <a:off x="97362" y="2306111"/>
            <a:ext cx="2292229" cy="3553385"/>
            <a:chOff x="78736" y="2306110"/>
            <a:chExt cx="2292229" cy="3553385"/>
          </a:xfrm>
        </p:grpSpPr>
        <p:grpSp>
          <p:nvGrpSpPr>
            <p:cNvPr id="33" name="Gruppierung 46"/>
            <p:cNvGrpSpPr/>
            <p:nvPr/>
          </p:nvGrpSpPr>
          <p:grpSpPr>
            <a:xfrm>
              <a:off x="337781" y="2873989"/>
              <a:ext cx="2033184" cy="2985506"/>
              <a:chOff x="337781" y="2873989"/>
              <a:chExt cx="2033184" cy="2985506"/>
            </a:xfrm>
          </p:grpSpPr>
          <p:cxnSp>
            <p:nvCxnSpPr>
              <p:cNvPr id="35" name="Gerade Verbindung 34"/>
              <p:cNvCxnSpPr/>
              <p:nvPr/>
            </p:nvCxnSpPr>
            <p:spPr>
              <a:xfrm rot="5400000">
                <a:off x="-858743" y="4070513"/>
                <a:ext cx="2394636" cy="1588"/>
              </a:xfrm>
              <a:prstGeom prst="line">
                <a:avLst/>
              </a:prstGeom>
              <a:ln w="254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339369" y="5268625"/>
                <a:ext cx="2031596" cy="1588"/>
              </a:xfrm>
              <a:prstGeom prst="line">
                <a:avLst/>
              </a:prstGeom>
              <a:ln w="254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rot="5400000">
                <a:off x="1032240" y="5563266"/>
                <a:ext cx="590871" cy="1588"/>
              </a:xfrm>
              <a:prstGeom prst="line">
                <a:avLst/>
              </a:prstGeom>
              <a:ln w="254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pic>
          <p:nvPicPr>
            <p:cNvPr id="34" name="Bild 33" descr="neunauge.png"/>
            <p:cNvPicPr>
              <a:picLocks noChangeAspect="1"/>
            </p:cNvPicPr>
            <p:nvPr/>
          </p:nvPicPr>
          <p:blipFill>
            <a:blip r:embed="rId5">
              <a:clrChange>
                <a:clrFrom>
                  <a:srgbClr val="FFFFFF"/>
                </a:clrFrom>
                <a:clrTo>
                  <a:srgbClr val="FFFFFF">
                    <a:alpha val="0"/>
                  </a:srgbClr>
                </a:clrTo>
              </a:clrChange>
            </a:blip>
            <a:stretch>
              <a:fillRect/>
            </a:stretch>
          </p:blipFill>
          <p:spPr>
            <a:xfrm>
              <a:off x="78736" y="2306110"/>
              <a:ext cx="1078689" cy="765869"/>
            </a:xfrm>
            <a:prstGeom prst="rect">
              <a:avLst/>
            </a:prstGeom>
          </p:spPr>
        </p:pic>
      </p:grpSp>
      <p:grpSp>
        <p:nvGrpSpPr>
          <p:cNvPr id="38" name="Gruppierung 59"/>
          <p:cNvGrpSpPr/>
          <p:nvPr/>
        </p:nvGrpSpPr>
        <p:grpSpPr>
          <a:xfrm>
            <a:off x="183056" y="4805292"/>
            <a:ext cx="2274458" cy="410704"/>
            <a:chOff x="164430" y="4805291"/>
            <a:chExt cx="2274458" cy="410704"/>
          </a:xfrm>
        </p:grpSpPr>
        <p:sp>
          <p:nvSpPr>
            <p:cNvPr id="39" name="Rechteck 38"/>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0" name="Textfeld 39"/>
            <p:cNvSpPr txBox="1"/>
            <p:nvPr/>
          </p:nvSpPr>
          <p:spPr>
            <a:xfrm>
              <a:off x="447376" y="4877441"/>
              <a:ext cx="1991512" cy="338554"/>
            </a:xfrm>
            <a:prstGeom prst="rect">
              <a:avLst/>
            </a:prstGeom>
            <a:noFill/>
          </p:spPr>
          <p:txBody>
            <a:bodyPr wrap="square" rtlCol="0">
              <a:spAutoFit/>
            </a:bodyPr>
            <a:lstStyle/>
            <a:p>
              <a:r>
                <a:rPr lang="de-DE" sz="1600" dirty="0"/>
                <a:t>Kiemen</a:t>
              </a:r>
            </a:p>
          </p:txBody>
        </p:sp>
      </p:grpSp>
      <p:grpSp>
        <p:nvGrpSpPr>
          <p:cNvPr id="41" name="Gruppierung 59"/>
          <p:cNvGrpSpPr/>
          <p:nvPr/>
        </p:nvGrpSpPr>
        <p:grpSpPr>
          <a:xfrm>
            <a:off x="1176051" y="5405503"/>
            <a:ext cx="2274458" cy="410704"/>
            <a:chOff x="164430" y="4805291"/>
            <a:chExt cx="2274458" cy="410704"/>
          </a:xfrm>
        </p:grpSpPr>
        <p:sp>
          <p:nvSpPr>
            <p:cNvPr id="42" name="Rechteck 41"/>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Textfeld 42"/>
            <p:cNvSpPr txBox="1"/>
            <p:nvPr/>
          </p:nvSpPr>
          <p:spPr>
            <a:xfrm>
              <a:off x="447376" y="4877441"/>
              <a:ext cx="1991512" cy="338554"/>
            </a:xfrm>
            <a:prstGeom prst="rect">
              <a:avLst/>
            </a:prstGeom>
            <a:noFill/>
          </p:spPr>
          <p:txBody>
            <a:bodyPr wrap="square" rtlCol="0">
              <a:spAutoFit/>
            </a:bodyPr>
            <a:lstStyle/>
            <a:p>
              <a:r>
                <a:rPr lang="de-DE" sz="1600" dirty="0"/>
                <a:t>Kiemen</a:t>
              </a:r>
            </a:p>
          </p:txBody>
        </p:sp>
      </p:grpSp>
      <p:grpSp>
        <p:nvGrpSpPr>
          <p:cNvPr id="46" name="Gruppierung 54"/>
          <p:cNvGrpSpPr/>
          <p:nvPr/>
        </p:nvGrpSpPr>
        <p:grpSpPr>
          <a:xfrm>
            <a:off x="4709483" y="2375435"/>
            <a:ext cx="2389872" cy="3495444"/>
            <a:chOff x="4545848" y="2362463"/>
            <a:chExt cx="2389872" cy="3495444"/>
          </a:xfrm>
        </p:grpSpPr>
        <p:grpSp>
          <p:nvGrpSpPr>
            <p:cNvPr id="49" name="Gruppierung 47"/>
            <p:cNvGrpSpPr/>
            <p:nvPr/>
          </p:nvGrpSpPr>
          <p:grpSpPr>
            <a:xfrm>
              <a:off x="4902536" y="2872401"/>
              <a:ext cx="2033184" cy="2985506"/>
              <a:chOff x="337781" y="2873989"/>
              <a:chExt cx="2033184" cy="2985506"/>
            </a:xfrm>
          </p:grpSpPr>
          <p:cxnSp>
            <p:nvCxnSpPr>
              <p:cNvPr id="51" name="Gerade Verbindung 50"/>
              <p:cNvCxnSpPr/>
              <p:nvPr/>
            </p:nvCxnSpPr>
            <p:spPr>
              <a:xfrm rot="5400000">
                <a:off x="-858743" y="4070513"/>
                <a:ext cx="2394636" cy="1588"/>
              </a:xfrm>
              <a:prstGeom prst="line">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Gerade Verbindung 51"/>
              <p:cNvCxnSpPr/>
              <p:nvPr/>
            </p:nvCxnSpPr>
            <p:spPr>
              <a:xfrm>
                <a:off x="339369" y="5268625"/>
                <a:ext cx="2031596" cy="1588"/>
              </a:xfrm>
              <a:prstGeom prst="line">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Gerade Verbindung 52"/>
              <p:cNvCxnSpPr/>
              <p:nvPr/>
            </p:nvCxnSpPr>
            <p:spPr>
              <a:xfrm rot="5400000">
                <a:off x="1032240" y="5563266"/>
                <a:ext cx="590871" cy="1588"/>
              </a:xfrm>
              <a:prstGeom prst="line">
                <a:avLst/>
              </a:prstGeom>
              <a:ln w="254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50" name="Bild 49" descr="neunauge.png"/>
            <p:cNvPicPr>
              <a:picLocks noChangeAspect="1"/>
            </p:cNvPicPr>
            <p:nvPr/>
          </p:nvPicPr>
          <p:blipFill>
            <a:blip r:embed="rId5">
              <a:clrChange>
                <a:clrFrom>
                  <a:srgbClr val="FFFFFF"/>
                </a:clrFrom>
                <a:clrTo>
                  <a:srgbClr val="FFFFFF">
                    <a:alpha val="0"/>
                  </a:srgbClr>
                </a:clrTo>
              </a:clrChange>
            </a:blip>
            <a:stretch>
              <a:fillRect/>
            </a:stretch>
          </p:blipFill>
          <p:spPr>
            <a:xfrm>
              <a:off x="4545848" y="2362463"/>
              <a:ext cx="1078689" cy="765869"/>
            </a:xfrm>
            <a:prstGeom prst="rect">
              <a:avLst/>
            </a:prstGeom>
          </p:spPr>
        </p:pic>
      </p:grpSp>
      <p:grpSp>
        <p:nvGrpSpPr>
          <p:cNvPr id="69" name="Gruppierung 68"/>
          <p:cNvGrpSpPr/>
          <p:nvPr/>
        </p:nvGrpSpPr>
        <p:grpSpPr>
          <a:xfrm>
            <a:off x="4886171" y="4745449"/>
            <a:ext cx="2274458" cy="410704"/>
            <a:chOff x="4886171" y="4745449"/>
            <a:chExt cx="2274458" cy="410704"/>
          </a:xfrm>
        </p:grpSpPr>
        <p:sp>
          <p:nvSpPr>
            <p:cNvPr id="47" name="Rechteck 46"/>
            <p:cNvSpPr/>
            <p:nvPr/>
          </p:nvSpPr>
          <p:spPr>
            <a:xfrm>
              <a:off x="4886171" y="4745449"/>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48" name="Textfeld 47"/>
            <p:cNvSpPr txBox="1"/>
            <p:nvPr/>
          </p:nvSpPr>
          <p:spPr>
            <a:xfrm>
              <a:off x="5169117" y="4817599"/>
              <a:ext cx="1991512" cy="338554"/>
            </a:xfrm>
            <a:prstGeom prst="rect">
              <a:avLst/>
            </a:prstGeom>
            <a:noFill/>
          </p:spPr>
          <p:txBody>
            <a:bodyPr wrap="square" rtlCol="0">
              <a:spAutoFit/>
            </a:bodyPr>
            <a:lstStyle/>
            <a:p>
              <a:r>
                <a:rPr lang="de-DE" sz="1600" dirty="0"/>
                <a:t>knorpelig</a:t>
              </a:r>
            </a:p>
          </p:txBody>
        </p:sp>
      </p:grpSp>
      <p:grpSp>
        <p:nvGrpSpPr>
          <p:cNvPr id="54" name="Gruppierung 59"/>
          <p:cNvGrpSpPr/>
          <p:nvPr/>
        </p:nvGrpSpPr>
        <p:grpSpPr>
          <a:xfrm>
            <a:off x="5870598" y="5405503"/>
            <a:ext cx="2274458" cy="410704"/>
            <a:chOff x="164430" y="4805291"/>
            <a:chExt cx="2274458" cy="410704"/>
          </a:xfrm>
        </p:grpSpPr>
        <p:sp>
          <p:nvSpPr>
            <p:cNvPr id="55" name="Rechteck 54"/>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Textfeld 55"/>
            <p:cNvSpPr txBox="1"/>
            <p:nvPr/>
          </p:nvSpPr>
          <p:spPr>
            <a:xfrm>
              <a:off x="447376" y="4877441"/>
              <a:ext cx="1991512" cy="338554"/>
            </a:xfrm>
            <a:prstGeom prst="rect">
              <a:avLst/>
            </a:prstGeom>
            <a:noFill/>
          </p:spPr>
          <p:txBody>
            <a:bodyPr wrap="square" rtlCol="0">
              <a:spAutoFit/>
            </a:bodyPr>
            <a:lstStyle/>
            <a:p>
              <a:r>
                <a:rPr lang="de-DE" sz="1600" dirty="0"/>
                <a:t>knorpelig</a:t>
              </a:r>
            </a:p>
          </p:txBody>
        </p:sp>
      </p:grpSp>
      <p:grpSp>
        <p:nvGrpSpPr>
          <p:cNvPr id="68" name="Gruppierung 67"/>
          <p:cNvGrpSpPr/>
          <p:nvPr/>
        </p:nvGrpSpPr>
        <p:grpSpPr>
          <a:xfrm>
            <a:off x="6101897" y="4082586"/>
            <a:ext cx="3802127" cy="419070"/>
            <a:chOff x="6101897" y="4082586"/>
            <a:chExt cx="3802127" cy="419070"/>
          </a:xfrm>
        </p:grpSpPr>
        <p:sp>
          <p:nvSpPr>
            <p:cNvPr id="60" name="Textfeld 59"/>
            <p:cNvSpPr txBox="1"/>
            <p:nvPr/>
          </p:nvSpPr>
          <p:spPr>
            <a:xfrm>
              <a:off x="7912512" y="4154736"/>
              <a:ext cx="1991512" cy="338554"/>
            </a:xfrm>
            <a:prstGeom prst="rect">
              <a:avLst/>
            </a:prstGeom>
            <a:noFill/>
          </p:spPr>
          <p:txBody>
            <a:bodyPr wrap="square" rtlCol="0">
              <a:spAutoFit/>
            </a:bodyPr>
            <a:lstStyle/>
            <a:p>
              <a:r>
                <a:rPr lang="de-DE" sz="1600" dirty="0"/>
                <a:t>knöchern</a:t>
              </a:r>
            </a:p>
          </p:txBody>
        </p:sp>
        <p:grpSp>
          <p:nvGrpSpPr>
            <p:cNvPr id="67" name="Gruppierung 66"/>
            <p:cNvGrpSpPr/>
            <p:nvPr/>
          </p:nvGrpSpPr>
          <p:grpSpPr>
            <a:xfrm>
              <a:off x="6101897" y="4082586"/>
              <a:ext cx="2274458" cy="419070"/>
              <a:chOff x="6101897" y="4082586"/>
              <a:chExt cx="2274458" cy="419070"/>
            </a:xfrm>
          </p:grpSpPr>
          <p:sp>
            <p:nvSpPr>
              <p:cNvPr id="59" name="Rechteck 58"/>
              <p:cNvSpPr/>
              <p:nvPr/>
            </p:nvSpPr>
            <p:spPr>
              <a:xfrm>
                <a:off x="7615135" y="4082586"/>
                <a:ext cx="360000" cy="360000"/>
              </a:xfrm>
              <a:prstGeom prst="rect">
                <a:avLst/>
              </a:prstGeom>
              <a:solidFill>
                <a:srgbClr val="C000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1" name="Rechteck 60"/>
              <p:cNvSpPr/>
              <p:nvPr/>
            </p:nvSpPr>
            <p:spPr>
              <a:xfrm>
                <a:off x="6101897" y="4090952"/>
                <a:ext cx="360000" cy="360000"/>
              </a:xfrm>
              <a:prstGeom prst="rect">
                <a:avLst/>
              </a:prstGeom>
              <a:solidFill>
                <a:srgbClr val="C000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Textfeld 61"/>
              <p:cNvSpPr txBox="1"/>
              <p:nvPr/>
            </p:nvSpPr>
            <p:spPr>
              <a:xfrm>
                <a:off x="6384843" y="4163102"/>
                <a:ext cx="1991512" cy="338554"/>
              </a:xfrm>
              <a:prstGeom prst="rect">
                <a:avLst/>
              </a:prstGeom>
              <a:noFill/>
            </p:spPr>
            <p:txBody>
              <a:bodyPr wrap="square" rtlCol="0">
                <a:spAutoFit/>
              </a:bodyPr>
              <a:lstStyle/>
              <a:p>
                <a:r>
                  <a:rPr lang="de-DE" sz="1600" dirty="0"/>
                  <a:t>knorpelig</a:t>
                </a:r>
              </a:p>
            </p:txBody>
          </p:sp>
        </p:grpSp>
      </p:grpSp>
      <p:grpSp>
        <p:nvGrpSpPr>
          <p:cNvPr id="66" name="Gruppierung 65"/>
          <p:cNvGrpSpPr/>
          <p:nvPr/>
        </p:nvGrpSpPr>
        <p:grpSpPr>
          <a:xfrm>
            <a:off x="2914602" y="4082586"/>
            <a:ext cx="2274458" cy="410704"/>
            <a:chOff x="2914602" y="4082586"/>
            <a:chExt cx="2274458" cy="410704"/>
          </a:xfrm>
        </p:grpSpPr>
        <p:sp>
          <p:nvSpPr>
            <p:cNvPr id="63" name="Rechteck 62"/>
            <p:cNvSpPr/>
            <p:nvPr/>
          </p:nvSpPr>
          <p:spPr>
            <a:xfrm>
              <a:off x="2914602" y="4082586"/>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4" name="Textfeld 63"/>
            <p:cNvSpPr txBox="1"/>
            <p:nvPr/>
          </p:nvSpPr>
          <p:spPr>
            <a:xfrm>
              <a:off x="3197548" y="4154736"/>
              <a:ext cx="1991512" cy="338554"/>
            </a:xfrm>
            <a:prstGeom prst="rect">
              <a:avLst/>
            </a:prstGeom>
            <a:noFill/>
          </p:spPr>
          <p:txBody>
            <a:bodyPr wrap="square" rtlCol="0">
              <a:spAutoFit/>
            </a:bodyPr>
            <a:lstStyle/>
            <a:p>
              <a:r>
                <a:rPr lang="de-DE" sz="1600" dirty="0"/>
                <a:t>Kiemen</a:t>
              </a:r>
            </a:p>
          </p:txBody>
        </p:sp>
      </p:grpSp>
      <p:grpSp>
        <p:nvGrpSpPr>
          <p:cNvPr id="73" name="Gruppierung 59"/>
          <p:cNvGrpSpPr/>
          <p:nvPr/>
        </p:nvGrpSpPr>
        <p:grpSpPr>
          <a:xfrm>
            <a:off x="1379055" y="3371829"/>
            <a:ext cx="2274458" cy="656926"/>
            <a:chOff x="164430" y="4805291"/>
            <a:chExt cx="2274458" cy="656926"/>
          </a:xfrm>
        </p:grpSpPr>
        <p:sp>
          <p:nvSpPr>
            <p:cNvPr id="74" name="Rechteck 73"/>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5" name="Textfeld 74"/>
            <p:cNvSpPr txBox="1"/>
            <p:nvPr/>
          </p:nvSpPr>
          <p:spPr>
            <a:xfrm>
              <a:off x="447376" y="4877441"/>
              <a:ext cx="1991512" cy="584776"/>
            </a:xfrm>
            <a:prstGeom prst="rect">
              <a:avLst/>
            </a:prstGeom>
            <a:noFill/>
          </p:spPr>
          <p:txBody>
            <a:bodyPr wrap="square" rtlCol="0">
              <a:spAutoFit/>
            </a:bodyPr>
            <a:lstStyle/>
            <a:p>
              <a:r>
                <a:rPr lang="de-DE" sz="1600" dirty="0"/>
                <a:t>Kiemen-</a:t>
              </a:r>
            </a:p>
            <a:p>
              <a:r>
                <a:rPr lang="de-DE" sz="1600" dirty="0" err="1"/>
                <a:t>verlust</a:t>
              </a:r>
              <a:endParaRPr lang="de-DE" sz="1600" dirty="0"/>
            </a:p>
          </p:txBody>
        </p:sp>
      </p:grpSp>
      <p:grpSp>
        <p:nvGrpSpPr>
          <p:cNvPr id="91" name="Gruppierung 90"/>
          <p:cNvGrpSpPr/>
          <p:nvPr/>
        </p:nvGrpSpPr>
        <p:grpSpPr>
          <a:xfrm>
            <a:off x="1176051" y="3141304"/>
            <a:ext cx="4612121" cy="3128897"/>
            <a:chOff x="1176051" y="3141304"/>
            <a:chExt cx="4612121" cy="3128897"/>
          </a:xfrm>
        </p:grpSpPr>
        <p:grpSp>
          <p:nvGrpSpPr>
            <p:cNvPr id="76" name="Gruppierung 59"/>
            <p:cNvGrpSpPr/>
            <p:nvPr/>
          </p:nvGrpSpPr>
          <p:grpSpPr>
            <a:xfrm>
              <a:off x="1379055" y="4043851"/>
              <a:ext cx="2274458" cy="410704"/>
              <a:chOff x="164430" y="4805291"/>
              <a:chExt cx="2274458" cy="410704"/>
            </a:xfrm>
          </p:grpSpPr>
          <p:sp>
            <p:nvSpPr>
              <p:cNvPr id="77" name="Rechteck 76"/>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8" name="Textfeld 77"/>
              <p:cNvSpPr txBox="1"/>
              <p:nvPr/>
            </p:nvSpPr>
            <p:spPr>
              <a:xfrm>
                <a:off x="447376" y="4877441"/>
                <a:ext cx="1991512" cy="338554"/>
              </a:xfrm>
              <a:prstGeom prst="rect">
                <a:avLst/>
              </a:prstGeom>
              <a:noFill/>
            </p:spPr>
            <p:txBody>
              <a:bodyPr wrap="square" rtlCol="0">
                <a:spAutoFit/>
              </a:bodyPr>
              <a:lstStyle/>
              <a:p>
                <a:r>
                  <a:rPr lang="de-DE" sz="1600" dirty="0"/>
                  <a:t>Knochen</a:t>
                </a:r>
              </a:p>
            </p:txBody>
          </p:sp>
        </p:grpSp>
        <p:grpSp>
          <p:nvGrpSpPr>
            <p:cNvPr id="79" name="Gruppierung 59"/>
            <p:cNvGrpSpPr/>
            <p:nvPr/>
          </p:nvGrpSpPr>
          <p:grpSpPr>
            <a:xfrm>
              <a:off x="3513714" y="3141304"/>
              <a:ext cx="2274458" cy="410704"/>
              <a:chOff x="164430" y="4805291"/>
              <a:chExt cx="2274458" cy="410704"/>
            </a:xfrm>
          </p:grpSpPr>
          <p:sp>
            <p:nvSpPr>
              <p:cNvPr id="80" name="Rechteck 79"/>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1" name="Textfeld 80"/>
              <p:cNvSpPr txBox="1"/>
              <p:nvPr/>
            </p:nvSpPr>
            <p:spPr>
              <a:xfrm>
                <a:off x="447376" y="4877441"/>
                <a:ext cx="1991512" cy="338554"/>
              </a:xfrm>
              <a:prstGeom prst="rect">
                <a:avLst/>
              </a:prstGeom>
              <a:noFill/>
            </p:spPr>
            <p:txBody>
              <a:bodyPr wrap="square" rtlCol="0">
                <a:spAutoFit/>
              </a:bodyPr>
              <a:lstStyle/>
              <a:p>
                <a:r>
                  <a:rPr lang="de-DE" sz="1600" dirty="0"/>
                  <a:t>Knochen</a:t>
                </a:r>
              </a:p>
            </p:txBody>
          </p:sp>
        </p:grpSp>
        <p:grpSp>
          <p:nvGrpSpPr>
            <p:cNvPr id="82" name="Gruppierung 59"/>
            <p:cNvGrpSpPr/>
            <p:nvPr/>
          </p:nvGrpSpPr>
          <p:grpSpPr>
            <a:xfrm>
              <a:off x="1176051" y="5859497"/>
              <a:ext cx="2274458" cy="410704"/>
              <a:chOff x="164430" y="4805291"/>
              <a:chExt cx="2274458" cy="410704"/>
            </a:xfrm>
          </p:grpSpPr>
          <p:sp>
            <p:nvSpPr>
              <p:cNvPr id="83" name="Rechteck 82"/>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4" name="Textfeld 83"/>
              <p:cNvSpPr txBox="1"/>
              <p:nvPr/>
            </p:nvSpPr>
            <p:spPr>
              <a:xfrm>
                <a:off x="447376" y="4877441"/>
                <a:ext cx="1991512" cy="338554"/>
              </a:xfrm>
              <a:prstGeom prst="rect">
                <a:avLst/>
              </a:prstGeom>
              <a:noFill/>
            </p:spPr>
            <p:txBody>
              <a:bodyPr wrap="square" rtlCol="0">
                <a:spAutoFit/>
              </a:bodyPr>
              <a:lstStyle/>
              <a:p>
                <a:r>
                  <a:rPr lang="de-DE" sz="1600" dirty="0"/>
                  <a:t>knorpelig</a:t>
                </a:r>
              </a:p>
            </p:txBody>
          </p:sp>
        </p:grpSp>
      </p:grpSp>
      <p:grpSp>
        <p:nvGrpSpPr>
          <p:cNvPr id="95" name="Gruppierung 94"/>
          <p:cNvGrpSpPr/>
          <p:nvPr/>
        </p:nvGrpSpPr>
        <p:grpSpPr>
          <a:xfrm>
            <a:off x="5883942" y="3097821"/>
            <a:ext cx="4594680" cy="3129090"/>
            <a:chOff x="5883942" y="3097821"/>
            <a:chExt cx="4594680" cy="3129090"/>
          </a:xfrm>
        </p:grpSpPr>
        <p:grpSp>
          <p:nvGrpSpPr>
            <p:cNvPr id="85" name="Gruppierung 59"/>
            <p:cNvGrpSpPr/>
            <p:nvPr/>
          </p:nvGrpSpPr>
          <p:grpSpPr>
            <a:xfrm>
              <a:off x="5883942" y="5816207"/>
              <a:ext cx="2274458" cy="410704"/>
              <a:chOff x="164430" y="4805291"/>
              <a:chExt cx="2274458" cy="410704"/>
            </a:xfrm>
          </p:grpSpPr>
          <p:sp>
            <p:nvSpPr>
              <p:cNvPr id="86" name="Rechteck 85"/>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7" name="Textfeld 86"/>
              <p:cNvSpPr txBox="1"/>
              <p:nvPr/>
            </p:nvSpPr>
            <p:spPr>
              <a:xfrm>
                <a:off x="447376" y="4877441"/>
                <a:ext cx="1991512" cy="338554"/>
              </a:xfrm>
              <a:prstGeom prst="rect">
                <a:avLst/>
              </a:prstGeom>
              <a:noFill/>
            </p:spPr>
            <p:txBody>
              <a:bodyPr wrap="square" rtlCol="0">
                <a:spAutoFit/>
              </a:bodyPr>
              <a:lstStyle/>
              <a:p>
                <a:r>
                  <a:rPr lang="de-DE" sz="1600" dirty="0"/>
                  <a:t>Kiemen</a:t>
                </a:r>
              </a:p>
            </p:txBody>
          </p:sp>
        </p:grpSp>
        <p:grpSp>
          <p:nvGrpSpPr>
            <p:cNvPr id="88" name="Gruppierung 59"/>
            <p:cNvGrpSpPr/>
            <p:nvPr/>
          </p:nvGrpSpPr>
          <p:grpSpPr>
            <a:xfrm>
              <a:off x="8204164" y="3097821"/>
              <a:ext cx="2274458" cy="595370"/>
              <a:chOff x="164430" y="4805291"/>
              <a:chExt cx="2274458" cy="595370"/>
            </a:xfrm>
          </p:grpSpPr>
          <p:sp>
            <p:nvSpPr>
              <p:cNvPr id="89" name="Rechteck 88"/>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0" name="Textfeld 89"/>
              <p:cNvSpPr txBox="1"/>
              <p:nvPr/>
            </p:nvSpPr>
            <p:spPr>
              <a:xfrm>
                <a:off x="447376" y="4877441"/>
                <a:ext cx="1991512" cy="523220"/>
              </a:xfrm>
              <a:prstGeom prst="rect">
                <a:avLst/>
              </a:prstGeom>
              <a:noFill/>
            </p:spPr>
            <p:txBody>
              <a:bodyPr wrap="square" rtlCol="0">
                <a:spAutoFit/>
              </a:bodyPr>
              <a:lstStyle/>
              <a:p>
                <a:r>
                  <a:rPr lang="de-DE" sz="1400" dirty="0"/>
                  <a:t>Kiemen-</a:t>
                </a:r>
              </a:p>
              <a:p>
                <a:r>
                  <a:rPr lang="de-DE" sz="1400" dirty="0" err="1"/>
                  <a:t>verlust</a:t>
                </a:r>
                <a:endParaRPr lang="de-DE" sz="1400" dirty="0"/>
              </a:p>
            </p:txBody>
          </p:sp>
        </p:grpSp>
        <p:grpSp>
          <p:nvGrpSpPr>
            <p:cNvPr id="92" name="Gruppierung 59"/>
            <p:cNvGrpSpPr/>
            <p:nvPr/>
          </p:nvGrpSpPr>
          <p:grpSpPr>
            <a:xfrm>
              <a:off x="7629566" y="4082586"/>
              <a:ext cx="2274458" cy="410704"/>
              <a:chOff x="164430" y="4805291"/>
              <a:chExt cx="2274458" cy="410704"/>
            </a:xfrm>
          </p:grpSpPr>
          <p:sp>
            <p:nvSpPr>
              <p:cNvPr id="93" name="Rechteck 92"/>
              <p:cNvSpPr/>
              <p:nvPr/>
            </p:nvSpPr>
            <p:spPr>
              <a:xfrm>
                <a:off x="164430" y="4805291"/>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94" name="Textfeld 93"/>
              <p:cNvSpPr txBox="1"/>
              <p:nvPr/>
            </p:nvSpPr>
            <p:spPr>
              <a:xfrm>
                <a:off x="447376" y="4877441"/>
                <a:ext cx="1991512" cy="338554"/>
              </a:xfrm>
              <a:prstGeom prst="rect">
                <a:avLst/>
              </a:prstGeom>
              <a:noFill/>
            </p:spPr>
            <p:txBody>
              <a:bodyPr wrap="square" rtlCol="0">
                <a:spAutoFit/>
              </a:bodyPr>
              <a:lstStyle/>
              <a:p>
                <a:r>
                  <a:rPr lang="de-DE" sz="1600" dirty="0"/>
                  <a:t>knöchern</a:t>
                </a:r>
              </a:p>
            </p:txBody>
          </p:sp>
        </p:grpSp>
      </p:grpSp>
      <p:sp>
        <p:nvSpPr>
          <p:cNvPr id="4" name="Rechteck 3">
            <a:extLst>
              <a:ext uri="{FF2B5EF4-FFF2-40B4-BE49-F238E27FC236}">
                <a16:creationId xmlns:a16="http://schemas.microsoft.com/office/drawing/2014/main" id="{414B9F7B-3F01-FD1D-C758-B3B574215A61}"/>
              </a:ext>
            </a:extLst>
          </p:cNvPr>
          <p:cNvSpPr/>
          <p:nvPr/>
        </p:nvSpPr>
        <p:spPr>
          <a:xfrm>
            <a:off x="0" y="229828"/>
            <a:ext cx="9144000" cy="400110"/>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Können Schüler selber klassifizieren oder  Stammesgeschichte rekonstruieren?</a:t>
            </a:r>
            <a:endParaRPr lang="de-DE" sz="1300" i="1" dirty="0">
              <a:solidFill>
                <a:schemeClr val="bg1"/>
              </a:solidFill>
            </a:endParaRPr>
          </a:p>
        </p:txBody>
      </p:sp>
    </p:spTree>
    <p:extLst>
      <p:ext uri="{BB962C8B-B14F-4D97-AF65-F5344CB8AC3E}">
        <p14:creationId xmlns:p14="http://schemas.microsoft.com/office/powerpoint/2010/main" val="22340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3080167450"/>
              </p:ext>
            </p:extLst>
          </p:nvPr>
        </p:nvGraphicFramePr>
        <p:xfrm>
          <a:off x="331917" y="1527120"/>
          <a:ext cx="8646436" cy="1854200"/>
        </p:xfrm>
        <a:graphic>
          <a:graphicData uri="http://schemas.openxmlformats.org/drawingml/2006/table">
            <a:tbl>
              <a:tblPr firstRow="1" bandRow="1">
                <a:tableStyleId>{5C22544A-7EE6-4342-B048-85BDC9FD1C3A}</a:tableStyleId>
              </a:tblPr>
              <a:tblGrid>
                <a:gridCol w="1688287">
                  <a:extLst>
                    <a:ext uri="{9D8B030D-6E8A-4147-A177-3AD203B41FA5}">
                      <a16:colId xmlns:a16="http://schemas.microsoft.com/office/drawing/2014/main" val="20000"/>
                    </a:ext>
                  </a:extLst>
                </a:gridCol>
                <a:gridCol w="1521282">
                  <a:extLst>
                    <a:ext uri="{9D8B030D-6E8A-4147-A177-3AD203B41FA5}">
                      <a16:colId xmlns:a16="http://schemas.microsoft.com/office/drawing/2014/main" val="1702028131"/>
                    </a:ext>
                  </a:extLst>
                </a:gridCol>
                <a:gridCol w="1602048">
                  <a:extLst>
                    <a:ext uri="{9D8B030D-6E8A-4147-A177-3AD203B41FA5}">
                      <a16:colId xmlns:a16="http://schemas.microsoft.com/office/drawing/2014/main" val="20001"/>
                    </a:ext>
                  </a:extLst>
                </a:gridCol>
                <a:gridCol w="1905350">
                  <a:extLst>
                    <a:ext uri="{9D8B030D-6E8A-4147-A177-3AD203B41FA5}">
                      <a16:colId xmlns:a16="http://schemas.microsoft.com/office/drawing/2014/main" val="20002"/>
                    </a:ext>
                  </a:extLst>
                </a:gridCol>
                <a:gridCol w="1929469">
                  <a:extLst>
                    <a:ext uri="{9D8B030D-6E8A-4147-A177-3AD203B41FA5}">
                      <a16:colId xmlns:a16="http://schemas.microsoft.com/office/drawing/2014/main" val="20003"/>
                    </a:ext>
                  </a:extLst>
                </a:gridCol>
              </a:tblGrid>
              <a:tr h="370840">
                <a:tc>
                  <a:txBody>
                    <a:bodyPr/>
                    <a:lstStyle/>
                    <a:p>
                      <a:endParaRPr lang="de-DE" dirty="0"/>
                    </a:p>
                  </a:txBody>
                  <a:tcPr>
                    <a:solidFill>
                      <a:srgbClr val="C00000"/>
                    </a:solidFill>
                  </a:tcPr>
                </a:tc>
                <a:tc>
                  <a:txBody>
                    <a:bodyPr/>
                    <a:lstStyle/>
                    <a:p>
                      <a:r>
                        <a:rPr lang="de-DE" dirty="0"/>
                        <a:t>Kieferlose</a:t>
                      </a:r>
                    </a:p>
                  </a:txBody>
                  <a:tcPr>
                    <a:solidFill>
                      <a:srgbClr val="C00000"/>
                    </a:solidFill>
                  </a:tcPr>
                </a:tc>
                <a:tc>
                  <a:txBody>
                    <a:bodyPr/>
                    <a:lstStyle/>
                    <a:p>
                      <a:r>
                        <a:rPr lang="de-DE" dirty="0"/>
                        <a:t>Knorpelfische</a:t>
                      </a:r>
                    </a:p>
                  </a:txBody>
                  <a:tcPr>
                    <a:solidFill>
                      <a:srgbClr val="C00000"/>
                    </a:solidFill>
                  </a:tcPr>
                </a:tc>
                <a:tc>
                  <a:txBody>
                    <a:bodyPr/>
                    <a:lstStyle/>
                    <a:p>
                      <a:r>
                        <a:rPr lang="de-DE" dirty="0"/>
                        <a:t>Knochenfische</a:t>
                      </a:r>
                    </a:p>
                  </a:txBody>
                  <a:tcPr>
                    <a:solidFill>
                      <a:srgbClr val="C00000"/>
                    </a:solidFill>
                  </a:tcPr>
                </a:tc>
                <a:tc>
                  <a:txBody>
                    <a:bodyPr/>
                    <a:lstStyle/>
                    <a:p>
                      <a:r>
                        <a:rPr lang="de-DE" dirty="0"/>
                        <a:t>Säugetiere</a:t>
                      </a:r>
                    </a:p>
                  </a:txBody>
                  <a:tcPr>
                    <a:solidFill>
                      <a:srgbClr val="C00000"/>
                    </a:solidFill>
                  </a:tcPr>
                </a:tc>
                <a:extLst>
                  <a:ext uri="{0D108BD9-81ED-4DB2-BD59-A6C34878D82A}">
                    <a16:rowId xmlns:a16="http://schemas.microsoft.com/office/drawing/2014/main" val="10000"/>
                  </a:ext>
                </a:extLst>
              </a:tr>
              <a:tr h="370840">
                <a:tc>
                  <a:txBody>
                    <a:bodyPr/>
                    <a:lstStyle/>
                    <a:p>
                      <a:r>
                        <a:rPr lang="de-DE" dirty="0"/>
                        <a:t>Lebensraum</a:t>
                      </a:r>
                    </a:p>
                  </a:txBody>
                  <a:tcPr>
                    <a:solidFill>
                      <a:schemeClr val="bg1">
                        <a:lumMod val="75000"/>
                      </a:schemeClr>
                    </a:solidFill>
                  </a:tcPr>
                </a:tc>
                <a:tc>
                  <a:txBody>
                    <a:bodyPr/>
                    <a:lstStyle/>
                    <a:p>
                      <a:r>
                        <a:rPr lang="de-DE" dirty="0"/>
                        <a:t>Wasser</a:t>
                      </a:r>
                    </a:p>
                  </a:txBody>
                  <a:tcPr>
                    <a:solidFill>
                      <a:schemeClr val="bg1">
                        <a:lumMod val="75000"/>
                      </a:schemeClr>
                    </a:solidFill>
                  </a:tcPr>
                </a:tc>
                <a:tc>
                  <a:txBody>
                    <a:bodyPr/>
                    <a:lstStyle/>
                    <a:p>
                      <a:r>
                        <a:rPr lang="de-DE" dirty="0"/>
                        <a:t>Wasser</a:t>
                      </a:r>
                    </a:p>
                  </a:txBody>
                  <a:tcPr>
                    <a:solidFill>
                      <a:schemeClr val="bg1">
                        <a:lumMod val="75000"/>
                      </a:schemeClr>
                    </a:solidFill>
                  </a:tcPr>
                </a:tc>
                <a:tc>
                  <a:txBody>
                    <a:bodyPr/>
                    <a:lstStyle/>
                    <a:p>
                      <a:r>
                        <a:rPr lang="de-DE" dirty="0"/>
                        <a:t>Wasser</a:t>
                      </a:r>
                    </a:p>
                  </a:txBody>
                  <a:tcPr>
                    <a:solidFill>
                      <a:schemeClr val="bg1">
                        <a:lumMod val="75000"/>
                      </a:schemeClr>
                    </a:solidFill>
                  </a:tcPr>
                </a:tc>
                <a:tc>
                  <a:txBody>
                    <a:bodyPr/>
                    <a:lstStyle/>
                    <a:p>
                      <a:r>
                        <a:rPr lang="de-DE" dirty="0"/>
                        <a:t>Land</a:t>
                      </a: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r>
                        <a:rPr lang="de-DE" dirty="0"/>
                        <a:t>Atmung</a:t>
                      </a:r>
                    </a:p>
                  </a:txBody>
                  <a:tcPr>
                    <a:solidFill>
                      <a:schemeClr val="bg1">
                        <a:lumMod val="75000"/>
                      </a:schemeClr>
                    </a:solidFill>
                  </a:tcPr>
                </a:tc>
                <a:tc>
                  <a:txBody>
                    <a:bodyPr/>
                    <a:lstStyle/>
                    <a:p>
                      <a:r>
                        <a:rPr lang="de-DE" dirty="0"/>
                        <a:t>mit Kiemen</a:t>
                      </a:r>
                    </a:p>
                  </a:txBody>
                  <a:tcPr>
                    <a:solidFill>
                      <a:schemeClr val="bg1">
                        <a:lumMod val="75000"/>
                      </a:schemeClr>
                    </a:solidFill>
                  </a:tcPr>
                </a:tc>
                <a:tc>
                  <a:txBody>
                    <a:bodyPr/>
                    <a:lstStyle/>
                    <a:p>
                      <a:r>
                        <a:rPr lang="de-DE" dirty="0"/>
                        <a:t>mit Kiemen</a:t>
                      </a:r>
                    </a:p>
                  </a:txBody>
                  <a:tcPr>
                    <a:solidFill>
                      <a:schemeClr val="bg1">
                        <a:lumMod val="75000"/>
                      </a:schemeClr>
                    </a:solidFill>
                  </a:tcPr>
                </a:tc>
                <a:tc>
                  <a:txBody>
                    <a:bodyPr/>
                    <a:lstStyle/>
                    <a:p>
                      <a:r>
                        <a:rPr lang="de-DE" dirty="0"/>
                        <a:t>mit Kiemen</a:t>
                      </a:r>
                    </a:p>
                  </a:txBody>
                  <a:tcPr>
                    <a:solidFill>
                      <a:schemeClr val="bg1">
                        <a:lumMod val="75000"/>
                      </a:schemeClr>
                    </a:solidFill>
                  </a:tcPr>
                </a:tc>
                <a:tc>
                  <a:txBody>
                    <a:bodyPr/>
                    <a:lstStyle/>
                    <a:p>
                      <a:r>
                        <a:rPr lang="de-DE" dirty="0"/>
                        <a:t>Kiemenverlust</a:t>
                      </a:r>
                    </a:p>
                  </a:txBody>
                  <a:tcPr>
                    <a:solidFill>
                      <a:schemeClr val="bg1">
                        <a:lumMod val="75000"/>
                      </a:schemeClr>
                    </a:solidFill>
                  </a:tcPr>
                </a:tc>
                <a:extLst>
                  <a:ext uri="{0D108BD9-81ED-4DB2-BD59-A6C34878D82A}">
                    <a16:rowId xmlns:a16="http://schemas.microsoft.com/office/drawing/2014/main" val="10002"/>
                  </a:ext>
                </a:extLst>
              </a:tr>
              <a:tr h="370840">
                <a:tc>
                  <a:txBody>
                    <a:bodyPr/>
                    <a:lstStyle/>
                    <a:p>
                      <a:r>
                        <a:rPr lang="de-DE" dirty="0"/>
                        <a:t>Wirbelsäule</a:t>
                      </a:r>
                    </a:p>
                  </a:txBody>
                  <a:tcPr>
                    <a:solidFill>
                      <a:schemeClr val="bg1">
                        <a:lumMod val="75000"/>
                      </a:schemeClr>
                    </a:solidFill>
                  </a:tcPr>
                </a:tc>
                <a:tc>
                  <a:txBody>
                    <a:bodyPr/>
                    <a:lstStyle/>
                    <a:p>
                      <a:r>
                        <a:rPr lang="de-DE" dirty="0"/>
                        <a:t>fehlt</a:t>
                      </a:r>
                    </a:p>
                  </a:txBody>
                  <a:tcPr>
                    <a:solidFill>
                      <a:schemeClr val="bg1">
                        <a:lumMod val="75000"/>
                      </a:schemeClr>
                    </a:solidFill>
                  </a:tcPr>
                </a:tc>
                <a:tc>
                  <a:txBody>
                    <a:bodyPr/>
                    <a:lstStyle/>
                    <a:p>
                      <a:r>
                        <a:rPr lang="de-DE" dirty="0"/>
                        <a:t>vorhanden</a:t>
                      </a:r>
                    </a:p>
                  </a:txBody>
                  <a:tcPr>
                    <a:solidFill>
                      <a:schemeClr val="bg1">
                        <a:lumMod val="75000"/>
                      </a:schemeClr>
                    </a:solidFill>
                  </a:tcPr>
                </a:tc>
                <a:tc>
                  <a:txBody>
                    <a:bodyPr/>
                    <a:lstStyle/>
                    <a:p>
                      <a:r>
                        <a:rPr lang="de-DE" dirty="0"/>
                        <a:t>vorhanden</a:t>
                      </a:r>
                    </a:p>
                  </a:txBody>
                  <a:tcPr>
                    <a:solidFill>
                      <a:schemeClr val="bg1">
                        <a:lumMod val="75000"/>
                      </a:schemeClr>
                    </a:solidFill>
                  </a:tcPr>
                </a:tc>
                <a:tc>
                  <a:txBody>
                    <a:bodyPr/>
                    <a:lstStyle/>
                    <a:p>
                      <a:r>
                        <a:rPr lang="de-DE" dirty="0"/>
                        <a:t>vorhanden</a:t>
                      </a:r>
                    </a:p>
                  </a:txBody>
                  <a:tcPr>
                    <a:solidFill>
                      <a:schemeClr val="bg1">
                        <a:lumMod val="75000"/>
                      </a:schemeClr>
                    </a:solidFill>
                  </a:tcPr>
                </a:tc>
                <a:extLst>
                  <a:ext uri="{0D108BD9-81ED-4DB2-BD59-A6C34878D82A}">
                    <a16:rowId xmlns:a16="http://schemas.microsoft.com/office/drawing/2014/main" val="10005"/>
                  </a:ext>
                </a:extLst>
              </a:tr>
              <a:tr h="370840">
                <a:tc>
                  <a:txBody>
                    <a:bodyPr/>
                    <a:lstStyle/>
                    <a:p>
                      <a:r>
                        <a:rPr lang="de-DE" dirty="0"/>
                        <a:t>Skelett</a:t>
                      </a:r>
                    </a:p>
                  </a:txBody>
                  <a:tcPr>
                    <a:solidFill>
                      <a:schemeClr val="bg1">
                        <a:lumMod val="75000"/>
                      </a:schemeClr>
                    </a:solidFill>
                  </a:tcPr>
                </a:tc>
                <a:tc>
                  <a:txBody>
                    <a:bodyPr/>
                    <a:lstStyle/>
                    <a:p>
                      <a:r>
                        <a:rPr lang="de-DE" dirty="0"/>
                        <a:t>knorpelig</a:t>
                      </a:r>
                    </a:p>
                  </a:txBody>
                  <a:tcPr>
                    <a:solidFill>
                      <a:schemeClr val="bg1">
                        <a:lumMod val="75000"/>
                      </a:schemeClr>
                    </a:solidFill>
                  </a:tcPr>
                </a:tc>
                <a:tc>
                  <a:txBody>
                    <a:bodyPr/>
                    <a:lstStyle/>
                    <a:p>
                      <a:r>
                        <a:rPr lang="de-DE" dirty="0"/>
                        <a:t>knorpelig</a:t>
                      </a:r>
                    </a:p>
                  </a:txBody>
                  <a:tcPr>
                    <a:solidFill>
                      <a:schemeClr val="bg1">
                        <a:lumMod val="75000"/>
                      </a:schemeClr>
                    </a:solidFill>
                  </a:tcPr>
                </a:tc>
                <a:tc>
                  <a:txBody>
                    <a:bodyPr/>
                    <a:lstStyle/>
                    <a:p>
                      <a:r>
                        <a:rPr lang="de-DE" sz="1600" dirty="0"/>
                        <a:t>Knorpel verknöchert</a:t>
                      </a:r>
                    </a:p>
                  </a:txBody>
                  <a:tcPr>
                    <a:solidFill>
                      <a:schemeClr val="bg1">
                        <a:lumMod val="75000"/>
                      </a:schemeClr>
                    </a:solidFill>
                  </a:tcPr>
                </a:tc>
                <a:tc>
                  <a:txBody>
                    <a:bodyPr/>
                    <a:lstStyle/>
                    <a:p>
                      <a:r>
                        <a:rPr lang="de-DE" sz="1600" dirty="0"/>
                        <a:t>Knorpel verknöchert</a:t>
                      </a:r>
                    </a:p>
                  </a:txBody>
                  <a:tcPr>
                    <a:solidFill>
                      <a:schemeClr val="bg1">
                        <a:lumMod val="75000"/>
                      </a:schemeClr>
                    </a:solidFill>
                  </a:tcPr>
                </a:tc>
                <a:extLst>
                  <a:ext uri="{0D108BD9-81ED-4DB2-BD59-A6C34878D82A}">
                    <a16:rowId xmlns:a16="http://schemas.microsoft.com/office/drawing/2014/main" val="10006"/>
                  </a:ext>
                </a:extLst>
              </a:tr>
            </a:tbl>
          </a:graphicData>
        </a:graphic>
      </p:graphicFrame>
      <p:sp>
        <p:nvSpPr>
          <p:cNvPr id="14" name="Rechteck 13"/>
          <p:cNvSpPr/>
          <p:nvPr/>
        </p:nvSpPr>
        <p:spPr>
          <a:xfrm>
            <a:off x="3523215" y="2633183"/>
            <a:ext cx="5465896" cy="370100"/>
          </a:xfrm>
          <a:prstGeom prst="rect">
            <a:avLst/>
          </a:prstGeom>
          <a:solidFill>
            <a:schemeClr val="bg1">
              <a:lumMod val="65000"/>
              <a:alpha val="74000"/>
            </a:schemeClr>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5095775" y="3011220"/>
            <a:ext cx="3882577" cy="370100"/>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2032000" y="1904446"/>
            <a:ext cx="5022590" cy="717979"/>
          </a:xfrm>
          <a:prstGeom prst="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32C261EF-441C-5440-AF62-1B9C02938670}"/>
              </a:ext>
            </a:extLst>
          </p:cNvPr>
          <p:cNvSpPr/>
          <p:nvPr/>
        </p:nvSpPr>
        <p:spPr>
          <a:xfrm>
            <a:off x="0" y="235165"/>
            <a:ext cx="9144000" cy="707886"/>
          </a:xfrm>
          <a:prstGeom prst="rect">
            <a:avLst/>
          </a:prstGeom>
          <a:solidFill>
            <a:srgbClr val="C00000"/>
          </a:solidFill>
          <a:effectLst>
            <a:outerShdw blurRad="50800" dist="38100" dir="2700000" algn="tl" rotWithShape="0">
              <a:schemeClr val="bg1">
                <a:lumMod val="75000"/>
                <a:alpha val="43000"/>
              </a:schemeClr>
            </a:outerShdw>
          </a:effectLst>
        </p:spPr>
        <p:txBody>
          <a:bodyPr wrap="square">
            <a:spAutoFit/>
          </a:bodyPr>
          <a:lstStyle/>
          <a:p>
            <a:pPr algn="ctr"/>
            <a:r>
              <a:rPr lang="de-DE" sz="2000" b="1" dirty="0">
                <a:solidFill>
                  <a:schemeClr val="bg1"/>
                </a:solidFill>
              </a:rPr>
              <a:t>Historische Rekonstruktion: </a:t>
            </a:r>
          </a:p>
          <a:p>
            <a:pPr algn="ctr"/>
            <a:r>
              <a:rPr lang="de-DE" sz="2000" b="1" dirty="0">
                <a:solidFill>
                  <a:schemeClr val="bg1"/>
                </a:solidFill>
              </a:rPr>
              <a:t>Merkmalsmatrix als Grundlage für eine Hypothesenprüfung</a:t>
            </a:r>
            <a:endParaRPr lang="de-DE" sz="1300" i="1" dirty="0">
              <a:solidFill>
                <a:schemeClr val="bg1"/>
              </a:solidFill>
            </a:endParaRPr>
          </a:p>
        </p:txBody>
      </p:sp>
      <p:grpSp>
        <p:nvGrpSpPr>
          <p:cNvPr id="4" name="Gruppieren 3">
            <a:extLst>
              <a:ext uri="{FF2B5EF4-FFF2-40B4-BE49-F238E27FC236}">
                <a16:creationId xmlns:a16="http://schemas.microsoft.com/office/drawing/2014/main" id="{6CF2C40B-290A-5C4F-AE55-12E9297892E1}"/>
              </a:ext>
            </a:extLst>
          </p:cNvPr>
          <p:cNvGrpSpPr/>
          <p:nvPr/>
        </p:nvGrpSpPr>
        <p:grpSpPr>
          <a:xfrm>
            <a:off x="2250509" y="3276250"/>
            <a:ext cx="7599095" cy="3346585"/>
            <a:chOff x="2250509" y="3276250"/>
            <a:chExt cx="7599095" cy="3346585"/>
          </a:xfrm>
        </p:grpSpPr>
        <p:grpSp>
          <p:nvGrpSpPr>
            <p:cNvPr id="3" name="Gruppieren 2">
              <a:extLst>
                <a:ext uri="{FF2B5EF4-FFF2-40B4-BE49-F238E27FC236}">
                  <a16:creationId xmlns:a16="http://schemas.microsoft.com/office/drawing/2014/main" id="{44FEA1AB-81BF-CE47-94EE-41CC4CD2E251}"/>
                </a:ext>
              </a:extLst>
            </p:cNvPr>
            <p:cNvGrpSpPr/>
            <p:nvPr/>
          </p:nvGrpSpPr>
          <p:grpSpPr>
            <a:xfrm>
              <a:off x="2250509" y="3377668"/>
              <a:ext cx="7599095" cy="3245167"/>
              <a:chOff x="2250509" y="3377668"/>
              <a:chExt cx="7599095" cy="3245167"/>
            </a:xfrm>
          </p:grpSpPr>
          <p:grpSp>
            <p:nvGrpSpPr>
              <p:cNvPr id="2" name="Gruppieren 1">
                <a:extLst>
                  <a:ext uri="{FF2B5EF4-FFF2-40B4-BE49-F238E27FC236}">
                    <a16:creationId xmlns:a16="http://schemas.microsoft.com/office/drawing/2014/main" id="{DF38E0C0-AFF6-804A-9C8F-BFE9C5AE3C15}"/>
                  </a:ext>
                </a:extLst>
              </p:cNvPr>
              <p:cNvGrpSpPr/>
              <p:nvPr/>
            </p:nvGrpSpPr>
            <p:grpSpPr>
              <a:xfrm>
                <a:off x="2564770" y="3625151"/>
                <a:ext cx="5171343" cy="2997684"/>
                <a:chOff x="5066171" y="2873195"/>
                <a:chExt cx="3323598" cy="2997684"/>
              </a:xfrm>
            </p:grpSpPr>
            <p:grpSp>
              <p:nvGrpSpPr>
                <p:cNvPr id="21" name="Gruppierung 25">
                  <a:extLst>
                    <a:ext uri="{FF2B5EF4-FFF2-40B4-BE49-F238E27FC236}">
                      <a16:creationId xmlns:a16="http://schemas.microsoft.com/office/drawing/2014/main" id="{FCAB2310-5C96-B141-9F10-9D0A9A383020}"/>
                    </a:ext>
                  </a:extLst>
                </p:cNvPr>
                <p:cNvGrpSpPr/>
                <p:nvPr/>
              </p:nvGrpSpPr>
              <p:grpSpPr>
                <a:xfrm>
                  <a:off x="6268401" y="2873195"/>
                  <a:ext cx="2121368" cy="2394636"/>
                  <a:chOff x="1126431" y="1805375"/>
                  <a:chExt cx="2121368" cy="2394636"/>
                </a:xfrm>
              </p:grpSpPr>
              <p:cxnSp>
                <p:nvCxnSpPr>
                  <p:cNvPr id="22" name="Gerade Verbindung 21">
                    <a:extLst>
                      <a:ext uri="{FF2B5EF4-FFF2-40B4-BE49-F238E27FC236}">
                        <a16:creationId xmlns:a16="http://schemas.microsoft.com/office/drawing/2014/main" id="{11337179-9751-0A40-92DF-50A0E4A06F9A}"/>
                      </a:ext>
                    </a:extLst>
                  </p:cNvPr>
                  <p:cNvCxnSpPr>
                    <a:cxnSpLocks/>
                  </p:cNvCxnSpPr>
                  <p:nvPr/>
                </p:nvCxnSpPr>
                <p:spPr>
                  <a:xfrm>
                    <a:off x="2135004" y="2096011"/>
                    <a:ext cx="0" cy="733123"/>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Gerade Verbindung 22">
                    <a:extLst>
                      <a:ext uri="{FF2B5EF4-FFF2-40B4-BE49-F238E27FC236}">
                        <a16:creationId xmlns:a16="http://schemas.microsoft.com/office/drawing/2014/main" id="{07721C8E-EB7D-394A-8EFB-066CD6099138}"/>
                      </a:ext>
                    </a:extLst>
                  </p:cNvPr>
                  <p:cNvCxnSpPr/>
                  <p:nvPr/>
                </p:nvCxnSpPr>
                <p:spPr>
                  <a:xfrm>
                    <a:off x="2135004" y="2829133"/>
                    <a:ext cx="1112001"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641F5AC5-3063-5D4E-BE4D-B9B455A6C114}"/>
                      </a:ext>
                    </a:extLst>
                  </p:cNvPr>
                  <p:cNvCxnSpPr/>
                  <p:nvPr/>
                </p:nvCxnSpPr>
                <p:spPr>
                  <a:xfrm rot="5400000" flipH="1" flipV="1">
                    <a:off x="2734729" y="2316857"/>
                    <a:ext cx="102455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A1DFC216-F6D8-D742-9237-4641855DB67F}"/>
                      </a:ext>
                    </a:extLst>
                  </p:cNvPr>
                  <p:cNvCxnSpPr/>
                  <p:nvPr/>
                </p:nvCxnSpPr>
                <p:spPr>
                  <a:xfrm rot="5400000">
                    <a:off x="2302178" y="3182278"/>
                    <a:ext cx="706290"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Gerade Verbindung 25">
                    <a:extLst>
                      <a:ext uri="{FF2B5EF4-FFF2-40B4-BE49-F238E27FC236}">
                        <a16:creationId xmlns:a16="http://schemas.microsoft.com/office/drawing/2014/main" id="{172A9251-5B9D-9F45-8EED-7C1FA6B91775}"/>
                      </a:ext>
                    </a:extLst>
                  </p:cNvPr>
                  <p:cNvCxnSpPr/>
                  <p:nvPr/>
                </p:nvCxnSpPr>
                <p:spPr>
                  <a:xfrm>
                    <a:off x="1126431" y="3536217"/>
                    <a:ext cx="1528919"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Gerade Verbindung 26">
                    <a:extLst>
                      <a:ext uri="{FF2B5EF4-FFF2-40B4-BE49-F238E27FC236}">
                        <a16:creationId xmlns:a16="http://schemas.microsoft.com/office/drawing/2014/main" id="{69D0D326-DA63-AA4B-9CA1-DD7A621F7681}"/>
                      </a:ext>
                    </a:extLst>
                  </p:cNvPr>
                  <p:cNvCxnSpPr>
                    <a:cxnSpLocks/>
                  </p:cNvCxnSpPr>
                  <p:nvPr/>
                </p:nvCxnSpPr>
                <p:spPr>
                  <a:xfrm flipV="1">
                    <a:off x="1139300" y="2096011"/>
                    <a:ext cx="1" cy="144100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Gerade Verbindung 27">
                    <a:extLst>
                      <a:ext uri="{FF2B5EF4-FFF2-40B4-BE49-F238E27FC236}">
                        <a16:creationId xmlns:a16="http://schemas.microsoft.com/office/drawing/2014/main" id="{06E2047B-866E-5141-BE02-B977916FE21C}"/>
                      </a:ext>
                    </a:extLst>
                  </p:cNvPr>
                  <p:cNvCxnSpPr/>
                  <p:nvPr/>
                </p:nvCxnSpPr>
                <p:spPr>
                  <a:xfrm rot="5400000">
                    <a:off x="1603872" y="3868511"/>
                    <a:ext cx="661412" cy="1588"/>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31" name="Gruppierung 47">
                  <a:extLst>
                    <a:ext uri="{FF2B5EF4-FFF2-40B4-BE49-F238E27FC236}">
                      <a16:creationId xmlns:a16="http://schemas.microsoft.com/office/drawing/2014/main" id="{562A38A2-C809-314D-A2C9-384B3A0E716B}"/>
                    </a:ext>
                  </a:extLst>
                </p:cNvPr>
                <p:cNvGrpSpPr/>
                <p:nvPr/>
              </p:nvGrpSpPr>
              <p:grpSpPr>
                <a:xfrm>
                  <a:off x="5066171" y="2885373"/>
                  <a:ext cx="2033184" cy="2985506"/>
                  <a:chOff x="337781" y="2873989"/>
                  <a:chExt cx="2033184" cy="2985506"/>
                </a:xfrm>
              </p:grpSpPr>
              <p:cxnSp>
                <p:nvCxnSpPr>
                  <p:cNvPr id="33" name="Gerade Verbindung 32">
                    <a:extLst>
                      <a:ext uri="{FF2B5EF4-FFF2-40B4-BE49-F238E27FC236}">
                        <a16:creationId xmlns:a16="http://schemas.microsoft.com/office/drawing/2014/main" id="{8398B80A-4692-CD43-84E3-54D214B34078}"/>
                      </a:ext>
                    </a:extLst>
                  </p:cNvPr>
                  <p:cNvCxnSpPr/>
                  <p:nvPr/>
                </p:nvCxnSpPr>
                <p:spPr>
                  <a:xfrm rot="5400000">
                    <a:off x="-858743" y="4070513"/>
                    <a:ext cx="2394636" cy="1588"/>
                  </a:xfrm>
                  <a:prstGeom prst="line">
                    <a:avLst/>
                  </a:prstGeom>
                  <a:ln w="254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3818E526-D60C-3944-BDCE-279DAA1CF09E}"/>
                      </a:ext>
                    </a:extLst>
                  </p:cNvPr>
                  <p:cNvCxnSpPr/>
                  <p:nvPr/>
                </p:nvCxnSpPr>
                <p:spPr>
                  <a:xfrm>
                    <a:off x="339369" y="5268625"/>
                    <a:ext cx="2031596" cy="1588"/>
                  </a:xfrm>
                  <a:prstGeom prst="line">
                    <a:avLst/>
                  </a:prstGeom>
                  <a:ln w="254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cxnSp>
                <p:nvCxnSpPr>
                  <p:cNvPr id="35" name="Gerade Verbindung 34">
                    <a:extLst>
                      <a:ext uri="{FF2B5EF4-FFF2-40B4-BE49-F238E27FC236}">
                        <a16:creationId xmlns:a16="http://schemas.microsoft.com/office/drawing/2014/main" id="{92417A67-721B-644A-9CD0-9C697FFB9DCA}"/>
                      </a:ext>
                    </a:extLst>
                  </p:cNvPr>
                  <p:cNvCxnSpPr/>
                  <p:nvPr/>
                </p:nvCxnSpPr>
                <p:spPr>
                  <a:xfrm rot="5400000">
                    <a:off x="1032240" y="5563266"/>
                    <a:ext cx="590871" cy="1588"/>
                  </a:xfrm>
                  <a:prstGeom prst="line">
                    <a:avLst/>
                  </a:prstGeom>
                  <a:ln w="25400">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grpSp>
          </p:grpSp>
          <p:pic>
            <p:nvPicPr>
              <p:cNvPr id="20" name="Bild 19" descr="makohai.jpg"/>
              <p:cNvPicPr>
                <a:picLocks noChangeAspect="1"/>
              </p:cNvPicPr>
              <p:nvPr/>
            </p:nvPicPr>
            <p:blipFill>
              <a:blip r:embed="rId2">
                <a:clrChange>
                  <a:clrFrom>
                    <a:srgbClr val="FFFFFF"/>
                  </a:clrFrom>
                  <a:clrTo>
                    <a:srgbClr val="FFFFFF">
                      <a:alpha val="0"/>
                    </a:srgbClr>
                  </a:clrTo>
                </a:clrChange>
              </a:blip>
              <a:stretch>
                <a:fillRect/>
              </a:stretch>
            </p:blipFill>
            <p:spPr>
              <a:xfrm>
                <a:off x="3797300" y="3377668"/>
                <a:ext cx="1298475" cy="809103"/>
              </a:xfrm>
              <a:prstGeom prst="rect">
                <a:avLst/>
              </a:prstGeom>
            </p:spPr>
          </p:pic>
          <p:pic>
            <p:nvPicPr>
              <p:cNvPr id="11" name="Bild 49" descr="neunauge.png">
                <a:extLst>
                  <a:ext uri="{FF2B5EF4-FFF2-40B4-BE49-F238E27FC236}">
                    <a16:creationId xmlns:a16="http://schemas.microsoft.com/office/drawing/2014/main" id="{D3939A6F-FBAD-5B46-BC68-58A7E2F2DE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50509" y="3466422"/>
                <a:ext cx="906416" cy="643556"/>
              </a:xfrm>
              <a:prstGeom prst="rect">
                <a:avLst/>
              </a:prstGeom>
            </p:spPr>
          </p:pic>
          <p:sp>
            <p:nvSpPr>
              <p:cNvPr id="40" name="Rechteck 39">
                <a:extLst>
                  <a:ext uri="{FF2B5EF4-FFF2-40B4-BE49-F238E27FC236}">
                    <a16:creationId xmlns:a16="http://schemas.microsoft.com/office/drawing/2014/main" id="{FA161371-4938-F146-86AD-E4BBEB6A00AA}"/>
                  </a:ext>
                </a:extLst>
              </p:cNvPr>
              <p:cNvSpPr/>
              <p:nvPr/>
            </p:nvSpPr>
            <p:spPr>
              <a:xfrm>
                <a:off x="6641190" y="4828718"/>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1" name="Textfeld 40">
                <a:extLst>
                  <a:ext uri="{FF2B5EF4-FFF2-40B4-BE49-F238E27FC236}">
                    <a16:creationId xmlns:a16="http://schemas.microsoft.com/office/drawing/2014/main" id="{F22DBD24-362E-0C4E-992C-BD95887B533B}"/>
                  </a:ext>
                </a:extLst>
              </p:cNvPr>
              <p:cNvSpPr txBox="1"/>
              <p:nvPr/>
            </p:nvSpPr>
            <p:spPr>
              <a:xfrm>
                <a:off x="6924136" y="4900868"/>
                <a:ext cx="1991512" cy="338554"/>
              </a:xfrm>
              <a:prstGeom prst="rect">
                <a:avLst/>
              </a:prstGeom>
              <a:noFill/>
            </p:spPr>
            <p:txBody>
              <a:bodyPr wrap="square" rtlCol="0">
                <a:spAutoFit/>
              </a:bodyPr>
              <a:lstStyle/>
              <a:p>
                <a:r>
                  <a:rPr lang="de-DE" sz="1600" dirty="0"/>
                  <a:t>knöchern</a:t>
                </a:r>
              </a:p>
            </p:txBody>
          </p:sp>
          <p:sp>
            <p:nvSpPr>
              <p:cNvPr id="42" name="Rechteck 41">
                <a:extLst>
                  <a:ext uri="{FF2B5EF4-FFF2-40B4-BE49-F238E27FC236}">
                    <a16:creationId xmlns:a16="http://schemas.microsoft.com/office/drawing/2014/main" id="{8B7F32A1-F36C-404D-ABA3-2F71CAAF1977}"/>
                  </a:ext>
                </a:extLst>
              </p:cNvPr>
              <p:cNvSpPr/>
              <p:nvPr/>
            </p:nvSpPr>
            <p:spPr>
              <a:xfrm>
                <a:off x="3988676" y="6164130"/>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3" name="Textfeld 42">
                <a:extLst>
                  <a:ext uri="{FF2B5EF4-FFF2-40B4-BE49-F238E27FC236}">
                    <a16:creationId xmlns:a16="http://schemas.microsoft.com/office/drawing/2014/main" id="{62D1F4F0-5B73-F14B-88C5-BEF876733517}"/>
                  </a:ext>
                </a:extLst>
              </p:cNvPr>
              <p:cNvSpPr txBox="1"/>
              <p:nvPr/>
            </p:nvSpPr>
            <p:spPr>
              <a:xfrm>
                <a:off x="4271622" y="6236280"/>
                <a:ext cx="3018192" cy="338554"/>
              </a:xfrm>
              <a:prstGeom prst="rect">
                <a:avLst/>
              </a:prstGeom>
              <a:noFill/>
            </p:spPr>
            <p:txBody>
              <a:bodyPr wrap="square" rtlCol="0">
                <a:spAutoFit/>
              </a:bodyPr>
              <a:lstStyle/>
              <a:p>
                <a:r>
                  <a:rPr lang="de-DE" sz="1600" dirty="0"/>
                  <a:t>Lebensraum Wasser, Kiemen</a:t>
                </a:r>
              </a:p>
            </p:txBody>
          </p:sp>
          <p:sp>
            <p:nvSpPr>
              <p:cNvPr id="44" name="Rechteck 43">
                <a:extLst>
                  <a:ext uri="{FF2B5EF4-FFF2-40B4-BE49-F238E27FC236}">
                    <a16:creationId xmlns:a16="http://schemas.microsoft.com/office/drawing/2014/main" id="{2DAA117F-B5BF-9548-81EB-4031D85C4C04}"/>
                  </a:ext>
                </a:extLst>
              </p:cNvPr>
              <p:cNvSpPr/>
              <p:nvPr/>
            </p:nvSpPr>
            <p:spPr>
              <a:xfrm>
                <a:off x="7575146" y="4259863"/>
                <a:ext cx="360000" cy="3600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1630FE17-E0E2-E944-A7A1-059227972197}"/>
                  </a:ext>
                </a:extLst>
              </p:cNvPr>
              <p:cNvSpPr txBox="1"/>
              <p:nvPr/>
            </p:nvSpPr>
            <p:spPr>
              <a:xfrm>
                <a:off x="7858092" y="4332013"/>
                <a:ext cx="1991512" cy="492443"/>
              </a:xfrm>
              <a:prstGeom prst="rect">
                <a:avLst/>
              </a:prstGeom>
              <a:noFill/>
            </p:spPr>
            <p:txBody>
              <a:bodyPr wrap="square" rtlCol="0">
                <a:spAutoFit/>
              </a:bodyPr>
              <a:lstStyle/>
              <a:p>
                <a:r>
                  <a:rPr lang="de-DE" sz="1300" dirty="0"/>
                  <a:t>Verlust d. Kiemen</a:t>
                </a:r>
              </a:p>
              <a:p>
                <a:r>
                  <a:rPr lang="de-DE" sz="1300" dirty="0"/>
                  <a:t>Lebensraum Land</a:t>
                </a:r>
              </a:p>
            </p:txBody>
          </p:sp>
          <p:pic>
            <p:nvPicPr>
              <p:cNvPr id="18" name="Bild 17" descr="tuna.jpg"/>
              <p:cNvPicPr>
                <a:picLocks noChangeAspect="1"/>
              </p:cNvPicPr>
              <p:nvPr/>
            </p:nvPicPr>
            <p:blipFill>
              <a:blip r:embed="rId4">
                <a:clrChange>
                  <a:clrFrom>
                    <a:srgbClr val="FFFFFF"/>
                  </a:clrFrom>
                  <a:clrTo>
                    <a:srgbClr val="FFFFFF">
                      <a:alpha val="0"/>
                    </a:srgbClr>
                  </a:clrTo>
                </a:clrChange>
              </a:blip>
              <a:stretch>
                <a:fillRect/>
              </a:stretch>
            </p:blipFill>
            <p:spPr>
              <a:xfrm>
                <a:off x="5267378" y="3393497"/>
                <a:ext cx="1424861" cy="646812"/>
              </a:xfrm>
              <a:prstGeom prst="rect">
                <a:avLst/>
              </a:prstGeom>
            </p:spPr>
          </p:pic>
        </p:grpSp>
        <p:pic>
          <p:nvPicPr>
            <p:cNvPr id="19" name="Bild 18" descr="Eichhoernchen.jpg"/>
            <p:cNvPicPr>
              <a:picLocks noChangeAspect="1"/>
            </p:cNvPicPr>
            <p:nvPr/>
          </p:nvPicPr>
          <p:blipFill>
            <a:blip r:embed="rId5">
              <a:clrChange>
                <a:clrFrom>
                  <a:srgbClr val="FFFFFF"/>
                </a:clrFrom>
                <a:clrTo>
                  <a:srgbClr val="FFFFFF">
                    <a:alpha val="0"/>
                  </a:srgbClr>
                </a:clrTo>
              </a:clrChange>
            </a:blip>
            <a:stretch>
              <a:fillRect/>
            </a:stretch>
          </p:blipFill>
          <p:spPr>
            <a:xfrm rot="1184673">
              <a:off x="7054074" y="3276250"/>
              <a:ext cx="1109603" cy="962357"/>
            </a:xfrm>
            <a:prstGeom prst="rect">
              <a:avLst/>
            </a:prstGeom>
          </p:spPr>
        </p:pic>
      </p:grpSp>
    </p:spTree>
    <p:extLst>
      <p:ext uri="{BB962C8B-B14F-4D97-AF65-F5344CB8AC3E}">
        <p14:creationId xmlns:p14="http://schemas.microsoft.com/office/powerpoint/2010/main" val="26782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ppt_h/2"/>
                                          </p:val>
                                        </p:tav>
                                        <p:tav tm="100000">
                                          <p:val>
                                            <p:strVal val="#ppt_y"/>
                                          </p:val>
                                        </p:tav>
                                      </p:tavLst>
                                    </p:anim>
                                    <p:anim calcmode="lin" valueType="num">
                                      <p:cBhvr>
                                        <p:cTn id="24" dur="500" fill="hold"/>
                                        <p:tgtEl>
                                          <p:spTgt spid="4"/>
                                        </p:tgtEl>
                                        <p:attrNameLst>
                                          <p:attrName>ppt_w</p:attrName>
                                        </p:attrNameLst>
                                      </p:cBhvr>
                                      <p:tavLst>
                                        <p:tav tm="0">
                                          <p:val>
                                            <p:strVal val="#ppt_w"/>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8" name="Rectangle 16"/>
          <p:cNvSpPr>
            <a:spLocks noChangeArrowheads="1"/>
          </p:cNvSpPr>
          <p:nvPr/>
        </p:nvSpPr>
        <p:spPr bwMode="auto">
          <a:xfrm>
            <a:off x="-841375" y="5826125"/>
            <a:ext cx="184150" cy="457200"/>
          </a:xfrm>
          <a:prstGeom prst="rect">
            <a:avLst/>
          </a:prstGeom>
          <a:noFill/>
          <a:ln w="9525">
            <a:noFill/>
            <a:miter lim="800000"/>
            <a:headEnd/>
            <a:tailEnd/>
          </a:ln>
          <a:effectLst/>
        </p:spPr>
        <p:txBody>
          <a:bodyPr wrap="none">
            <a:prstTxWarp prst="textNoShape">
              <a:avLst/>
            </a:prstTxWarp>
            <a:spAutoFit/>
          </a:bodyPr>
          <a:lstStyle/>
          <a:p>
            <a:endParaRPr lang="de-DE"/>
          </a:p>
        </p:txBody>
      </p:sp>
      <p:grpSp>
        <p:nvGrpSpPr>
          <p:cNvPr id="38917" name="Gruppieren 38916">
            <a:extLst>
              <a:ext uri="{FF2B5EF4-FFF2-40B4-BE49-F238E27FC236}">
                <a16:creationId xmlns:a16="http://schemas.microsoft.com/office/drawing/2014/main" id="{F6A36D78-F76D-8DD1-AB26-BEC1E0F31419}"/>
              </a:ext>
            </a:extLst>
          </p:cNvPr>
          <p:cNvGrpSpPr/>
          <p:nvPr/>
        </p:nvGrpSpPr>
        <p:grpSpPr>
          <a:xfrm>
            <a:off x="296608" y="3859821"/>
            <a:ext cx="8582023" cy="2742630"/>
            <a:chOff x="296608" y="3859821"/>
            <a:chExt cx="8582023" cy="2742630"/>
          </a:xfrm>
        </p:grpSpPr>
        <p:pic>
          <p:nvPicPr>
            <p:cNvPr id="2" name="Picture 2" descr="Markl_Biologie_20_7_1">
              <a:extLst>
                <a:ext uri="{FF2B5EF4-FFF2-40B4-BE49-F238E27FC236}">
                  <a16:creationId xmlns:a16="http://schemas.microsoft.com/office/drawing/2014/main" id="{27BE4348-B9CB-881C-DFEA-1ED5059BFF13}"/>
                </a:ext>
              </a:extLst>
            </p:cNvPr>
            <p:cNvPicPr>
              <a:picLocks noChangeAspect="1" noChangeArrowheads="1"/>
            </p:cNvPicPr>
            <p:nvPr/>
          </p:nvPicPr>
          <p:blipFill rotWithShape="1">
            <a:blip r:embed="rId3"/>
            <a:srcRect t="43098" b="15285"/>
            <a:stretch/>
          </p:blipFill>
          <p:spPr bwMode="auto">
            <a:xfrm>
              <a:off x="4597144" y="3946270"/>
              <a:ext cx="4281487" cy="2656181"/>
            </a:xfrm>
            <a:prstGeom prst="rect">
              <a:avLst/>
            </a:prstGeom>
            <a:noFill/>
          </p:spPr>
        </p:pic>
        <p:pic>
          <p:nvPicPr>
            <p:cNvPr id="21" name="Picture 2" descr="Markl_Biologie_20_7_1"/>
            <p:cNvPicPr>
              <a:picLocks noChangeAspect="1" noChangeArrowheads="1"/>
            </p:cNvPicPr>
            <p:nvPr/>
          </p:nvPicPr>
          <p:blipFill rotWithShape="1">
            <a:blip r:embed="rId3"/>
            <a:srcRect t="-1" b="57030"/>
            <a:stretch/>
          </p:blipFill>
          <p:spPr bwMode="auto">
            <a:xfrm>
              <a:off x="296608" y="3859821"/>
              <a:ext cx="4281487" cy="2742630"/>
            </a:xfrm>
            <a:prstGeom prst="rect">
              <a:avLst/>
            </a:prstGeom>
            <a:noFill/>
          </p:spPr>
        </p:pic>
      </p:grpSp>
      <p:grpSp>
        <p:nvGrpSpPr>
          <p:cNvPr id="22" name="Group 26"/>
          <p:cNvGrpSpPr>
            <a:grpSpLocks/>
          </p:cNvGrpSpPr>
          <p:nvPr/>
        </p:nvGrpSpPr>
        <p:grpSpPr bwMode="auto">
          <a:xfrm>
            <a:off x="1358645" y="4698020"/>
            <a:ext cx="2087563" cy="1371600"/>
            <a:chOff x="1668" y="576"/>
            <a:chExt cx="1315" cy="864"/>
          </a:xfrm>
        </p:grpSpPr>
        <p:sp>
          <p:nvSpPr>
            <p:cNvPr id="23" name="Rectangle 5"/>
            <p:cNvSpPr>
              <a:spLocks noChangeArrowheads="1"/>
            </p:cNvSpPr>
            <p:nvPr/>
          </p:nvSpPr>
          <p:spPr bwMode="auto">
            <a:xfrm>
              <a:off x="2654" y="576"/>
              <a:ext cx="329" cy="864"/>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24" name="Group 15"/>
            <p:cNvGrpSpPr>
              <a:grpSpLocks/>
            </p:cNvGrpSpPr>
            <p:nvPr/>
          </p:nvGrpSpPr>
          <p:grpSpPr bwMode="auto">
            <a:xfrm>
              <a:off x="1668" y="707"/>
              <a:ext cx="972" cy="600"/>
              <a:chOff x="1668" y="707"/>
              <a:chExt cx="972" cy="600"/>
            </a:xfrm>
          </p:grpSpPr>
          <p:sp>
            <p:nvSpPr>
              <p:cNvPr id="25" name="Line 7"/>
              <p:cNvSpPr>
                <a:spLocks noChangeShapeType="1"/>
              </p:cNvSpPr>
              <p:nvPr/>
            </p:nvSpPr>
            <p:spPr bwMode="auto">
              <a:xfrm>
                <a:off x="1668" y="929"/>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6" name="Line 8"/>
              <p:cNvSpPr>
                <a:spLocks noChangeShapeType="1"/>
              </p:cNvSpPr>
              <p:nvPr/>
            </p:nvSpPr>
            <p:spPr bwMode="auto">
              <a:xfrm>
                <a:off x="1968" y="720"/>
                <a:ext cx="672"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7" name="Line 9"/>
              <p:cNvSpPr>
                <a:spLocks noChangeShapeType="1"/>
              </p:cNvSpPr>
              <p:nvPr/>
            </p:nvSpPr>
            <p:spPr bwMode="auto">
              <a:xfrm>
                <a:off x="2256" y="1008"/>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8" name="Line 10"/>
              <p:cNvSpPr>
                <a:spLocks noChangeShapeType="1"/>
              </p:cNvSpPr>
              <p:nvPr/>
            </p:nvSpPr>
            <p:spPr bwMode="auto">
              <a:xfrm>
                <a:off x="2256" y="1296"/>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9" name="Line 12"/>
              <p:cNvSpPr>
                <a:spLocks noChangeShapeType="1"/>
              </p:cNvSpPr>
              <p:nvPr/>
            </p:nvSpPr>
            <p:spPr bwMode="auto">
              <a:xfrm>
                <a:off x="1956" y="707"/>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30" name="Line 13"/>
              <p:cNvSpPr>
                <a:spLocks noChangeShapeType="1"/>
              </p:cNvSpPr>
              <p:nvPr/>
            </p:nvSpPr>
            <p:spPr bwMode="auto">
              <a:xfrm>
                <a:off x="2244" y="999"/>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31" name="Line 14"/>
              <p:cNvSpPr>
                <a:spLocks noChangeShapeType="1"/>
              </p:cNvSpPr>
              <p:nvPr/>
            </p:nvSpPr>
            <p:spPr bwMode="auto">
              <a:xfrm>
                <a:off x="1954" y="1152"/>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sp>
        <p:nvSpPr>
          <p:cNvPr id="43" name="Textfeld 42"/>
          <p:cNvSpPr txBox="1"/>
          <p:nvPr/>
        </p:nvSpPr>
        <p:spPr>
          <a:xfrm>
            <a:off x="5821357" y="6550223"/>
            <a:ext cx="3425810" cy="307777"/>
          </a:xfrm>
          <a:prstGeom prst="rect">
            <a:avLst/>
          </a:prstGeom>
          <a:noFill/>
        </p:spPr>
        <p:txBody>
          <a:bodyPr wrap="none" rtlCol="0">
            <a:spAutoFit/>
          </a:bodyPr>
          <a:lstStyle/>
          <a:p>
            <a:r>
              <a:rPr lang="de-DE" sz="1400" i="1" dirty="0"/>
              <a:t>Markl Biologie Oberstufe; Klett Verlag 2023</a:t>
            </a:r>
          </a:p>
        </p:txBody>
      </p:sp>
      <p:grpSp>
        <p:nvGrpSpPr>
          <p:cNvPr id="13" name="Group 24">
            <a:extLst>
              <a:ext uri="{FF2B5EF4-FFF2-40B4-BE49-F238E27FC236}">
                <a16:creationId xmlns:a16="http://schemas.microsoft.com/office/drawing/2014/main" id="{A3B5A9D7-EB8B-FE16-4897-2BDFEC30CFE1}"/>
              </a:ext>
            </a:extLst>
          </p:cNvPr>
          <p:cNvGrpSpPr>
            <a:grpSpLocks/>
          </p:cNvGrpSpPr>
          <p:nvPr/>
        </p:nvGrpSpPr>
        <p:grpSpPr bwMode="auto">
          <a:xfrm>
            <a:off x="5656006" y="5157987"/>
            <a:ext cx="2119313" cy="1277938"/>
            <a:chOff x="1666" y="2544"/>
            <a:chExt cx="1335" cy="805"/>
          </a:xfrm>
        </p:grpSpPr>
        <p:sp>
          <p:nvSpPr>
            <p:cNvPr id="14" name="Rectangle 6">
              <a:extLst>
                <a:ext uri="{FF2B5EF4-FFF2-40B4-BE49-F238E27FC236}">
                  <a16:creationId xmlns:a16="http://schemas.microsoft.com/office/drawing/2014/main" id="{81876F67-C736-8FBB-D9B0-DFD22860A4D5}"/>
                </a:ext>
              </a:extLst>
            </p:cNvPr>
            <p:cNvSpPr>
              <a:spLocks noChangeArrowheads="1"/>
            </p:cNvSpPr>
            <p:nvPr/>
          </p:nvSpPr>
          <p:spPr bwMode="auto">
            <a:xfrm>
              <a:off x="2652" y="2544"/>
              <a:ext cx="349" cy="805"/>
            </a:xfrm>
            <a:prstGeom prst="rect">
              <a:avLst/>
            </a:prstGeom>
            <a:noFill/>
            <a:ln w="38100">
              <a:solidFill>
                <a:srgbClr val="C00000"/>
              </a:solidFill>
              <a:miter lim="800000"/>
              <a:headEnd/>
              <a:tailEnd/>
            </a:ln>
            <a:effectLst/>
          </p:spPr>
          <p:txBody>
            <a:bodyPr wrap="none" anchor="ctr">
              <a:prstTxWarp prst="textNoShape">
                <a:avLst/>
              </a:prstTxWarp>
            </a:bodyPr>
            <a:lstStyle/>
            <a:p>
              <a:endParaRPr lang="de-DE"/>
            </a:p>
          </p:txBody>
        </p:sp>
        <p:grpSp>
          <p:nvGrpSpPr>
            <p:cNvPr id="15" name="Group 16">
              <a:extLst>
                <a:ext uri="{FF2B5EF4-FFF2-40B4-BE49-F238E27FC236}">
                  <a16:creationId xmlns:a16="http://schemas.microsoft.com/office/drawing/2014/main" id="{626E2FBD-BE79-B871-5EFE-ACAD60171CEC}"/>
                </a:ext>
              </a:extLst>
            </p:cNvPr>
            <p:cNvGrpSpPr>
              <a:grpSpLocks/>
            </p:cNvGrpSpPr>
            <p:nvPr/>
          </p:nvGrpSpPr>
          <p:grpSpPr bwMode="auto">
            <a:xfrm>
              <a:off x="1666" y="2688"/>
              <a:ext cx="972" cy="600"/>
              <a:chOff x="1668" y="707"/>
              <a:chExt cx="972" cy="600"/>
            </a:xfrm>
          </p:grpSpPr>
          <p:sp>
            <p:nvSpPr>
              <p:cNvPr id="16" name="Line 17">
                <a:extLst>
                  <a:ext uri="{FF2B5EF4-FFF2-40B4-BE49-F238E27FC236}">
                    <a16:creationId xmlns:a16="http://schemas.microsoft.com/office/drawing/2014/main" id="{8C3B64A6-CE5B-5CB9-ADDC-FB2C8A20F775}"/>
                  </a:ext>
                </a:extLst>
              </p:cNvPr>
              <p:cNvSpPr>
                <a:spLocks noChangeShapeType="1"/>
              </p:cNvSpPr>
              <p:nvPr/>
            </p:nvSpPr>
            <p:spPr bwMode="auto">
              <a:xfrm>
                <a:off x="1668" y="929"/>
                <a:ext cx="288"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7" name="Line 18">
                <a:extLst>
                  <a:ext uri="{FF2B5EF4-FFF2-40B4-BE49-F238E27FC236}">
                    <a16:creationId xmlns:a16="http://schemas.microsoft.com/office/drawing/2014/main" id="{BD16825D-20FE-D23E-CBBB-6B8255D05060}"/>
                  </a:ext>
                </a:extLst>
              </p:cNvPr>
              <p:cNvSpPr>
                <a:spLocks noChangeShapeType="1"/>
              </p:cNvSpPr>
              <p:nvPr/>
            </p:nvSpPr>
            <p:spPr bwMode="auto">
              <a:xfrm>
                <a:off x="1968" y="720"/>
                <a:ext cx="672"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8" name="Line 19">
                <a:extLst>
                  <a:ext uri="{FF2B5EF4-FFF2-40B4-BE49-F238E27FC236}">
                    <a16:creationId xmlns:a16="http://schemas.microsoft.com/office/drawing/2014/main" id="{A7955AFF-A478-3E93-3A74-69E4574A976D}"/>
                  </a:ext>
                </a:extLst>
              </p:cNvPr>
              <p:cNvSpPr>
                <a:spLocks noChangeShapeType="1"/>
              </p:cNvSpPr>
              <p:nvPr/>
            </p:nvSpPr>
            <p:spPr bwMode="auto">
              <a:xfrm>
                <a:off x="2256" y="1008"/>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19" name="Line 20">
                <a:extLst>
                  <a:ext uri="{FF2B5EF4-FFF2-40B4-BE49-F238E27FC236}">
                    <a16:creationId xmlns:a16="http://schemas.microsoft.com/office/drawing/2014/main" id="{16B841CE-1364-3509-693F-1808DA287F5B}"/>
                  </a:ext>
                </a:extLst>
              </p:cNvPr>
              <p:cNvSpPr>
                <a:spLocks noChangeShapeType="1"/>
              </p:cNvSpPr>
              <p:nvPr/>
            </p:nvSpPr>
            <p:spPr bwMode="auto">
              <a:xfrm>
                <a:off x="2256" y="1296"/>
                <a:ext cx="384"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20" name="Line 21">
                <a:extLst>
                  <a:ext uri="{FF2B5EF4-FFF2-40B4-BE49-F238E27FC236}">
                    <a16:creationId xmlns:a16="http://schemas.microsoft.com/office/drawing/2014/main" id="{95A371C7-B89D-8DE7-42A5-2727EA4DB385}"/>
                  </a:ext>
                </a:extLst>
              </p:cNvPr>
              <p:cNvSpPr>
                <a:spLocks noChangeShapeType="1"/>
              </p:cNvSpPr>
              <p:nvPr/>
            </p:nvSpPr>
            <p:spPr bwMode="auto">
              <a:xfrm>
                <a:off x="1956" y="707"/>
                <a:ext cx="0" cy="444"/>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45" name="Line 22">
                <a:extLst>
                  <a:ext uri="{FF2B5EF4-FFF2-40B4-BE49-F238E27FC236}">
                    <a16:creationId xmlns:a16="http://schemas.microsoft.com/office/drawing/2014/main" id="{3ECA8DCF-2B3F-3597-4B00-AF57DEC76FDA}"/>
                  </a:ext>
                </a:extLst>
              </p:cNvPr>
              <p:cNvSpPr>
                <a:spLocks noChangeShapeType="1"/>
              </p:cNvSpPr>
              <p:nvPr/>
            </p:nvSpPr>
            <p:spPr bwMode="auto">
              <a:xfrm>
                <a:off x="2244" y="999"/>
                <a:ext cx="0" cy="308"/>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sp>
            <p:nvSpPr>
              <p:cNvPr id="46" name="Line 23">
                <a:extLst>
                  <a:ext uri="{FF2B5EF4-FFF2-40B4-BE49-F238E27FC236}">
                    <a16:creationId xmlns:a16="http://schemas.microsoft.com/office/drawing/2014/main" id="{A065D723-36CB-01E2-6AA4-F954D652BDCB}"/>
                  </a:ext>
                </a:extLst>
              </p:cNvPr>
              <p:cNvSpPr>
                <a:spLocks noChangeShapeType="1"/>
              </p:cNvSpPr>
              <p:nvPr/>
            </p:nvSpPr>
            <p:spPr bwMode="auto">
              <a:xfrm>
                <a:off x="1954" y="1152"/>
                <a:ext cx="295" cy="0"/>
              </a:xfrm>
              <a:prstGeom prst="line">
                <a:avLst/>
              </a:prstGeom>
              <a:noFill/>
              <a:ln w="38100">
                <a:solidFill>
                  <a:srgbClr val="C00000"/>
                </a:solidFill>
                <a:round/>
                <a:headEnd/>
                <a:tailEnd/>
              </a:ln>
              <a:effectLst/>
            </p:spPr>
            <p:txBody>
              <a:bodyPr wrap="none" anchor="ctr">
                <a:prstTxWarp prst="textNoShape">
                  <a:avLst/>
                </a:prstTxWarp>
              </a:bodyPr>
              <a:lstStyle/>
              <a:p>
                <a:endParaRPr lang="de-DE"/>
              </a:p>
            </p:txBody>
          </p:sp>
        </p:grpSp>
      </p:grpSp>
      <p:pic>
        <p:nvPicPr>
          <p:cNvPr id="48" name="Grafik 47">
            <a:extLst>
              <a:ext uri="{FF2B5EF4-FFF2-40B4-BE49-F238E27FC236}">
                <a16:creationId xmlns:a16="http://schemas.microsoft.com/office/drawing/2014/main" id="{1D9303F5-D312-8719-7B18-61C6193DD28E}"/>
              </a:ext>
            </a:extLst>
          </p:cNvPr>
          <p:cNvPicPr>
            <a:picLocks noChangeAspect="1"/>
          </p:cNvPicPr>
          <p:nvPr/>
        </p:nvPicPr>
        <p:blipFill>
          <a:blip r:embed="rId4"/>
          <a:stretch>
            <a:fillRect/>
          </a:stretch>
        </p:blipFill>
        <p:spPr>
          <a:xfrm>
            <a:off x="1752764" y="676982"/>
            <a:ext cx="5616000" cy="3178123"/>
          </a:xfrm>
          <a:prstGeom prst="rect">
            <a:avLst/>
          </a:prstGeom>
        </p:spPr>
      </p:pic>
      <p:grpSp>
        <p:nvGrpSpPr>
          <p:cNvPr id="52" name="Gruppieren 51">
            <a:extLst>
              <a:ext uri="{FF2B5EF4-FFF2-40B4-BE49-F238E27FC236}">
                <a16:creationId xmlns:a16="http://schemas.microsoft.com/office/drawing/2014/main" id="{747690F1-5F4C-3495-D739-4DA219C6540D}"/>
              </a:ext>
            </a:extLst>
          </p:cNvPr>
          <p:cNvGrpSpPr/>
          <p:nvPr/>
        </p:nvGrpSpPr>
        <p:grpSpPr>
          <a:xfrm>
            <a:off x="1038231" y="1250731"/>
            <a:ext cx="6330533" cy="4509301"/>
            <a:chOff x="1038231" y="1250731"/>
            <a:chExt cx="6330533" cy="4509301"/>
          </a:xfrm>
        </p:grpSpPr>
        <p:sp>
          <p:nvSpPr>
            <p:cNvPr id="49" name="Rechteck 48">
              <a:extLst>
                <a:ext uri="{FF2B5EF4-FFF2-40B4-BE49-F238E27FC236}">
                  <a16:creationId xmlns:a16="http://schemas.microsoft.com/office/drawing/2014/main" id="{10D30E23-151E-623C-7EE0-79971CB0D887}"/>
                </a:ext>
              </a:extLst>
            </p:cNvPr>
            <p:cNvSpPr/>
            <p:nvPr/>
          </p:nvSpPr>
          <p:spPr>
            <a:xfrm>
              <a:off x="4750676" y="1250731"/>
              <a:ext cx="2618088" cy="388883"/>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8C1EE503-0B78-7FD3-73DA-CADBD3292EB2}"/>
                </a:ext>
              </a:extLst>
            </p:cNvPr>
            <p:cNvSpPr/>
            <p:nvPr/>
          </p:nvSpPr>
          <p:spPr>
            <a:xfrm>
              <a:off x="1038231" y="5251702"/>
              <a:ext cx="277163" cy="508330"/>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DCAB5DDC-16D3-DD44-85F3-DE783AEA22ED}"/>
                </a:ext>
              </a:extLst>
            </p:cNvPr>
            <p:cNvSpPr/>
            <p:nvPr/>
          </p:nvSpPr>
          <p:spPr>
            <a:xfrm>
              <a:off x="5332564" y="4797560"/>
              <a:ext cx="277163" cy="508330"/>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57" name="Gruppieren 56">
            <a:extLst>
              <a:ext uri="{FF2B5EF4-FFF2-40B4-BE49-F238E27FC236}">
                <a16:creationId xmlns:a16="http://schemas.microsoft.com/office/drawing/2014/main" id="{B973AA58-EFA1-2CF9-A7EB-0F735E02DE59}"/>
              </a:ext>
            </a:extLst>
          </p:cNvPr>
          <p:cNvGrpSpPr/>
          <p:nvPr/>
        </p:nvGrpSpPr>
        <p:grpSpPr>
          <a:xfrm>
            <a:off x="1382393" y="1639614"/>
            <a:ext cx="5975862" cy="4674480"/>
            <a:chOff x="1382393" y="1639614"/>
            <a:chExt cx="5975862" cy="4674480"/>
          </a:xfrm>
        </p:grpSpPr>
        <p:sp>
          <p:nvSpPr>
            <p:cNvPr id="53" name="Rechteck 52">
              <a:extLst>
                <a:ext uri="{FF2B5EF4-FFF2-40B4-BE49-F238E27FC236}">
                  <a16:creationId xmlns:a16="http://schemas.microsoft.com/office/drawing/2014/main" id="{9B3A2ABE-77AA-F6C8-5B82-8E17E254F428}"/>
                </a:ext>
              </a:extLst>
            </p:cNvPr>
            <p:cNvSpPr/>
            <p:nvPr/>
          </p:nvSpPr>
          <p:spPr>
            <a:xfrm>
              <a:off x="5402319" y="1639614"/>
              <a:ext cx="1955936" cy="914400"/>
            </a:xfrm>
            <a:prstGeom prst="rect">
              <a:avLst/>
            </a:prstGeom>
            <a:solidFill>
              <a:schemeClr val="accent6">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D0356EEF-A95A-5BFB-8524-D69BFBEC52F1}"/>
                </a:ext>
              </a:extLst>
            </p:cNvPr>
            <p:cNvSpPr/>
            <p:nvPr/>
          </p:nvSpPr>
          <p:spPr>
            <a:xfrm>
              <a:off x="1841109" y="5140325"/>
              <a:ext cx="409703" cy="488949"/>
            </a:xfrm>
            <a:prstGeom prst="rect">
              <a:avLst/>
            </a:prstGeom>
            <a:solidFill>
              <a:schemeClr val="accent6">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336B76C8-093C-CAC9-8CEC-70A4CC7818C7}"/>
                </a:ext>
              </a:extLst>
            </p:cNvPr>
            <p:cNvSpPr/>
            <p:nvPr/>
          </p:nvSpPr>
          <p:spPr>
            <a:xfrm>
              <a:off x="1382393" y="5825145"/>
              <a:ext cx="409703" cy="488949"/>
            </a:xfrm>
            <a:prstGeom prst="rect">
              <a:avLst/>
            </a:prstGeom>
            <a:solidFill>
              <a:schemeClr val="accent6">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8AFBB4D3-35D7-280D-6FA7-3579658C560D}"/>
                </a:ext>
              </a:extLst>
            </p:cNvPr>
            <p:cNvSpPr/>
            <p:nvPr/>
          </p:nvSpPr>
          <p:spPr>
            <a:xfrm>
              <a:off x="5704361" y="5238988"/>
              <a:ext cx="409703" cy="488949"/>
            </a:xfrm>
            <a:prstGeom prst="rect">
              <a:avLst/>
            </a:prstGeom>
            <a:solidFill>
              <a:schemeClr val="accent6">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8915" name="Gruppieren 38914">
            <a:extLst>
              <a:ext uri="{FF2B5EF4-FFF2-40B4-BE49-F238E27FC236}">
                <a16:creationId xmlns:a16="http://schemas.microsoft.com/office/drawing/2014/main" id="{56838828-60D4-EB10-8553-06EBA6939A7E}"/>
              </a:ext>
            </a:extLst>
          </p:cNvPr>
          <p:cNvGrpSpPr/>
          <p:nvPr/>
        </p:nvGrpSpPr>
        <p:grpSpPr>
          <a:xfrm>
            <a:off x="1801622" y="2560809"/>
            <a:ext cx="5556633" cy="3760816"/>
            <a:chOff x="1801622" y="2560809"/>
            <a:chExt cx="5556633" cy="3760816"/>
          </a:xfrm>
        </p:grpSpPr>
        <p:sp>
          <p:nvSpPr>
            <p:cNvPr id="58" name="Rechteck 57">
              <a:extLst>
                <a:ext uri="{FF2B5EF4-FFF2-40B4-BE49-F238E27FC236}">
                  <a16:creationId xmlns:a16="http://schemas.microsoft.com/office/drawing/2014/main" id="{84482458-ED37-CC41-B002-23506C292630}"/>
                </a:ext>
              </a:extLst>
            </p:cNvPr>
            <p:cNvSpPr/>
            <p:nvPr/>
          </p:nvSpPr>
          <p:spPr>
            <a:xfrm>
              <a:off x="6051307" y="2560809"/>
              <a:ext cx="1306948" cy="522023"/>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D986820D-00C0-F3B2-F92A-2C727124854E}"/>
                </a:ext>
              </a:extLst>
            </p:cNvPr>
            <p:cNvSpPr/>
            <p:nvPr/>
          </p:nvSpPr>
          <p:spPr>
            <a:xfrm>
              <a:off x="2367680" y="5368262"/>
              <a:ext cx="291972" cy="456883"/>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F4AC46E1-3BB0-BEB4-F470-4F48717C93A8}"/>
                </a:ext>
              </a:extLst>
            </p:cNvPr>
            <p:cNvSpPr/>
            <p:nvPr/>
          </p:nvSpPr>
          <p:spPr>
            <a:xfrm>
              <a:off x="1801622" y="5825970"/>
              <a:ext cx="291972" cy="495655"/>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8A2D9C51-E793-5040-70AB-AE8F69DBA3DE}"/>
                </a:ext>
              </a:extLst>
            </p:cNvPr>
            <p:cNvSpPr/>
            <p:nvPr/>
          </p:nvSpPr>
          <p:spPr>
            <a:xfrm>
              <a:off x="6198960" y="5598052"/>
              <a:ext cx="291972" cy="495655"/>
            </a:xfrm>
            <a:prstGeom prst="rect">
              <a:avLst/>
            </a:prstGeom>
            <a:solidFill>
              <a:schemeClr val="accent4">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8914" name="Gruppieren 38913">
            <a:extLst>
              <a:ext uri="{FF2B5EF4-FFF2-40B4-BE49-F238E27FC236}">
                <a16:creationId xmlns:a16="http://schemas.microsoft.com/office/drawing/2014/main" id="{4D19F82D-B1F2-19A8-D680-A443702095EF}"/>
              </a:ext>
            </a:extLst>
          </p:cNvPr>
          <p:cNvGrpSpPr/>
          <p:nvPr/>
        </p:nvGrpSpPr>
        <p:grpSpPr>
          <a:xfrm>
            <a:off x="2105752" y="3091041"/>
            <a:ext cx="5252503" cy="3261056"/>
            <a:chOff x="2105752" y="3091041"/>
            <a:chExt cx="5252503" cy="3261056"/>
          </a:xfrm>
        </p:grpSpPr>
        <p:sp>
          <p:nvSpPr>
            <p:cNvPr id="63" name="Rechteck 62">
              <a:extLst>
                <a:ext uri="{FF2B5EF4-FFF2-40B4-BE49-F238E27FC236}">
                  <a16:creationId xmlns:a16="http://schemas.microsoft.com/office/drawing/2014/main" id="{A22399BC-4C4E-8FEB-9CD6-56239C90AFD9}"/>
                </a:ext>
              </a:extLst>
            </p:cNvPr>
            <p:cNvSpPr/>
            <p:nvPr/>
          </p:nvSpPr>
          <p:spPr>
            <a:xfrm>
              <a:off x="6704781" y="3091041"/>
              <a:ext cx="653474" cy="768780"/>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12" name="Rechteck 38911">
              <a:extLst>
                <a:ext uri="{FF2B5EF4-FFF2-40B4-BE49-F238E27FC236}">
                  <a16:creationId xmlns:a16="http://schemas.microsoft.com/office/drawing/2014/main" id="{171CFB4B-1E40-C6F7-4E56-0764892548A3}"/>
                </a:ext>
              </a:extLst>
            </p:cNvPr>
            <p:cNvSpPr/>
            <p:nvPr/>
          </p:nvSpPr>
          <p:spPr>
            <a:xfrm>
              <a:off x="2105752" y="5825144"/>
              <a:ext cx="468313" cy="488949"/>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913" name="Rechteck 38912">
              <a:extLst>
                <a:ext uri="{FF2B5EF4-FFF2-40B4-BE49-F238E27FC236}">
                  <a16:creationId xmlns:a16="http://schemas.microsoft.com/office/drawing/2014/main" id="{5B30CA45-F548-002B-9137-2BA3BE421CD3}"/>
                </a:ext>
              </a:extLst>
            </p:cNvPr>
            <p:cNvSpPr/>
            <p:nvPr/>
          </p:nvSpPr>
          <p:spPr>
            <a:xfrm>
              <a:off x="6630419" y="5863148"/>
              <a:ext cx="468313" cy="488949"/>
            </a:xfrm>
            <a:prstGeom prst="rect">
              <a:avLst/>
            </a:prstGeom>
            <a:solidFill>
              <a:schemeClr val="accent2">
                <a:alpha val="3416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8916" name="Grafik 38915">
            <a:extLst>
              <a:ext uri="{FF2B5EF4-FFF2-40B4-BE49-F238E27FC236}">
                <a16:creationId xmlns:a16="http://schemas.microsoft.com/office/drawing/2014/main" id="{DDB2A4D4-B77F-5460-6AA5-846E2B418D70}"/>
              </a:ext>
            </a:extLst>
          </p:cNvPr>
          <p:cNvPicPr>
            <a:picLocks noChangeAspect="1"/>
          </p:cNvPicPr>
          <p:nvPr/>
        </p:nvPicPr>
        <p:blipFill rotWithShape="1">
          <a:blip r:embed="rId5"/>
          <a:srcRect l="186" t="-3211" r="6437" b="83761"/>
          <a:stretch/>
        </p:blipFill>
        <p:spPr>
          <a:xfrm>
            <a:off x="-10510" y="-214747"/>
            <a:ext cx="9144000" cy="765656"/>
          </a:xfrm>
          <a:prstGeom prst="rect">
            <a:avLst/>
          </a:prstGeom>
        </p:spPr>
      </p:pic>
      <p:sp>
        <p:nvSpPr>
          <p:cNvPr id="3" name="Textfeld 2">
            <a:extLst>
              <a:ext uri="{FF2B5EF4-FFF2-40B4-BE49-F238E27FC236}">
                <a16:creationId xmlns:a16="http://schemas.microsoft.com/office/drawing/2014/main" id="{4E9C0CEA-AB55-9F1C-A9DF-2C47143C2AB3}"/>
              </a:ext>
            </a:extLst>
          </p:cNvPr>
          <p:cNvSpPr txBox="1"/>
          <p:nvPr/>
        </p:nvSpPr>
        <p:spPr>
          <a:xfrm rot="16200000">
            <a:off x="-575505" y="2560209"/>
            <a:ext cx="2153943" cy="523220"/>
          </a:xfrm>
          <a:prstGeom prst="rect">
            <a:avLst/>
          </a:prstGeom>
          <a:noFill/>
        </p:spPr>
        <p:txBody>
          <a:bodyPr wrap="square" rtlCol="0">
            <a:spAutoFit/>
          </a:bodyPr>
          <a:lstStyle/>
          <a:p>
            <a:r>
              <a:rPr lang="de-DE" sz="1400" kern="100" dirty="0">
                <a:effectLst/>
                <a:latin typeface="+mj-lt"/>
                <a:ea typeface="Calibri" panose="020F0502020204030204" pitchFamily="34" charset="0"/>
                <a:cs typeface="Times New Roman" panose="02020603050405020304" pitchFamily="18" charset="0"/>
              </a:rPr>
              <a:t>Variante: </a:t>
            </a:r>
          </a:p>
          <a:p>
            <a:r>
              <a:rPr lang="de-DE" sz="1400" kern="100" dirty="0" err="1">
                <a:effectLst/>
                <a:latin typeface="+mj-lt"/>
                <a:ea typeface="Calibri" panose="020F0502020204030204" pitchFamily="34" charset="0"/>
                <a:cs typeface="Times New Roman" panose="02020603050405020304" pitchFamily="18" charset="0"/>
              </a:rPr>
              <a:t>Gemballa</a:t>
            </a:r>
            <a:r>
              <a:rPr lang="de-DE" sz="1400" kern="100" dirty="0">
                <a:effectLst/>
                <a:latin typeface="+mj-lt"/>
                <a:ea typeface="Calibri" panose="020F0502020204030204" pitchFamily="34" charset="0"/>
                <a:cs typeface="Times New Roman" panose="02020603050405020304" pitchFamily="18" charset="0"/>
              </a:rPr>
              <a:t> &amp; Pfeiffer 2009</a:t>
            </a:r>
          </a:p>
        </p:txBody>
      </p:sp>
    </p:spTree>
    <p:extLst>
      <p:ext uri="{BB962C8B-B14F-4D97-AF65-F5344CB8AC3E}">
        <p14:creationId xmlns:p14="http://schemas.microsoft.com/office/powerpoint/2010/main" val="19527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9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3314</Words>
  <Application>Microsoft Macintosh PowerPoint</Application>
  <PresentationFormat>Bildschirmpräsentation (4:3)</PresentationFormat>
  <Paragraphs>582</Paragraphs>
  <Slides>34</Slides>
  <Notes>6</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Arial Narrow</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Sven Gemballa</cp:lastModifiedBy>
  <cp:revision>172</cp:revision>
  <dcterms:created xsi:type="dcterms:W3CDTF">2020-02-26T19:45:54Z</dcterms:created>
  <dcterms:modified xsi:type="dcterms:W3CDTF">2023-04-11T19:18:37Z</dcterms:modified>
</cp:coreProperties>
</file>