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91" r:id="rId2"/>
    <p:sldId id="301" r:id="rId3"/>
    <p:sldId id="302" r:id="rId4"/>
  </p:sldIdLst>
  <p:sldSz cx="9144000" cy="6858000" type="screen4x3"/>
  <p:notesSz cx="6858000" cy="9144000"/>
  <p:defaultTextStyle>
    <a:defPPr>
      <a:defRPr lang="de-DE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4144">
          <p15:clr>
            <a:srgbClr val="A4A3A4"/>
          </p15:clr>
        </p15:guide>
        <p15:guide id="2" orient="horz" pos="3044">
          <p15:clr>
            <a:srgbClr val="A4A3A4"/>
          </p15:clr>
        </p15:guide>
        <p15:guide id="3" pos="81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F0D69"/>
    <a:srgbClr val="009E8C"/>
    <a:srgbClr val="E78E23"/>
    <a:srgbClr val="1D2763"/>
    <a:srgbClr val="AAAAAA"/>
    <a:srgbClr val="4A438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588" autoAdjust="0"/>
    <p:restoredTop sz="94660"/>
  </p:normalViewPr>
  <p:slideViewPr>
    <p:cSldViewPr snapToGrid="0" snapToObjects="1">
      <p:cViewPr>
        <p:scale>
          <a:sx n="80" d="100"/>
          <a:sy n="80" d="100"/>
        </p:scale>
        <p:origin x="-379" y="-34"/>
      </p:cViewPr>
      <p:guideLst>
        <p:guide orient="horz" pos="4144"/>
        <p:guide orient="horz" pos="3044"/>
        <p:guide pos="815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5680DFB-3D4C-4473-85C8-3D5EFBCD5212}" type="datetimeFigureOut">
              <a:rPr lang="de-DE" smtClean="0"/>
              <a:t>19.03.2018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59EC7E7-239C-46ED-8D2B-DA316C2EF04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235926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59EC7E7-239C-46ED-8D2B-DA316C2EF041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81670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59EC7E7-239C-46ED-8D2B-DA316C2EF041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90762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90CFF9-FA71-4CB5-A511-F1F2457A4800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DC1C1D-3A01-4B0D-AB4F-CC19C8120630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4933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5453FC-10A4-422E-BC3C-06BC71702F4F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A439D8-E89C-4166-A376-754257AA54CB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997369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7F100D-9B22-4FE6-825E-FFFD9038BEE1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BDE4F6D-4BB8-413F-9EFD-4E2B8482F04A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0880359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6C2A5B-D51B-4235-9848-B3A0CA145C6F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3F76B04-287D-4518-8C50-BD6DC3BAAF6D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4328726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697959-F287-4D39-970E-1D00526F2E11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A747BF-4145-4381-AB67-0CEB913B5747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32813726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5C9434-A902-4015-8F55-957DEEA7D455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8805C0-C2AD-4BB9-90D1-9EF51F3EF1D2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42284419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C2C5E2-FFA8-4E30-9B37-FB1096E52DAA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9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7B9B5BE-4506-4A27-8CA6-ACB00ECECADC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6069019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17D1BD-2A6C-4917-A8E1-FF697EB8E6B1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07F5F8-7B88-4EF8-A926-7200FEEE244C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35539487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047AE3-6BF7-4FB6-AAE4-DFE4E3B47670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4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7FF36F-171D-4615-B1B0-884EB7093F72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5176282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94F0F5-86E3-4CEE-A163-2286A2AAABAF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524904-CD49-465F-BE14-DBACF7A88688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6698173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725515-DA7C-4456-BF6C-8F2B221E53AB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6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7413FB3-C9B3-4E26-B653-96BEC19855BD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7223934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elplatzhalt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 smtClean="0"/>
              <a:t>Mastertitelformat bearbeiten</a:t>
            </a:r>
          </a:p>
        </p:txBody>
      </p:sp>
      <p:sp>
        <p:nvSpPr>
          <p:cNvPr id="1027" name="Textplatzhalt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 smtClean="0"/>
              <a:t>Mastertextformat bearbeiten</a:t>
            </a:r>
          </a:p>
          <a:p>
            <a:pPr lvl="1"/>
            <a:r>
              <a:rPr lang="de-DE" altLang="de-DE" smtClean="0"/>
              <a:t>Zweite Ebene</a:t>
            </a:r>
          </a:p>
          <a:p>
            <a:pPr lvl="2"/>
            <a:r>
              <a:rPr lang="de-DE" altLang="de-DE" smtClean="0"/>
              <a:t>Dritte Ebene</a:t>
            </a:r>
          </a:p>
          <a:p>
            <a:pPr lvl="3"/>
            <a:r>
              <a:rPr lang="de-DE" altLang="de-DE" smtClean="0"/>
              <a:t>Vierte Ebene</a:t>
            </a:r>
          </a:p>
          <a:p>
            <a:pPr lvl="4"/>
            <a:r>
              <a:rPr lang="de-DE" altLang="de-DE" smtClean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3F4CE99-ADC6-4D8C-A750-E9333C75A852}" type="datetimeFigureOut">
              <a:rPr lang="de-DE" altLang="de-DE"/>
              <a:pPr>
                <a:defRPr/>
              </a:pPr>
              <a:t>19.03.2018</a:t>
            </a:fld>
            <a:endParaRPr lang="de-DE" alt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139BCF12-CC9D-4621-B835-5594DF354CB2}" type="slidenum">
              <a:rPr lang="de-DE" altLang="de-DE"/>
              <a:pPr/>
              <a:t>‹Nr.›</a:t>
            </a:fld>
            <a:endParaRPr lang="de-DE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MS PGothic" pitchFamily="34" charset="-128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itchFamily="34" charset="-128"/>
          <a:cs typeface="ＭＳ Ｐゴシック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MS PGothic" pitchFamily="34" charset="-128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MS PGothic" pitchFamily="34" charset="-128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MS PGothic" pitchFamily="34" charset="-128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MS PGothic" pitchFamily="34" charset="-128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MS PGothic" pitchFamily="34" charset="-128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el 1"/>
          <p:cNvSpPr txBox="1">
            <a:spLocks/>
          </p:cNvSpPr>
          <p:nvPr/>
        </p:nvSpPr>
        <p:spPr>
          <a:xfrm>
            <a:off x="1323975" y="688975"/>
            <a:ext cx="3660893" cy="648997"/>
          </a:xfrm>
          <a:prstGeom prst="rect">
            <a:avLst/>
          </a:prstGeom>
          <a:pattFill prst="ltUpDiag">
            <a:fgClr>
              <a:schemeClr val="bg1">
                <a:lumMod val="85000"/>
              </a:schemeClr>
            </a:fgClr>
            <a:bgClr>
              <a:prstClr val="white"/>
            </a:bgClr>
          </a:pattFill>
        </p:spPr>
        <p:txBody>
          <a:bodyPr wrap="none" lIns="180000" tIns="108000" rIns="180000" bIns="108000">
            <a:sp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2800" b="0" i="0" u="none" strike="noStrike" kern="0" cap="none" spc="100" normalizeH="0" baseline="0" noProof="0" dirty="0" err="1" smtClean="0">
                <a:ln>
                  <a:noFill/>
                </a:ln>
                <a:solidFill>
                  <a:srgbClr val="1D2763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Advance</a:t>
            </a:r>
            <a:r>
              <a:rPr kumimoji="0" lang="de-DE" sz="2800" b="0" i="0" u="none" strike="noStrike" kern="0" cap="none" spc="100" normalizeH="0" baseline="0" noProof="0" dirty="0" smtClean="0">
                <a:ln>
                  <a:noFill/>
                </a:ln>
                <a:solidFill>
                  <a:srgbClr val="1D2763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 Organizer</a:t>
            </a:r>
          </a:p>
        </p:txBody>
      </p:sp>
      <p:sp>
        <p:nvSpPr>
          <p:cNvPr id="9" name="Rechteck 8"/>
          <p:cNvSpPr/>
          <p:nvPr/>
        </p:nvSpPr>
        <p:spPr>
          <a:xfrm>
            <a:off x="190500" y="282575"/>
            <a:ext cx="4572000" cy="2762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200" b="0" i="0" u="none" strike="noStrike" kern="0" cap="none" spc="80" normalizeH="0" baseline="0" noProof="0" smtClean="0">
                <a:ln>
                  <a:noFill/>
                </a:ln>
                <a:solidFill>
                  <a:srgbClr val="1D2763"/>
                </a:solidFill>
                <a:effectLst/>
                <a:uLnTx/>
                <a:uFillTx/>
                <a:latin typeface="Arial"/>
                <a:ea typeface="ＭＳ Ｐゴシック" charset="0"/>
                <a:cs typeface="Arial"/>
              </a:rPr>
              <a:t>Rechtliche Grundlagen des Handelns privater Haushalte</a:t>
            </a:r>
            <a:endParaRPr kumimoji="0" lang="de-DE" sz="1200" b="0" i="0" u="none" strike="noStrike" kern="0" cap="none" spc="80" normalizeH="0" baseline="0" noProof="0" dirty="0">
              <a:ln>
                <a:solidFill>
                  <a:srgbClr val="1D2763"/>
                </a:solidFill>
              </a:ln>
              <a:solidFill>
                <a:srgbClr val="1D2763"/>
              </a:solidFill>
              <a:effectLst/>
              <a:uLnTx/>
              <a:uFillTx/>
              <a:latin typeface="Arial"/>
              <a:ea typeface="MS PGothic" panose="020B0600070205080204" pitchFamily="34" charset="-128"/>
              <a:cs typeface="Arial"/>
            </a:endParaRPr>
          </a:p>
        </p:txBody>
      </p:sp>
      <p:cxnSp>
        <p:nvCxnSpPr>
          <p:cNvPr id="10" name="Gerade Verbindung 9"/>
          <p:cNvCxnSpPr/>
          <p:nvPr/>
        </p:nvCxnSpPr>
        <p:spPr>
          <a:xfrm>
            <a:off x="0" y="688975"/>
            <a:ext cx="9144000" cy="0"/>
          </a:xfrm>
          <a:prstGeom prst="line">
            <a:avLst/>
          </a:prstGeom>
          <a:ln w="3175" cmpd="sng">
            <a:solidFill>
              <a:srgbClr val="1D2763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35" name="Gruppieren 34"/>
          <p:cNvGrpSpPr/>
          <p:nvPr/>
        </p:nvGrpSpPr>
        <p:grpSpPr>
          <a:xfrm>
            <a:off x="3473980" y="3709482"/>
            <a:ext cx="1343025" cy="1009650"/>
            <a:chOff x="3434291" y="3657291"/>
            <a:chExt cx="1343025" cy="1009650"/>
          </a:xfr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t="100000" r="100000"/>
            </a:path>
            <a:tileRect l="-100000" b="-100000"/>
          </a:gradFill>
        </p:grpSpPr>
        <p:sp>
          <p:nvSpPr>
            <p:cNvPr id="2" name="Horizontales Scrollen 1"/>
            <p:cNvSpPr/>
            <p:nvPr/>
          </p:nvSpPr>
          <p:spPr>
            <a:xfrm>
              <a:off x="3434291" y="3657291"/>
              <a:ext cx="1343025" cy="1009650"/>
            </a:xfrm>
            <a:prstGeom prst="horizontalScroll">
              <a:avLst/>
            </a:prstGeom>
            <a:grpFill/>
            <a:ln w="19050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" name="Textfeld 2"/>
            <p:cNvSpPr txBox="1"/>
            <p:nvPr/>
          </p:nvSpPr>
          <p:spPr>
            <a:xfrm>
              <a:off x="3600978" y="3831085"/>
              <a:ext cx="1114425" cy="646331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8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Kauf-vertrag</a:t>
              </a:r>
              <a:endParaRPr kumimoji="0" lang="de-DE" sz="18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" name="Gruppieren 5"/>
          <p:cNvGrpSpPr/>
          <p:nvPr/>
        </p:nvGrpSpPr>
        <p:grpSpPr>
          <a:xfrm>
            <a:off x="3464454" y="2781712"/>
            <a:ext cx="1362076" cy="745595"/>
            <a:chOff x="3533775" y="2518365"/>
            <a:chExt cx="1114425" cy="677615"/>
          </a:xfrm>
        </p:grpSpPr>
        <p:sp>
          <p:nvSpPr>
            <p:cNvPr id="4" name="Abgerundetes Rechteck 3"/>
            <p:cNvSpPr/>
            <p:nvPr/>
          </p:nvSpPr>
          <p:spPr>
            <a:xfrm>
              <a:off x="3586162" y="2529230"/>
              <a:ext cx="1009650" cy="666750"/>
            </a:xfrm>
            <a:prstGeom prst="round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" name="Textfeld 4"/>
            <p:cNvSpPr txBox="1"/>
            <p:nvPr/>
          </p:nvSpPr>
          <p:spPr>
            <a:xfrm>
              <a:off x="3533775" y="2518365"/>
              <a:ext cx="1114425" cy="6713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Entstehung</a:t>
              </a:r>
            </a:p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E78E23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(Verpflichtungs-geschäft)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E78E23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22" name="Gruppieren 21"/>
          <p:cNvGrpSpPr/>
          <p:nvPr/>
        </p:nvGrpSpPr>
        <p:grpSpPr>
          <a:xfrm>
            <a:off x="5037403" y="3844116"/>
            <a:ext cx="1362076" cy="745595"/>
            <a:chOff x="3533775" y="2518365"/>
            <a:chExt cx="1114425" cy="677615"/>
          </a:xfrm>
        </p:grpSpPr>
        <p:sp>
          <p:nvSpPr>
            <p:cNvPr id="23" name="Abgerundetes Rechteck 22"/>
            <p:cNvSpPr/>
            <p:nvPr/>
          </p:nvSpPr>
          <p:spPr>
            <a:xfrm>
              <a:off x="3586162" y="2529230"/>
              <a:ext cx="1009650" cy="666750"/>
            </a:xfrm>
            <a:prstGeom prst="round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24" name="Textfeld 23"/>
            <p:cNvSpPr txBox="1"/>
            <p:nvPr/>
          </p:nvSpPr>
          <p:spPr>
            <a:xfrm>
              <a:off x="3533775" y="2518365"/>
              <a:ext cx="1114425" cy="6713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Ausführung</a:t>
              </a:r>
            </a:p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E78E23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(Erfüllungs-geschäft)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E78E23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25" name="Gruppieren 24"/>
          <p:cNvGrpSpPr/>
          <p:nvPr/>
        </p:nvGrpSpPr>
        <p:grpSpPr>
          <a:xfrm>
            <a:off x="3479269" y="4850249"/>
            <a:ext cx="1362076" cy="733640"/>
            <a:chOff x="3533775" y="2529230"/>
            <a:chExt cx="1114425" cy="666750"/>
          </a:xfrm>
        </p:grpSpPr>
        <p:sp>
          <p:nvSpPr>
            <p:cNvPr id="26" name="Abgerundetes Rechteck 25"/>
            <p:cNvSpPr/>
            <p:nvPr/>
          </p:nvSpPr>
          <p:spPr>
            <a:xfrm>
              <a:off x="3586162" y="2529230"/>
              <a:ext cx="1009650" cy="666750"/>
            </a:xfrm>
            <a:prstGeom prst="round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27" name="Textfeld 26"/>
            <p:cNvSpPr txBox="1"/>
            <p:nvPr/>
          </p:nvSpPr>
          <p:spPr>
            <a:xfrm>
              <a:off x="3533775" y="2605547"/>
              <a:ext cx="1114425" cy="4755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Störungen bei der Ausführung</a:t>
              </a:r>
            </a:p>
          </p:txBody>
        </p:sp>
      </p:grpSp>
      <p:grpSp>
        <p:nvGrpSpPr>
          <p:cNvPr id="28" name="Gruppieren 27"/>
          <p:cNvGrpSpPr/>
          <p:nvPr/>
        </p:nvGrpSpPr>
        <p:grpSpPr>
          <a:xfrm>
            <a:off x="1872323" y="3817131"/>
            <a:ext cx="1362076" cy="733640"/>
            <a:chOff x="3533775" y="2529230"/>
            <a:chExt cx="1114425" cy="666750"/>
          </a:xfrm>
        </p:grpSpPr>
        <p:sp>
          <p:nvSpPr>
            <p:cNvPr id="29" name="Abgerundetes Rechteck 28"/>
            <p:cNvSpPr/>
            <p:nvPr/>
          </p:nvSpPr>
          <p:spPr>
            <a:xfrm>
              <a:off x="3586162" y="2529230"/>
              <a:ext cx="1009650" cy="666750"/>
            </a:xfrm>
            <a:prstGeom prst="round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0" name="Textfeld 29"/>
            <p:cNvSpPr txBox="1"/>
            <p:nvPr/>
          </p:nvSpPr>
          <p:spPr>
            <a:xfrm>
              <a:off x="3533775" y="2600278"/>
              <a:ext cx="1114425" cy="4755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Fernabsatz-vertrag</a:t>
              </a:r>
            </a:p>
          </p:txBody>
        </p:sp>
      </p:grpSp>
      <p:grpSp>
        <p:nvGrpSpPr>
          <p:cNvPr id="31" name="Gruppieren 30"/>
          <p:cNvGrpSpPr/>
          <p:nvPr/>
        </p:nvGrpSpPr>
        <p:grpSpPr>
          <a:xfrm>
            <a:off x="2119920" y="2252216"/>
            <a:ext cx="1344534" cy="833200"/>
            <a:chOff x="2228851" y="1929051"/>
            <a:chExt cx="1344534" cy="833200"/>
          </a:xfrm>
        </p:grpSpPr>
        <p:sp>
          <p:nvSpPr>
            <p:cNvPr id="8" name="Wolke 7"/>
            <p:cNvSpPr/>
            <p:nvPr/>
          </p:nvSpPr>
          <p:spPr>
            <a:xfrm>
              <a:off x="2228851" y="1929051"/>
              <a:ext cx="1344534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11" name="Textfeld 10"/>
            <p:cNvSpPr txBox="1"/>
            <p:nvPr/>
          </p:nvSpPr>
          <p:spPr>
            <a:xfrm>
              <a:off x="2379134" y="2022485"/>
              <a:ext cx="107315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Wer darf einen Vertrag abschließen?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32" name="Gruppieren 31"/>
          <p:cNvGrpSpPr/>
          <p:nvPr/>
        </p:nvGrpSpPr>
        <p:grpSpPr>
          <a:xfrm>
            <a:off x="4889803" y="2246071"/>
            <a:ext cx="1321328" cy="833200"/>
            <a:chOff x="4841345" y="1972564"/>
            <a:chExt cx="1321328" cy="833200"/>
          </a:xfrm>
        </p:grpSpPr>
        <p:sp>
          <p:nvSpPr>
            <p:cNvPr id="33" name="Wolke 32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4" name="Textfeld 33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Wie kommt ein Vertrag zustande?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37" name="Gruppieren 36"/>
          <p:cNvGrpSpPr/>
          <p:nvPr/>
        </p:nvGrpSpPr>
        <p:grpSpPr>
          <a:xfrm>
            <a:off x="5776914" y="4709784"/>
            <a:ext cx="1321328" cy="833200"/>
            <a:chOff x="4841345" y="1972564"/>
            <a:chExt cx="1321328" cy="833200"/>
          </a:xfrm>
        </p:grpSpPr>
        <p:sp>
          <p:nvSpPr>
            <p:cNvPr id="38" name="Wolke 37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9" name="Textfeld 38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Wie wird Eigentum  übertragen?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41" name="Gruppieren 40"/>
          <p:cNvGrpSpPr/>
          <p:nvPr/>
        </p:nvGrpSpPr>
        <p:grpSpPr>
          <a:xfrm>
            <a:off x="648629" y="3172702"/>
            <a:ext cx="1321328" cy="833200"/>
            <a:chOff x="4841345" y="1972564"/>
            <a:chExt cx="1321328" cy="833200"/>
          </a:xfrm>
        </p:grpSpPr>
        <p:sp>
          <p:nvSpPr>
            <p:cNvPr id="42" name="Wolke 41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43" name="Textfeld 42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Was ist beim Internetkauf  anders?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sp>
        <p:nvSpPr>
          <p:cNvPr id="36" name="Pfeil nach oben 35"/>
          <p:cNvSpPr/>
          <p:nvPr/>
        </p:nvSpPr>
        <p:spPr>
          <a:xfrm>
            <a:off x="4057650" y="3546357"/>
            <a:ext cx="247650" cy="270774"/>
          </a:xfrm>
          <a:prstGeom prst="upArrow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45" name="Pfeil nach oben 44"/>
          <p:cNvSpPr/>
          <p:nvPr/>
        </p:nvSpPr>
        <p:spPr>
          <a:xfrm rot="5400000">
            <a:off x="4828567" y="4066105"/>
            <a:ext cx="247650" cy="270774"/>
          </a:xfrm>
          <a:prstGeom prst="upArrow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46" name="Pfeil nach oben 45"/>
          <p:cNvSpPr/>
          <p:nvPr/>
        </p:nvSpPr>
        <p:spPr>
          <a:xfrm rot="10647559">
            <a:off x="4051770" y="4588182"/>
            <a:ext cx="247650" cy="270774"/>
          </a:xfrm>
          <a:prstGeom prst="upArrow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47" name="Pfeil nach oben 46"/>
          <p:cNvSpPr/>
          <p:nvPr/>
        </p:nvSpPr>
        <p:spPr>
          <a:xfrm rot="16200000">
            <a:off x="3201115" y="4066105"/>
            <a:ext cx="247650" cy="270774"/>
          </a:xfrm>
          <a:prstGeom prst="upArrow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grpSp>
        <p:nvGrpSpPr>
          <p:cNvPr id="48" name="Gruppieren 47"/>
          <p:cNvGrpSpPr/>
          <p:nvPr/>
        </p:nvGrpSpPr>
        <p:grpSpPr>
          <a:xfrm>
            <a:off x="540754" y="1839591"/>
            <a:ext cx="1729449" cy="523220"/>
            <a:chOff x="1043646" y="1682279"/>
            <a:chExt cx="1729449" cy="523220"/>
          </a:xfrm>
        </p:grpSpPr>
        <p:sp>
          <p:nvSpPr>
            <p:cNvPr id="40" name="Rechteck 39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44" name="Textfeld 43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Rechts- / Geschäftsfähigkeit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51" name="Gruppieren 50"/>
          <p:cNvGrpSpPr/>
          <p:nvPr/>
        </p:nvGrpSpPr>
        <p:grpSpPr>
          <a:xfrm>
            <a:off x="5618586" y="1639244"/>
            <a:ext cx="1729449" cy="523220"/>
            <a:chOff x="1043646" y="1682279"/>
            <a:chExt cx="1729449" cy="523220"/>
          </a:xfrm>
        </p:grpSpPr>
        <p:sp>
          <p:nvSpPr>
            <p:cNvPr id="52" name="Rechteck 51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3" name="Textfeld 52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Ein- / Zweiseitiges Rechtsgeschäft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54" name="Gruppieren 53"/>
          <p:cNvGrpSpPr/>
          <p:nvPr/>
        </p:nvGrpSpPr>
        <p:grpSpPr>
          <a:xfrm>
            <a:off x="5912971" y="3134188"/>
            <a:ext cx="1729449" cy="523220"/>
            <a:chOff x="1043646" y="1682279"/>
            <a:chExt cx="1729449" cy="523220"/>
          </a:xfrm>
        </p:grpSpPr>
        <p:sp>
          <p:nvSpPr>
            <p:cNvPr id="55" name="Rechteck 54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6" name="Textfeld 55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Vertragsfreiheit /</a:t>
              </a:r>
              <a:b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</a:b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Formvorschriften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57" name="Gruppieren 56"/>
          <p:cNvGrpSpPr/>
          <p:nvPr/>
        </p:nvGrpSpPr>
        <p:grpSpPr>
          <a:xfrm>
            <a:off x="3199736" y="1516702"/>
            <a:ext cx="1729449" cy="523220"/>
            <a:chOff x="1043646" y="1682279"/>
            <a:chExt cx="1729449" cy="523220"/>
          </a:xfrm>
        </p:grpSpPr>
        <p:sp>
          <p:nvSpPr>
            <p:cNvPr id="58" name="Rechteck 57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9" name="Textfeld 58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Nichtigkeit / Anfechtbarkeit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0" name="Gruppieren 59"/>
          <p:cNvGrpSpPr/>
          <p:nvPr/>
        </p:nvGrpSpPr>
        <p:grpSpPr>
          <a:xfrm>
            <a:off x="6777696" y="4200649"/>
            <a:ext cx="1729449" cy="457200"/>
            <a:chOff x="1043646" y="1705264"/>
            <a:chExt cx="1729449" cy="457200"/>
          </a:xfrm>
        </p:grpSpPr>
        <p:sp>
          <p:nvSpPr>
            <p:cNvPr id="61" name="Rechteck 60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62" name="Textfeld 61"/>
            <p:cNvSpPr txBox="1"/>
            <p:nvPr/>
          </p:nvSpPr>
          <p:spPr>
            <a:xfrm>
              <a:off x="1075660" y="1786549"/>
              <a:ext cx="166542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Besitz / Eigentum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3" name="Gruppieren 62"/>
          <p:cNvGrpSpPr/>
          <p:nvPr/>
        </p:nvGrpSpPr>
        <p:grpSpPr>
          <a:xfrm>
            <a:off x="3295582" y="5843129"/>
            <a:ext cx="1729449" cy="457200"/>
            <a:chOff x="1043646" y="1705264"/>
            <a:chExt cx="1729449" cy="457200"/>
          </a:xfrm>
        </p:grpSpPr>
        <p:sp>
          <p:nvSpPr>
            <p:cNvPr id="64" name="Rechteck 63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65" name="Textfeld 64"/>
            <p:cNvSpPr txBox="1"/>
            <p:nvPr/>
          </p:nvSpPr>
          <p:spPr>
            <a:xfrm>
              <a:off x="1075660" y="1771174"/>
              <a:ext cx="166542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Schlechtleistung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6" name="Gruppieren 65"/>
          <p:cNvGrpSpPr/>
          <p:nvPr/>
        </p:nvGrpSpPr>
        <p:grpSpPr>
          <a:xfrm>
            <a:off x="93858" y="4156917"/>
            <a:ext cx="1729449" cy="523220"/>
            <a:chOff x="1043646" y="1682279"/>
            <a:chExt cx="1729449" cy="523220"/>
          </a:xfrm>
        </p:grpSpPr>
        <p:sp>
          <p:nvSpPr>
            <p:cNvPr id="67" name="Rechteck 66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68" name="Textfeld 67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Internetkauf / Internetauktion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9" name="Gruppieren 68"/>
          <p:cNvGrpSpPr/>
          <p:nvPr/>
        </p:nvGrpSpPr>
        <p:grpSpPr>
          <a:xfrm>
            <a:off x="6884653" y="2369375"/>
            <a:ext cx="1729449" cy="457200"/>
            <a:chOff x="1043646" y="1705264"/>
            <a:chExt cx="1729449" cy="457200"/>
          </a:xfrm>
        </p:grpSpPr>
        <p:sp>
          <p:nvSpPr>
            <p:cNvPr id="70" name="Rechteck 69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1103642" y="1772522"/>
              <a:ext cx="166542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AGB‘s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73" name="Gruppieren 72"/>
          <p:cNvGrpSpPr/>
          <p:nvPr/>
        </p:nvGrpSpPr>
        <p:grpSpPr>
          <a:xfrm>
            <a:off x="2060046" y="5171891"/>
            <a:ext cx="1321328" cy="833200"/>
            <a:chOff x="4841345" y="1972564"/>
            <a:chExt cx="1321328" cy="833200"/>
          </a:xfrm>
        </p:grpSpPr>
        <p:sp>
          <p:nvSpPr>
            <p:cNvPr id="74" name="Wolke 73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75" name="Textfeld 74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Was kann bei der Erfüllung schief gehen?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76" name="Gruppieren 75"/>
          <p:cNvGrpSpPr/>
          <p:nvPr/>
        </p:nvGrpSpPr>
        <p:grpSpPr>
          <a:xfrm>
            <a:off x="3579514" y="6299677"/>
            <a:ext cx="2351155" cy="457200"/>
            <a:chOff x="952431" y="1705264"/>
            <a:chExt cx="2351155" cy="457200"/>
          </a:xfrm>
        </p:grpSpPr>
        <p:sp>
          <p:nvSpPr>
            <p:cNvPr id="77" name="Rechteck 76"/>
            <p:cNvSpPr/>
            <p:nvPr/>
          </p:nvSpPr>
          <p:spPr>
            <a:xfrm>
              <a:off x="1043646" y="1705264"/>
              <a:ext cx="2098742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78" name="Textfeld 77"/>
            <p:cNvSpPr txBox="1"/>
            <p:nvPr/>
          </p:nvSpPr>
          <p:spPr>
            <a:xfrm>
              <a:off x="952431" y="1771174"/>
              <a:ext cx="235115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n</a:t>
              </a: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icht rechtzeitige Zahlung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sp>
        <p:nvSpPr>
          <p:cNvPr id="72" name="Rechteck 71"/>
          <p:cNvSpPr/>
          <p:nvPr/>
        </p:nvSpPr>
        <p:spPr>
          <a:xfrm>
            <a:off x="8435975" y="6142038"/>
            <a:ext cx="407988" cy="488950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485316D1-51BC-4936-8FEE-E57A6D7FC600}" type="slidenum">
              <a:rPr lang="de-DE" sz="1400" b="1" kern="0" spc="80" smtClean="0">
                <a:solidFill>
                  <a:schemeClr val="tx1">
                    <a:lumMod val="50000"/>
                    <a:lumOff val="50000"/>
                  </a:schemeClr>
                </a:solidFill>
                <a:latin typeface="Arial"/>
                <a:ea typeface="+mn-ea"/>
                <a:cs typeface="Arial"/>
              </a:rPr>
              <a:t>1</a:t>
            </a:fld>
            <a:endParaRPr lang="de-DE" sz="1400" b="1" kern="0" spc="80" dirty="0">
              <a:solidFill>
                <a:schemeClr val="tx1">
                  <a:lumMod val="50000"/>
                  <a:lumOff val="50000"/>
                </a:schemeClr>
              </a:solidFill>
              <a:latin typeface="Arial"/>
              <a:ea typeface="+mn-ea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692671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 animBg="1"/>
      <p:bldP spid="45" grpId="0" animBg="1"/>
      <p:bldP spid="46" grpId="0" animBg="1"/>
      <p:bldP spid="47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el 1"/>
          <p:cNvSpPr txBox="1">
            <a:spLocks/>
          </p:cNvSpPr>
          <p:nvPr/>
        </p:nvSpPr>
        <p:spPr>
          <a:xfrm>
            <a:off x="1323975" y="688975"/>
            <a:ext cx="3675320" cy="648997"/>
          </a:xfrm>
          <a:prstGeom prst="rect">
            <a:avLst/>
          </a:prstGeom>
          <a:pattFill prst="ltUpDiag">
            <a:fgClr>
              <a:schemeClr val="bg1">
                <a:lumMod val="85000"/>
              </a:schemeClr>
            </a:fgClr>
            <a:bgClr>
              <a:prstClr val="white"/>
            </a:bgClr>
          </a:pattFill>
        </p:spPr>
        <p:txBody>
          <a:bodyPr wrap="none" lIns="180000" tIns="108000" rIns="180000" bIns="108000">
            <a:sp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2800" b="0" i="0" u="none" strike="noStrike" kern="0" cap="none" spc="100" normalizeH="0" baseline="0" noProof="0" smtClean="0">
                <a:ln>
                  <a:noFill/>
                </a:ln>
                <a:solidFill>
                  <a:srgbClr val="1D2763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Problemsituationen</a:t>
            </a:r>
            <a:endParaRPr kumimoji="0" lang="de-DE" sz="2800" b="0" i="0" u="none" strike="noStrike" kern="0" cap="none" spc="100" normalizeH="0" baseline="0" noProof="0" dirty="0" smtClean="0">
              <a:ln>
                <a:noFill/>
              </a:ln>
              <a:solidFill>
                <a:srgbClr val="1D2763"/>
              </a:solidFill>
              <a:effectLst/>
              <a:uLnTx/>
              <a:uFillTx/>
              <a:latin typeface="Arial"/>
              <a:ea typeface="+mj-ea"/>
              <a:cs typeface="Arial"/>
            </a:endParaRPr>
          </a:p>
        </p:txBody>
      </p:sp>
      <p:sp>
        <p:nvSpPr>
          <p:cNvPr id="9" name="Rechteck 8"/>
          <p:cNvSpPr/>
          <p:nvPr/>
        </p:nvSpPr>
        <p:spPr>
          <a:xfrm>
            <a:off x="190500" y="282575"/>
            <a:ext cx="4572000" cy="2762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200" b="0" i="0" u="none" strike="noStrike" kern="0" cap="none" spc="80" normalizeH="0" baseline="0" noProof="0" smtClean="0">
                <a:ln>
                  <a:noFill/>
                </a:ln>
                <a:solidFill>
                  <a:srgbClr val="1D2763"/>
                </a:solidFill>
                <a:effectLst/>
                <a:uLnTx/>
                <a:uFillTx/>
                <a:latin typeface="Arial"/>
                <a:ea typeface="ＭＳ Ｐゴシック" charset="0"/>
                <a:cs typeface="Arial"/>
              </a:rPr>
              <a:t>Rechtliche Grundlagen des Handelns privater Haushalte</a:t>
            </a:r>
            <a:endParaRPr kumimoji="0" lang="de-DE" sz="1200" b="0" i="0" u="none" strike="noStrike" kern="0" cap="none" spc="80" normalizeH="0" baseline="0" noProof="0" dirty="0">
              <a:ln>
                <a:solidFill>
                  <a:srgbClr val="1D2763"/>
                </a:solidFill>
              </a:ln>
              <a:solidFill>
                <a:srgbClr val="1D2763"/>
              </a:solidFill>
              <a:effectLst/>
              <a:uLnTx/>
              <a:uFillTx/>
              <a:latin typeface="Arial"/>
              <a:ea typeface="MS PGothic" panose="020B0600070205080204" pitchFamily="34" charset="-128"/>
              <a:cs typeface="Arial"/>
            </a:endParaRPr>
          </a:p>
        </p:txBody>
      </p:sp>
      <p:cxnSp>
        <p:nvCxnSpPr>
          <p:cNvPr id="10" name="Gerade Verbindung 9"/>
          <p:cNvCxnSpPr/>
          <p:nvPr/>
        </p:nvCxnSpPr>
        <p:spPr>
          <a:xfrm>
            <a:off x="0" y="688975"/>
            <a:ext cx="9144000" cy="0"/>
          </a:xfrm>
          <a:prstGeom prst="line">
            <a:avLst/>
          </a:prstGeom>
          <a:ln w="3175" cmpd="sng">
            <a:solidFill>
              <a:srgbClr val="1D2763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35" name="Gruppieren 34"/>
          <p:cNvGrpSpPr/>
          <p:nvPr/>
        </p:nvGrpSpPr>
        <p:grpSpPr>
          <a:xfrm>
            <a:off x="3473980" y="3709482"/>
            <a:ext cx="1343025" cy="1009650"/>
            <a:chOff x="3434291" y="3657291"/>
            <a:chExt cx="1343025" cy="1009650"/>
          </a:xfr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t="100000" r="100000"/>
            </a:path>
            <a:tileRect l="-100000" b="-100000"/>
          </a:gradFill>
        </p:grpSpPr>
        <p:sp>
          <p:nvSpPr>
            <p:cNvPr id="2" name="Horizontales Scrollen 1"/>
            <p:cNvSpPr/>
            <p:nvPr/>
          </p:nvSpPr>
          <p:spPr>
            <a:xfrm>
              <a:off x="3434291" y="3657291"/>
              <a:ext cx="1343025" cy="1009650"/>
            </a:xfrm>
            <a:prstGeom prst="horizontalScroll">
              <a:avLst/>
            </a:prstGeom>
            <a:grpFill/>
            <a:ln w="19050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" name="Textfeld 2"/>
            <p:cNvSpPr txBox="1"/>
            <p:nvPr/>
          </p:nvSpPr>
          <p:spPr>
            <a:xfrm>
              <a:off x="3600978" y="3831085"/>
              <a:ext cx="1114425" cy="646331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8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Kauf-vertrag</a:t>
              </a:r>
              <a:endParaRPr kumimoji="0" lang="de-DE" sz="18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31" name="Gruppieren 30"/>
          <p:cNvGrpSpPr/>
          <p:nvPr/>
        </p:nvGrpSpPr>
        <p:grpSpPr>
          <a:xfrm>
            <a:off x="2119920" y="2252216"/>
            <a:ext cx="1344534" cy="833200"/>
            <a:chOff x="2228851" y="1929051"/>
            <a:chExt cx="1344534" cy="833200"/>
          </a:xfrm>
        </p:grpSpPr>
        <p:sp>
          <p:nvSpPr>
            <p:cNvPr id="8" name="Wolke 7"/>
            <p:cNvSpPr/>
            <p:nvPr/>
          </p:nvSpPr>
          <p:spPr>
            <a:xfrm>
              <a:off x="2228851" y="1929051"/>
              <a:ext cx="1344534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11" name="Textfeld 10"/>
            <p:cNvSpPr txBox="1"/>
            <p:nvPr/>
          </p:nvSpPr>
          <p:spPr>
            <a:xfrm>
              <a:off x="2379134" y="2022485"/>
              <a:ext cx="107315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Wer darf einen Vertrag abschließen?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32" name="Gruppieren 31"/>
          <p:cNvGrpSpPr/>
          <p:nvPr/>
        </p:nvGrpSpPr>
        <p:grpSpPr>
          <a:xfrm>
            <a:off x="4912807" y="2095374"/>
            <a:ext cx="1321328" cy="833200"/>
            <a:chOff x="4841345" y="1972564"/>
            <a:chExt cx="1321328" cy="833200"/>
          </a:xfrm>
        </p:grpSpPr>
        <p:sp>
          <p:nvSpPr>
            <p:cNvPr id="33" name="Wolke 32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4" name="Textfeld 33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Wie kommt ein Vertrag zustande?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37" name="Gruppieren 36"/>
          <p:cNvGrpSpPr/>
          <p:nvPr/>
        </p:nvGrpSpPr>
        <p:grpSpPr>
          <a:xfrm>
            <a:off x="5365881" y="4338691"/>
            <a:ext cx="1321328" cy="833200"/>
            <a:chOff x="4841345" y="1972564"/>
            <a:chExt cx="1321328" cy="833200"/>
          </a:xfrm>
        </p:grpSpPr>
        <p:sp>
          <p:nvSpPr>
            <p:cNvPr id="38" name="Wolke 37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9" name="Textfeld 38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Wie wird Eigentum  übertragen?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41" name="Gruppieren 40"/>
          <p:cNvGrpSpPr/>
          <p:nvPr/>
        </p:nvGrpSpPr>
        <p:grpSpPr>
          <a:xfrm>
            <a:off x="499734" y="3352494"/>
            <a:ext cx="1321328" cy="833200"/>
            <a:chOff x="4841345" y="1972564"/>
            <a:chExt cx="1321328" cy="833200"/>
          </a:xfrm>
        </p:grpSpPr>
        <p:sp>
          <p:nvSpPr>
            <p:cNvPr id="42" name="Wolke 41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43" name="Textfeld 42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Was ist beim Internetkauf  anders?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48" name="Gruppieren 47"/>
          <p:cNvGrpSpPr/>
          <p:nvPr/>
        </p:nvGrpSpPr>
        <p:grpSpPr>
          <a:xfrm>
            <a:off x="540754" y="1839591"/>
            <a:ext cx="1729449" cy="523220"/>
            <a:chOff x="1043646" y="1682279"/>
            <a:chExt cx="1729449" cy="523220"/>
          </a:xfrm>
        </p:grpSpPr>
        <p:sp>
          <p:nvSpPr>
            <p:cNvPr id="40" name="Rechteck 39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44" name="Textfeld 43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Rechts- / Geschäftsfähigkeit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51" name="Gruppieren 50"/>
          <p:cNvGrpSpPr/>
          <p:nvPr/>
        </p:nvGrpSpPr>
        <p:grpSpPr>
          <a:xfrm>
            <a:off x="6156098" y="1619777"/>
            <a:ext cx="1729449" cy="523220"/>
            <a:chOff x="1043646" y="1682279"/>
            <a:chExt cx="1729449" cy="523220"/>
          </a:xfrm>
        </p:grpSpPr>
        <p:sp>
          <p:nvSpPr>
            <p:cNvPr id="52" name="Rechteck 51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3" name="Textfeld 52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Ein- / Zweiseitiges Rechtsgeschäft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54" name="Gruppieren 53"/>
          <p:cNvGrpSpPr/>
          <p:nvPr/>
        </p:nvGrpSpPr>
        <p:grpSpPr>
          <a:xfrm>
            <a:off x="6771755" y="2760608"/>
            <a:ext cx="1729449" cy="523220"/>
            <a:chOff x="1043646" y="1682279"/>
            <a:chExt cx="1729449" cy="523220"/>
          </a:xfrm>
        </p:grpSpPr>
        <p:sp>
          <p:nvSpPr>
            <p:cNvPr id="55" name="Rechteck 54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6" name="Textfeld 55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Vertragsfreiheit /</a:t>
              </a:r>
              <a:b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</a:b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Formvorschriften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57" name="Gruppieren 56"/>
          <p:cNvGrpSpPr/>
          <p:nvPr/>
        </p:nvGrpSpPr>
        <p:grpSpPr>
          <a:xfrm>
            <a:off x="3350442" y="1427582"/>
            <a:ext cx="1729449" cy="523220"/>
            <a:chOff x="1043646" y="1682279"/>
            <a:chExt cx="1729449" cy="523220"/>
          </a:xfrm>
        </p:grpSpPr>
        <p:sp>
          <p:nvSpPr>
            <p:cNvPr id="58" name="Rechteck 57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9" name="Textfeld 58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Nichtigkeit / Anfechtbarkeit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0" name="Gruppieren 59"/>
          <p:cNvGrpSpPr/>
          <p:nvPr/>
        </p:nvGrpSpPr>
        <p:grpSpPr>
          <a:xfrm>
            <a:off x="6777696" y="4200649"/>
            <a:ext cx="1729449" cy="457200"/>
            <a:chOff x="1043646" y="1705264"/>
            <a:chExt cx="1729449" cy="457200"/>
          </a:xfrm>
        </p:grpSpPr>
        <p:sp>
          <p:nvSpPr>
            <p:cNvPr id="61" name="Rechteck 60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62" name="Textfeld 61"/>
            <p:cNvSpPr txBox="1"/>
            <p:nvPr/>
          </p:nvSpPr>
          <p:spPr>
            <a:xfrm>
              <a:off x="1075660" y="1786549"/>
              <a:ext cx="166542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Besitz / Eigentum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3" name="Gruppieren 62"/>
          <p:cNvGrpSpPr/>
          <p:nvPr/>
        </p:nvGrpSpPr>
        <p:grpSpPr>
          <a:xfrm>
            <a:off x="3295582" y="5843129"/>
            <a:ext cx="1729449" cy="457200"/>
            <a:chOff x="1043646" y="1705264"/>
            <a:chExt cx="1729449" cy="457200"/>
          </a:xfrm>
        </p:grpSpPr>
        <p:sp>
          <p:nvSpPr>
            <p:cNvPr id="64" name="Rechteck 63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65" name="Textfeld 64"/>
            <p:cNvSpPr txBox="1"/>
            <p:nvPr/>
          </p:nvSpPr>
          <p:spPr>
            <a:xfrm>
              <a:off x="1075660" y="1771174"/>
              <a:ext cx="166542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Schlechtleistung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6" name="Gruppieren 65"/>
          <p:cNvGrpSpPr/>
          <p:nvPr/>
        </p:nvGrpSpPr>
        <p:grpSpPr>
          <a:xfrm>
            <a:off x="75669" y="4555236"/>
            <a:ext cx="1754365" cy="523220"/>
            <a:chOff x="1018730" y="1672254"/>
            <a:chExt cx="1754365" cy="523220"/>
          </a:xfrm>
        </p:grpSpPr>
        <p:sp>
          <p:nvSpPr>
            <p:cNvPr id="67" name="Rechteck 66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68" name="Textfeld 67"/>
            <p:cNvSpPr txBox="1"/>
            <p:nvPr/>
          </p:nvSpPr>
          <p:spPr>
            <a:xfrm>
              <a:off x="1018730" y="1672254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Internetkauf / Internetauktion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9" name="Gruppieren 68"/>
          <p:cNvGrpSpPr/>
          <p:nvPr/>
        </p:nvGrpSpPr>
        <p:grpSpPr>
          <a:xfrm>
            <a:off x="5608222" y="5684838"/>
            <a:ext cx="1729449" cy="457200"/>
            <a:chOff x="1043646" y="1705264"/>
            <a:chExt cx="1729449" cy="457200"/>
          </a:xfrm>
        </p:grpSpPr>
        <p:sp>
          <p:nvSpPr>
            <p:cNvPr id="70" name="Rechteck 69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1103642" y="1772522"/>
              <a:ext cx="166542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AGB‘s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73" name="Gruppieren 72"/>
          <p:cNvGrpSpPr/>
          <p:nvPr/>
        </p:nvGrpSpPr>
        <p:grpSpPr>
          <a:xfrm>
            <a:off x="2060046" y="5171891"/>
            <a:ext cx="1321328" cy="833200"/>
            <a:chOff x="4841345" y="1972564"/>
            <a:chExt cx="1321328" cy="833200"/>
          </a:xfrm>
        </p:grpSpPr>
        <p:sp>
          <p:nvSpPr>
            <p:cNvPr id="74" name="Wolke 73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75" name="Textfeld 74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Was kann bei der Erfüllung schief gehen?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76" name="Gruppieren 75"/>
          <p:cNvGrpSpPr/>
          <p:nvPr/>
        </p:nvGrpSpPr>
        <p:grpSpPr>
          <a:xfrm>
            <a:off x="3579514" y="6299677"/>
            <a:ext cx="2351155" cy="457200"/>
            <a:chOff x="952431" y="1705264"/>
            <a:chExt cx="2351155" cy="457200"/>
          </a:xfrm>
        </p:grpSpPr>
        <p:sp>
          <p:nvSpPr>
            <p:cNvPr id="77" name="Rechteck 76"/>
            <p:cNvSpPr/>
            <p:nvPr/>
          </p:nvSpPr>
          <p:spPr>
            <a:xfrm>
              <a:off x="1043646" y="1705264"/>
              <a:ext cx="2098742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78" name="Textfeld 77"/>
            <p:cNvSpPr txBox="1"/>
            <p:nvPr/>
          </p:nvSpPr>
          <p:spPr>
            <a:xfrm>
              <a:off x="952431" y="1771174"/>
              <a:ext cx="235115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n</a:t>
              </a: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icht rechtzeitige Zahlung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sp>
        <p:nvSpPr>
          <p:cNvPr id="72" name="Rechteck 71"/>
          <p:cNvSpPr/>
          <p:nvPr/>
        </p:nvSpPr>
        <p:spPr>
          <a:xfrm>
            <a:off x="8435975" y="6142038"/>
            <a:ext cx="407988" cy="488950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485316D1-51BC-4936-8FEE-E57A6D7FC600}" type="slidenum">
              <a:rPr lang="de-DE" sz="1400" b="1" kern="0" spc="80" smtClean="0">
                <a:solidFill>
                  <a:schemeClr val="tx1">
                    <a:lumMod val="50000"/>
                    <a:lumOff val="50000"/>
                  </a:schemeClr>
                </a:solidFill>
                <a:latin typeface="Arial"/>
                <a:ea typeface="+mn-ea"/>
                <a:cs typeface="Arial"/>
              </a:rPr>
              <a:t>2</a:t>
            </a:fld>
            <a:endParaRPr lang="de-DE" sz="1400" b="1" kern="0" spc="80" dirty="0">
              <a:solidFill>
                <a:schemeClr val="tx1">
                  <a:lumMod val="50000"/>
                  <a:lumOff val="50000"/>
                </a:schemeClr>
              </a:solidFill>
              <a:latin typeface="Arial"/>
              <a:ea typeface="+mn-ea"/>
              <a:cs typeface="Arial"/>
            </a:endParaRPr>
          </a:p>
        </p:txBody>
      </p:sp>
      <p:grpSp>
        <p:nvGrpSpPr>
          <p:cNvPr id="13" name="Gruppieren 12"/>
          <p:cNvGrpSpPr/>
          <p:nvPr/>
        </p:nvGrpSpPr>
        <p:grpSpPr>
          <a:xfrm>
            <a:off x="2227777" y="3249053"/>
            <a:ext cx="1925224" cy="338985"/>
            <a:chOff x="2227777" y="3189513"/>
            <a:chExt cx="1925224" cy="338985"/>
          </a:xfrm>
        </p:grpSpPr>
        <p:sp>
          <p:nvSpPr>
            <p:cNvPr id="7" name="Abgerundetes Rechteck 6"/>
            <p:cNvSpPr/>
            <p:nvPr/>
          </p:nvSpPr>
          <p:spPr>
            <a:xfrm>
              <a:off x="2227777" y="3189513"/>
              <a:ext cx="1913322" cy="323165"/>
            </a:xfrm>
            <a:prstGeom prst="roundRect">
              <a:avLst/>
            </a:prstGeom>
            <a:noFill/>
            <a:ln>
              <a:solidFill>
                <a:srgbClr val="009E8C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2" name="Textfeld 11"/>
            <p:cNvSpPr txBox="1"/>
            <p:nvPr/>
          </p:nvSpPr>
          <p:spPr>
            <a:xfrm>
              <a:off x="2300727" y="3220721"/>
              <a:ext cx="185227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400" b="1" smtClean="0">
                  <a:solidFill>
                    <a:srgbClr val="009E8C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Problemstellung I</a:t>
              </a:r>
              <a:endParaRPr lang="de-DE" sz="1400" b="1">
                <a:solidFill>
                  <a:srgbClr val="009E8C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79" name="Gruppieren 78"/>
          <p:cNvGrpSpPr/>
          <p:nvPr/>
        </p:nvGrpSpPr>
        <p:grpSpPr>
          <a:xfrm>
            <a:off x="4900927" y="3792977"/>
            <a:ext cx="1925224" cy="330644"/>
            <a:chOff x="2227777" y="3182034"/>
            <a:chExt cx="1925224" cy="330644"/>
          </a:xfrm>
        </p:grpSpPr>
        <p:sp>
          <p:nvSpPr>
            <p:cNvPr id="80" name="Abgerundetes Rechteck 79"/>
            <p:cNvSpPr/>
            <p:nvPr/>
          </p:nvSpPr>
          <p:spPr>
            <a:xfrm>
              <a:off x="2227777" y="3189513"/>
              <a:ext cx="1913322" cy="323165"/>
            </a:xfrm>
            <a:prstGeom prst="roundRect">
              <a:avLst/>
            </a:prstGeom>
            <a:noFill/>
            <a:ln>
              <a:solidFill>
                <a:srgbClr val="009E8C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1" name="Textfeld 80"/>
            <p:cNvSpPr txBox="1"/>
            <p:nvPr/>
          </p:nvSpPr>
          <p:spPr>
            <a:xfrm>
              <a:off x="2300727" y="3182034"/>
              <a:ext cx="185227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400" b="1" smtClean="0">
                  <a:solidFill>
                    <a:srgbClr val="009E8C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Problemstellung II</a:t>
              </a:r>
              <a:endParaRPr lang="de-DE" sz="1400" b="1">
                <a:solidFill>
                  <a:srgbClr val="009E8C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82" name="Gruppieren 81"/>
          <p:cNvGrpSpPr/>
          <p:nvPr/>
        </p:nvGrpSpPr>
        <p:grpSpPr>
          <a:xfrm>
            <a:off x="4547723" y="3002698"/>
            <a:ext cx="1925224" cy="330644"/>
            <a:chOff x="2227777" y="3182034"/>
            <a:chExt cx="1925224" cy="330644"/>
          </a:xfrm>
        </p:grpSpPr>
        <p:sp>
          <p:nvSpPr>
            <p:cNvPr id="83" name="Abgerundetes Rechteck 82"/>
            <p:cNvSpPr/>
            <p:nvPr/>
          </p:nvSpPr>
          <p:spPr>
            <a:xfrm>
              <a:off x="2227777" y="3189513"/>
              <a:ext cx="1913322" cy="323165"/>
            </a:xfrm>
            <a:prstGeom prst="roundRect">
              <a:avLst/>
            </a:prstGeom>
            <a:noFill/>
            <a:ln>
              <a:solidFill>
                <a:srgbClr val="009E8C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4" name="Textfeld 83"/>
            <p:cNvSpPr txBox="1"/>
            <p:nvPr/>
          </p:nvSpPr>
          <p:spPr>
            <a:xfrm>
              <a:off x="2300727" y="3182034"/>
              <a:ext cx="185227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400" b="1" smtClean="0">
                  <a:solidFill>
                    <a:srgbClr val="009E8C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Problemstellung III</a:t>
              </a:r>
              <a:endParaRPr lang="de-DE" sz="1400" b="1">
                <a:solidFill>
                  <a:srgbClr val="009E8C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85" name="Gruppieren 84"/>
          <p:cNvGrpSpPr/>
          <p:nvPr/>
        </p:nvGrpSpPr>
        <p:grpSpPr>
          <a:xfrm>
            <a:off x="3481978" y="5152655"/>
            <a:ext cx="1925224" cy="330644"/>
            <a:chOff x="2227777" y="3182034"/>
            <a:chExt cx="1925224" cy="330644"/>
          </a:xfrm>
        </p:grpSpPr>
        <p:sp>
          <p:nvSpPr>
            <p:cNvPr id="86" name="Abgerundetes Rechteck 85"/>
            <p:cNvSpPr/>
            <p:nvPr/>
          </p:nvSpPr>
          <p:spPr>
            <a:xfrm>
              <a:off x="2227777" y="3189513"/>
              <a:ext cx="1913322" cy="323165"/>
            </a:xfrm>
            <a:prstGeom prst="roundRect">
              <a:avLst/>
            </a:prstGeom>
            <a:noFill/>
            <a:ln>
              <a:solidFill>
                <a:srgbClr val="009E8C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7" name="Textfeld 86"/>
            <p:cNvSpPr txBox="1"/>
            <p:nvPr/>
          </p:nvSpPr>
          <p:spPr>
            <a:xfrm>
              <a:off x="2300727" y="3182034"/>
              <a:ext cx="185227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400" b="1" smtClean="0">
                  <a:solidFill>
                    <a:srgbClr val="009E8C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Problemstellung IV</a:t>
              </a:r>
              <a:endParaRPr lang="de-DE" sz="1400" b="1">
                <a:solidFill>
                  <a:srgbClr val="009E8C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88" name="Gruppieren 87"/>
          <p:cNvGrpSpPr/>
          <p:nvPr/>
        </p:nvGrpSpPr>
        <p:grpSpPr>
          <a:xfrm>
            <a:off x="1366919" y="4189433"/>
            <a:ext cx="1925224" cy="330644"/>
            <a:chOff x="2227777" y="3182034"/>
            <a:chExt cx="1925224" cy="330644"/>
          </a:xfrm>
        </p:grpSpPr>
        <p:sp>
          <p:nvSpPr>
            <p:cNvPr id="89" name="Abgerundetes Rechteck 88"/>
            <p:cNvSpPr/>
            <p:nvPr/>
          </p:nvSpPr>
          <p:spPr>
            <a:xfrm>
              <a:off x="2227777" y="3189513"/>
              <a:ext cx="1913322" cy="323165"/>
            </a:xfrm>
            <a:prstGeom prst="roundRect">
              <a:avLst/>
            </a:prstGeom>
            <a:noFill/>
            <a:ln>
              <a:solidFill>
                <a:srgbClr val="009E8C"/>
              </a:solidFill>
            </a:ln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90" name="Textfeld 89"/>
            <p:cNvSpPr txBox="1"/>
            <p:nvPr/>
          </p:nvSpPr>
          <p:spPr>
            <a:xfrm>
              <a:off x="2300727" y="3182034"/>
              <a:ext cx="185227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400" b="1" smtClean="0">
                  <a:solidFill>
                    <a:srgbClr val="009E8C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Problemstellung V</a:t>
              </a:r>
              <a:endParaRPr lang="de-DE" sz="1400" b="1">
                <a:solidFill>
                  <a:srgbClr val="009E8C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590854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el 1"/>
          <p:cNvSpPr txBox="1">
            <a:spLocks/>
          </p:cNvSpPr>
          <p:nvPr/>
        </p:nvSpPr>
        <p:spPr>
          <a:xfrm>
            <a:off x="1323975" y="688975"/>
            <a:ext cx="3660893" cy="648997"/>
          </a:xfrm>
          <a:prstGeom prst="rect">
            <a:avLst/>
          </a:prstGeom>
          <a:pattFill prst="ltUpDiag">
            <a:fgClr>
              <a:schemeClr val="bg1">
                <a:lumMod val="85000"/>
              </a:schemeClr>
            </a:fgClr>
            <a:bgClr>
              <a:prstClr val="white"/>
            </a:bgClr>
          </a:pattFill>
        </p:spPr>
        <p:txBody>
          <a:bodyPr wrap="none" lIns="180000" tIns="108000" rIns="180000" bIns="108000">
            <a:sp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2800" b="0" i="0" u="none" strike="noStrike" kern="0" cap="none" spc="100" normalizeH="0" baseline="0" noProof="0" smtClean="0">
                <a:ln>
                  <a:noFill/>
                </a:ln>
                <a:solidFill>
                  <a:srgbClr val="1D2763"/>
                </a:solidFill>
                <a:effectLst/>
                <a:uLnTx/>
                <a:uFillTx/>
                <a:latin typeface="Arial"/>
                <a:ea typeface="+mj-ea"/>
                <a:cs typeface="Arial"/>
              </a:rPr>
              <a:t>Advance Organizer</a:t>
            </a:r>
            <a:endParaRPr kumimoji="0" lang="de-DE" sz="2800" b="0" i="0" u="none" strike="noStrike" kern="0" cap="none" spc="100" normalizeH="0" baseline="0" noProof="0" dirty="0" smtClean="0">
              <a:ln>
                <a:noFill/>
              </a:ln>
              <a:solidFill>
                <a:srgbClr val="1D2763"/>
              </a:solidFill>
              <a:effectLst/>
              <a:uLnTx/>
              <a:uFillTx/>
              <a:latin typeface="Arial"/>
              <a:ea typeface="+mj-ea"/>
              <a:cs typeface="Arial"/>
            </a:endParaRPr>
          </a:p>
        </p:txBody>
      </p:sp>
      <p:sp>
        <p:nvSpPr>
          <p:cNvPr id="9" name="Rechteck 8"/>
          <p:cNvSpPr/>
          <p:nvPr/>
        </p:nvSpPr>
        <p:spPr>
          <a:xfrm>
            <a:off x="190500" y="282575"/>
            <a:ext cx="4572000" cy="2762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200" b="0" i="0" u="none" strike="noStrike" kern="0" cap="none" spc="80" normalizeH="0" baseline="0" noProof="0" smtClean="0">
                <a:ln>
                  <a:noFill/>
                </a:ln>
                <a:solidFill>
                  <a:srgbClr val="1D2763"/>
                </a:solidFill>
                <a:effectLst/>
                <a:uLnTx/>
                <a:uFillTx/>
                <a:latin typeface="Arial"/>
                <a:ea typeface="ＭＳ Ｐゴシック" charset="0"/>
                <a:cs typeface="Arial"/>
              </a:rPr>
              <a:t>Rechtliche Grundlagen des Handelns privater Haushalte</a:t>
            </a:r>
            <a:endParaRPr kumimoji="0" lang="de-DE" sz="1200" b="0" i="0" u="none" strike="noStrike" kern="0" cap="none" spc="80" normalizeH="0" baseline="0" noProof="0" dirty="0">
              <a:ln>
                <a:solidFill>
                  <a:srgbClr val="1D2763"/>
                </a:solidFill>
              </a:ln>
              <a:solidFill>
                <a:srgbClr val="1D2763"/>
              </a:solidFill>
              <a:effectLst/>
              <a:uLnTx/>
              <a:uFillTx/>
              <a:latin typeface="Arial"/>
              <a:ea typeface="MS PGothic" panose="020B0600070205080204" pitchFamily="34" charset="-128"/>
              <a:cs typeface="Arial"/>
            </a:endParaRPr>
          </a:p>
        </p:txBody>
      </p:sp>
      <p:cxnSp>
        <p:nvCxnSpPr>
          <p:cNvPr id="10" name="Gerade Verbindung 9"/>
          <p:cNvCxnSpPr/>
          <p:nvPr/>
        </p:nvCxnSpPr>
        <p:spPr>
          <a:xfrm>
            <a:off x="0" y="688975"/>
            <a:ext cx="9144000" cy="0"/>
          </a:xfrm>
          <a:prstGeom prst="line">
            <a:avLst/>
          </a:prstGeom>
          <a:ln w="3175" cmpd="sng">
            <a:solidFill>
              <a:srgbClr val="1D2763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35" name="Gruppieren 34"/>
          <p:cNvGrpSpPr/>
          <p:nvPr/>
        </p:nvGrpSpPr>
        <p:grpSpPr>
          <a:xfrm>
            <a:off x="3473980" y="3709482"/>
            <a:ext cx="1343025" cy="1009650"/>
            <a:chOff x="3434291" y="3657291"/>
            <a:chExt cx="1343025" cy="1009650"/>
          </a:xfr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path path="circle">
              <a:fillToRect t="100000" r="100000"/>
            </a:path>
            <a:tileRect l="-100000" b="-100000"/>
          </a:gradFill>
        </p:grpSpPr>
        <p:sp>
          <p:nvSpPr>
            <p:cNvPr id="2" name="Horizontales Scrollen 1"/>
            <p:cNvSpPr/>
            <p:nvPr/>
          </p:nvSpPr>
          <p:spPr>
            <a:xfrm>
              <a:off x="3434291" y="3657291"/>
              <a:ext cx="1343025" cy="1009650"/>
            </a:xfrm>
            <a:prstGeom prst="horizontalScroll">
              <a:avLst/>
            </a:prstGeom>
            <a:grpFill/>
            <a:ln w="19050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" name="Textfeld 2"/>
            <p:cNvSpPr txBox="1"/>
            <p:nvPr/>
          </p:nvSpPr>
          <p:spPr>
            <a:xfrm>
              <a:off x="3600978" y="3831085"/>
              <a:ext cx="1114425" cy="646331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8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Kauf-vertrag</a:t>
              </a:r>
              <a:endParaRPr kumimoji="0" lang="de-DE" sz="18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" name="Gruppieren 5"/>
          <p:cNvGrpSpPr/>
          <p:nvPr/>
        </p:nvGrpSpPr>
        <p:grpSpPr>
          <a:xfrm>
            <a:off x="3464454" y="2781712"/>
            <a:ext cx="1362076" cy="745595"/>
            <a:chOff x="3533775" y="2518365"/>
            <a:chExt cx="1114425" cy="677615"/>
          </a:xfrm>
        </p:grpSpPr>
        <p:sp>
          <p:nvSpPr>
            <p:cNvPr id="4" name="Abgerundetes Rechteck 3"/>
            <p:cNvSpPr/>
            <p:nvPr/>
          </p:nvSpPr>
          <p:spPr>
            <a:xfrm>
              <a:off x="3586162" y="2529230"/>
              <a:ext cx="1009650" cy="666750"/>
            </a:xfrm>
            <a:prstGeom prst="round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" name="Textfeld 4"/>
            <p:cNvSpPr txBox="1"/>
            <p:nvPr/>
          </p:nvSpPr>
          <p:spPr>
            <a:xfrm>
              <a:off x="3533775" y="2518365"/>
              <a:ext cx="1114425" cy="6713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Entstehung</a:t>
              </a:r>
            </a:p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E78E23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(Verpflichtungs-geschäft)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E78E23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22" name="Gruppieren 21"/>
          <p:cNvGrpSpPr/>
          <p:nvPr/>
        </p:nvGrpSpPr>
        <p:grpSpPr>
          <a:xfrm>
            <a:off x="5037403" y="3844116"/>
            <a:ext cx="1362076" cy="745595"/>
            <a:chOff x="3533775" y="2518365"/>
            <a:chExt cx="1114425" cy="677615"/>
          </a:xfrm>
        </p:grpSpPr>
        <p:sp>
          <p:nvSpPr>
            <p:cNvPr id="23" name="Abgerundetes Rechteck 22"/>
            <p:cNvSpPr/>
            <p:nvPr/>
          </p:nvSpPr>
          <p:spPr>
            <a:xfrm>
              <a:off x="3586162" y="2529230"/>
              <a:ext cx="1009650" cy="666750"/>
            </a:xfrm>
            <a:prstGeom prst="round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24" name="Textfeld 23"/>
            <p:cNvSpPr txBox="1"/>
            <p:nvPr/>
          </p:nvSpPr>
          <p:spPr>
            <a:xfrm>
              <a:off x="3533775" y="2518365"/>
              <a:ext cx="1114425" cy="6713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Ausführung</a:t>
              </a:r>
            </a:p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E78E23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(Erfüllungs-geschäft)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E78E23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25" name="Gruppieren 24"/>
          <p:cNvGrpSpPr/>
          <p:nvPr/>
        </p:nvGrpSpPr>
        <p:grpSpPr>
          <a:xfrm>
            <a:off x="3479269" y="4850249"/>
            <a:ext cx="1362076" cy="733640"/>
            <a:chOff x="3533775" y="2529230"/>
            <a:chExt cx="1114425" cy="666750"/>
          </a:xfrm>
        </p:grpSpPr>
        <p:sp>
          <p:nvSpPr>
            <p:cNvPr id="26" name="Abgerundetes Rechteck 25"/>
            <p:cNvSpPr/>
            <p:nvPr/>
          </p:nvSpPr>
          <p:spPr>
            <a:xfrm>
              <a:off x="3586162" y="2529230"/>
              <a:ext cx="1009650" cy="666750"/>
            </a:xfrm>
            <a:prstGeom prst="round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27" name="Textfeld 26"/>
            <p:cNvSpPr txBox="1"/>
            <p:nvPr/>
          </p:nvSpPr>
          <p:spPr>
            <a:xfrm>
              <a:off x="3533775" y="2605547"/>
              <a:ext cx="1114425" cy="4755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Störungen bei der Ausführung</a:t>
              </a:r>
            </a:p>
          </p:txBody>
        </p:sp>
      </p:grpSp>
      <p:grpSp>
        <p:nvGrpSpPr>
          <p:cNvPr id="28" name="Gruppieren 27"/>
          <p:cNvGrpSpPr/>
          <p:nvPr/>
        </p:nvGrpSpPr>
        <p:grpSpPr>
          <a:xfrm>
            <a:off x="1872323" y="3817131"/>
            <a:ext cx="1362076" cy="733640"/>
            <a:chOff x="3533775" y="2529230"/>
            <a:chExt cx="1114425" cy="666750"/>
          </a:xfrm>
        </p:grpSpPr>
        <p:sp>
          <p:nvSpPr>
            <p:cNvPr id="29" name="Abgerundetes Rechteck 28"/>
            <p:cNvSpPr/>
            <p:nvPr/>
          </p:nvSpPr>
          <p:spPr>
            <a:xfrm>
              <a:off x="3586162" y="2529230"/>
              <a:ext cx="1009650" cy="666750"/>
            </a:xfrm>
            <a:prstGeom prst="roundRect">
              <a:avLst/>
            </a:prstGeom>
            <a:ln/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0" name="Textfeld 29"/>
            <p:cNvSpPr txBox="1"/>
            <p:nvPr/>
          </p:nvSpPr>
          <p:spPr>
            <a:xfrm>
              <a:off x="3533775" y="2600278"/>
              <a:ext cx="1114425" cy="4755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Fernabsatz-vertrag</a:t>
              </a:r>
            </a:p>
          </p:txBody>
        </p:sp>
      </p:grpSp>
      <p:grpSp>
        <p:nvGrpSpPr>
          <p:cNvPr id="31" name="Gruppieren 30"/>
          <p:cNvGrpSpPr/>
          <p:nvPr/>
        </p:nvGrpSpPr>
        <p:grpSpPr>
          <a:xfrm>
            <a:off x="2119920" y="2252216"/>
            <a:ext cx="1344534" cy="833200"/>
            <a:chOff x="2228851" y="1929051"/>
            <a:chExt cx="1344534" cy="833200"/>
          </a:xfrm>
        </p:grpSpPr>
        <p:sp>
          <p:nvSpPr>
            <p:cNvPr id="8" name="Wolke 7"/>
            <p:cNvSpPr/>
            <p:nvPr/>
          </p:nvSpPr>
          <p:spPr>
            <a:xfrm>
              <a:off x="2228851" y="1929051"/>
              <a:ext cx="1344534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11" name="Textfeld 10"/>
            <p:cNvSpPr txBox="1"/>
            <p:nvPr/>
          </p:nvSpPr>
          <p:spPr>
            <a:xfrm>
              <a:off x="2379134" y="2022485"/>
              <a:ext cx="107315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Wer darf einen Vertrag abschließen?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32" name="Gruppieren 31"/>
          <p:cNvGrpSpPr/>
          <p:nvPr/>
        </p:nvGrpSpPr>
        <p:grpSpPr>
          <a:xfrm>
            <a:off x="4889803" y="2246071"/>
            <a:ext cx="1321328" cy="833200"/>
            <a:chOff x="4841345" y="1972564"/>
            <a:chExt cx="1321328" cy="833200"/>
          </a:xfrm>
        </p:grpSpPr>
        <p:sp>
          <p:nvSpPr>
            <p:cNvPr id="33" name="Wolke 32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4" name="Textfeld 33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Wie kommt ein Vertrag zustande?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37" name="Gruppieren 36"/>
          <p:cNvGrpSpPr/>
          <p:nvPr/>
        </p:nvGrpSpPr>
        <p:grpSpPr>
          <a:xfrm>
            <a:off x="5776914" y="4709784"/>
            <a:ext cx="1321328" cy="833200"/>
            <a:chOff x="4841345" y="1972564"/>
            <a:chExt cx="1321328" cy="833200"/>
          </a:xfrm>
        </p:grpSpPr>
        <p:sp>
          <p:nvSpPr>
            <p:cNvPr id="38" name="Wolke 37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39" name="Textfeld 38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Wie wird Eigentum  übertragen?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41" name="Gruppieren 40"/>
          <p:cNvGrpSpPr/>
          <p:nvPr/>
        </p:nvGrpSpPr>
        <p:grpSpPr>
          <a:xfrm>
            <a:off x="648629" y="3172702"/>
            <a:ext cx="1321328" cy="833200"/>
            <a:chOff x="4841345" y="1972564"/>
            <a:chExt cx="1321328" cy="833200"/>
          </a:xfrm>
        </p:grpSpPr>
        <p:sp>
          <p:nvSpPr>
            <p:cNvPr id="42" name="Wolke 41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43" name="Textfeld 42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Was ist beim Internetkauf  anders?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sp>
        <p:nvSpPr>
          <p:cNvPr id="36" name="Pfeil nach oben 35"/>
          <p:cNvSpPr/>
          <p:nvPr/>
        </p:nvSpPr>
        <p:spPr>
          <a:xfrm>
            <a:off x="4057650" y="3546357"/>
            <a:ext cx="247650" cy="270774"/>
          </a:xfrm>
          <a:prstGeom prst="upArrow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45" name="Pfeil nach oben 44"/>
          <p:cNvSpPr/>
          <p:nvPr/>
        </p:nvSpPr>
        <p:spPr>
          <a:xfrm rot="5400000">
            <a:off x="4828567" y="4066105"/>
            <a:ext cx="247650" cy="270774"/>
          </a:xfrm>
          <a:prstGeom prst="upArrow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46" name="Pfeil nach oben 45"/>
          <p:cNvSpPr/>
          <p:nvPr/>
        </p:nvSpPr>
        <p:spPr>
          <a:xfrm rot="10647559">
            <a:off x="4051770" y="4588182"/>
            <a:ext cx="247650" cy="270774"/>
          </a:xfrm>
          <a:prstGeom prst="upArrow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47" name="Pfeil nach oben 46"/>
          <p:cNvSpPr/>
          <p:nvPr/>
        </p:nvSpPr>
        <p:spPr>
          <a:xfrm rot="16200000">
            <a:off x="3201115" y="4066105"/>
            <a:ext cx="247650" cy="270774"/>
          </a:xfrm>
          <a:prstGeom prst="upArrow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grpSp>
        <p:nvGrpSpPr>
          <p:cNvPr id="48" name="Gruppieren 47"/>
          <p:cNvGrpSpPr/>
          <p:nvPr/>
        </p:nvGrpSpPr>
        <p:grpSpPr>
          <a:xfrm>
            <a:off x="540754" y="1839591"/>
            <a:ext cx="1729449" cy="523220"/>
            <a:chOff x="1043646" y="1682279"/>
            <a:chExt cx="1729449" cy="523220"/>
          </a:xfrm>
        </p:grpSpPr>
        <p:sp>
          <p:nvSpPr>
            <p:cNvPr id="40" name="Rechteck 39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44" name="Textfeld 43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Rechts- / Geschäftsfähigkeit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51" name="Gruppieren 50"/>
          <p:cNvGrpSpPr/>
          <p:nvPr/>
        </p:nvGrpSpPr>
        <p:grpSpPr>
          <a:xfrm>
            <a:off x="5618586" y="1639244"/>
            <a:ext cx="1729449" cy="523220"/>
            <a:chOff x="1043646" y="1682279"/>
            <a:chExt cx="1729449" cy="523220"/>
          </a:xfrm>
        </p:grpSpPr>
        <p:sp>
          <p:nvSpPr>
            <p:cNvPr id="52" name="Rechteck 51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3" name="Textfeld 52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Ein- / Zweiseitiges Rechtsgeschäft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54" name="Gruppieren 53"/>
          <p:cNvGrpSpPr/>
          <p:nvPr/>
        </p:nvGrpSpPr>
        <p:grpSpPr>
          <a:xfrm>
            <a:off x="5912971" y="3134188"/>
            <a:ext cx="1729449" cy="523220"/>
            <a:chOff x="1043646" y="1682279"/>
            <a:chExt cx="1729449" cy="523220"/>
          </a:xfrm>
        </p:grpSpPr>
        <p:sp>
          <p:nvSpPr>
            <p:cNvPr id="55" name="Rechteck 54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6" name="Textfeld 55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Vertragsfreiheit /</a:t>
              </a:r>
              <a:b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</a:b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Formvorschriften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57" name="Gruppieren 56"/>
          <p:cNvGrpSpPr/>
          <p:nvPr/>
        </p:nvGrpSpPr>
        <p:grpSpPr>
          <a:xfrm>
            <a:off x="3199736" y="1516702"/>
            <a:ext cx="1729449" cy="523220"/>
            <a:chOff x="1043646" y="1682279"/>
            <a:chExt cx="1729449" cy="523220"/>
          </a:xfrm>
        </p:grpSpPr>
        <p:sp>
          <p:nvSpPr>
            <p:cNvPr id="58" name="Rechteck 57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59" name="Textfeld 58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Nichtigkeit / Anfechtbarkeit</a:t>
              </a:r>
              <a:endParaRPr kumimoji="0" lang="de-DE" sz="1400" b="1" i="0" u="none" strike="noStrike" kern="1200" cap="none" spc="0" normalizeH="0" baseline="0" noProof="0" dirty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0" name="Gruppieren 59"/>
          <p:cNvGrpSpPr/>
          <p:nvPr/>
        </p:nvGrpSpPr>
        <p:grpSpPr>
          <a:xfrm>
            <a:off x="6777696" y="4200649"/>
            <a:ext cx="1729449" cy="457200"/>
            <a:chOff x="1043646" y="1705264"/>
            <a:chExt cx="1729449" cy="457200"/>
          </a:xfrm>
        </p:grpSpPr>
        <p:sp>
          <p:nvSpPr>
            <p:cNvPr id="61" name="Rechteck 60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62" name="Textfeld 61"/>
            <p:cNvSpPr txBox="1"/>
            <p:nvPr/>
          </p:nvSpPr>
          <p:spPr>
            <a:xfrm>
              <a:off x="1075660" y="1786549"/>
              <a:ext cx="166542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Besitz / Eigentum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3" name="Gruppieren 62"/>
          <p:cNvGrpSpPr/>
          <p:nvPr/>
        </p:nvGrpSpPr>
        <p:grpSpPr>
          <a:xfrm>
            <a:off x="3295582" y="5843129"/>
            <a:ext cx="1729449" cy="457200"/>
            <a:chOff x="1043646" y="1705264"/>
            <a:chExt cx="1729449" cy="457200"/>
          </a:xfrm>
        </p:grpSpPr>
        <p:sp>
          <p:nvSpPr>
            <p:cNvPr id="64" name="Rechteck 63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65" name="Textfeld 64"/>
            <p:cNvSpPr txBox="1"/>
            <p:nvPr/>
          </p:nvSpPr>
          <p:spPr>
            <a:xfrm>
              <a:off x="1075660" y="1771174"/>
              <a:ext cx="166542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Schlechtleistung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6" name="Gruppieren 65"/>
          <p:cNvGrpSpPr/>
          <p:nvPr/>
        </p:nvGrpSpPr>
        <p:grpSpPr>
          <a:xfrm>
            <a:off x="93858" y="4156917"/>
            <a:ext cx="1729449" cy="523220"/>
            <a:chOff x="1043646" y="1682279"/>
            <a:chExt cx="1729449" cy="523220"/>
          </a:xfrm>
        </p:grpSpPr>
        <p:sp>
          <p:nvSpPr>
            <p:cNvPr id="67" name="Rechteck 66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68" name="Textfeld 67"/>
            <p:cNvSpPr txBox="1"/>
            <p:nvPr/>
          </p:nvSpPr>
          <p:spPr>
            <a:xfrm>
              <a:off x="1103642" y="1682279"/>
              <a:ext cx="1665420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Internetkauf / Internetauktion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69" name="Gruppieren 68"/>
          <p:cNvGrpSpPr/>
          <p:nvPr/>
        </p:nvGrpSpPr>
        <p:grpSpPr>
          <a:xfrm>
            <a:off x="6884653" y="2369375"/>
            <a:ext cx="1729449" cy="457200"/>
            <a:chOff x="1043646" y="1705264"/>
            <a:chExt cx="1729449" cy="457200"/>
          </a:xfrm>
        </p:grpSpPr>
        <p:sp>
          <p:nvSpPr>
            <p:cNvPr id="70" name="Rechteck 69"/>
            <p:cNvSpPr/>
            <p:nvPr/>
          </p:nvSpPr>
          <p:spPr>
            <a:xfrm>
              <a:off x="1043646" y="1705264"/>
              <a:ext cx="1729449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1103642" y="1772522"/>
              <a:ext cx="166542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AGB‘s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73" name="Gruppieren 72"/>
          <p:cNvGrpSpPr/>
          <p:nvPr/>
        </p:nvGrpSpPr>
        <p:grpSpPr>
          <a:xfrm>
            <a:off x="2060046" y="5171891"/>
            <a:ext cx="1321328" cy="833200"/>
            <a:chOff x="4841345" y="1972564"/>
            <a:chExt cx="1321328" cy="833200"/>
          </a:xfrm>
        </p:grpSpPr>
        <p:sp>
          <p:nvSpPr>
            <p:cNvPr id="74" name="Wolke 73"/>
            <p:cNvSpPr/>
            <p:nvPr/>
          </p:nvSpPr>
          <p:spPr>
            <a:xfrm>
              <a:off x="4841345" y="1972564"/>
              <a:ext cx="1321328" cy="833200"/>
            </a:xfrm>
            <a:prstGeom prst="cloud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75" name="Textfeld 74"/>
            <p:cNvSpPr txBox="1"/>
            <p:nvPr/>
          </p:nvSpPr>
          <p:spPr>
            <a:xfrm>
              <a:off x="4946121" y="2065998"/>
              <a:ext cx="105462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200" b="1" i="0" u="none" strike="noStrike" kern="120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Was kann bei der Erfüllung schief gehen?</a:t>
              </a:r>
              <a:endParaRPr kumimoji="0" lang="de-DE" sz="12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grpSp>
        <p:nvGrpSpPr>
          <p:cNvPr id="76" name="Gruppieren 75"/>
          <p:cNvGrpSpPr/>
          <p:nvPr/>
        </p:nvGrpSpPr>
        <p:grpSpPr>
          <a:xfrm>
            <a:off x="3579514" y="6299677"/>
            <a:ext cx="2351155" cy="457200"/>
            <a:chOff x="952431" y="1705264"/>
            <a:chExt cx="2351155" cy="457200"/>
          </a:xfrm>
        </p:grpSpPr>
        <p:sp>
          <p:nvSpPr>
            <p:cNvPr id="77" name="Rechteck 76"/>
            <p:cNvSpPr/>
            <p:nvPr/>
          </p:nvSpPr>
          <p:spPr>
            <a:xfrm>
              <a:off x="1043646" y="1705264"/>
              <a:ext cx="2098742" cy="457200"/>
            </a:xfrm>
            <a:prstGeom prst="rect">
              <a:avLst/>
            </a:prstGeom>
            <a:noFill/>
            <a:ln w="19050">
              <a:solidFill>
                <a:srgbClr val="8F0D69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de-DE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78" name="Textfeld 77"/>
            <p:cNvSpPr txBox="1"/>
            <p:nvPr/>
          </p:nvSpPr>
          <p:spPr>
            <a:xfrm>
              <a:off x="952431" y="1771174"/>
              <a:ext cx="235115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4572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de-DE" sz="1400" b="1" i="0" u="none" strike="noStrike" kern="1200" cap="none" spc="0" normalizeH="0" baseline="0" noProof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n</a:t>
              </a:r>
              <a:r>
                <a:rPr kumimoji="0" lang="de-DE" sz="1400" b="1" i="0" u="none" strike="noStrike" kern="1200" cap="none" spc="0" normalizeH="0" baseline="0" noProof="0" smtClean="0">
                  <a:ln>
                    <a:noFill/>
                  </a:ln>
                  <a:solidFill>
                    <a:srgbClr val="8F0D69"/>
                  </a:solidFill>
                  <a:effectLst/>
                  <a:uLnTx/>
                  <a:uFillTx/>
                  <a:latin typeface="Calibri" panose="020F0502020204030204" pitchFamily="34" charset="0"/>
                  <a:ea typeface="MS PGothic" panose="020B0600070205080204" pitchFamily="34" charset="-128"/>
                  <a:cs typeface="+mn-cs"/>
                </a:rPr>
                <a:t>icht rechtzeitige Zahlung</a:t>
              </a:r>
              <a:endParaRPr kumimoji="0" lang="de-DE" sz="1400" b="1" i="0" u="none" strike="noStrike" kern="1200" cap="none" spc="0" normalizeH="0" baseline="0" noProof="0">
                <a:ln>
                  <a:noFill/>
                </a:ln>
                <a:solidFill>
                  <a:srgbClr val="8F0D69"/>
                </a:solidFill>
                <a:effectLst/>
                <a:uLnTx/>
                <a:uFillTx/>
                <a:latin typeface="Calibri" panose="020F0502020204030204" pitchFamily="34" charset="0"/>
                <a:ea typeface="MS PGothic" panose="020B0600070205080204" pitchFamily="34" charset="-128"/>
                <a:cs typeface="+mn-cs"/>
              </a:endParaRPr>
            </a:p>
          </p:txBody>
        </p:sp>
      </p:grpSp>
      <p:sp>
        <p:nvSpPr>
          <p:cNvPr id="72" name="Rechteck 71"/>
          <p:cNvSpPr/>
          <p:nvPr/>
        </p:nvSpPr>
        <p:spPr>
          <a:xfrm>
            <a:off x="8435975" y="6142038"/>
            <a:ext cx="407988" cy="488950"/>
          </a:xfrm>
          <a:prstGeom prst="rect">
            <a:avLst/>
          </a:prstGeom>
          <a:noFill/>
          <a:ln>
            <a:noFill/>
          </a:ln>
        </p:spPr>
        <p:txBody>
          <a:bodyPr anchor="b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fld id="{485316D1-51BC-4936-8FEE-E57A6D7FC600}" type="slidenum">
              <a:rPr lang="de-DE" sz="1400" b="1" kern="0" spc="80" smtClean="0">
                <a:solidFill>
                  <a:schemeClr val="tx1">
                    <a:lumMod val="50000"/>
                    <a:lumOff val="50000"/>
                  </a:schemeClr>
                </a:solidFill>
                <a:latin typeface="Arial"/>
                <a:ea typeface="+mn-ea"/>
                <a:cs typeface="Arial"/>
              </a:rPr>
              <a:t>3</a:t>
            </a:fld>
            <a:endParaRPr lang="de-DE" sz="1400" b="1" kern="0" spc="80" dirty="0">
              <a:solidFill>
                <a:schemeClr val="tx1">
                  <a:lumMod val="50000"/>
                  <a:lumOff val="50000"/>
                </a:schemeClr>
              </a:solidFill>
              <a:latin typeface="Arial"/>
              <a:ea typeface="+mn-ea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685435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229</Words>
  <Application>Microsoft Office PowerPoint</Application>
  <PresentationFormat>Bildschirmpräsentation (4:3)</PresentationFormat>
  <Paragraphs>73</Paragraphs>
  <Slides>3</Slides>
  <Notes>2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4" baseType="lpstr">
      <vt:lpstr>Office-Design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SEMINAR  BERUFLICHE SCHULEN  KARLSRUHE</dc:title>
  <dc:creator>Ahlgrimm, Eichler-Seitz, Schaumann, Scheffold</dc:creator>
  <cp:lastModifiedBy>Barbian, Markus (LS)</cp:lastModifiedBy>
  <cp:revision>176</cp:revision>
  <dcterms:created xsi:type="dcterms:W3CDTF">2013-11-08T13:08:33Z</dcterms:created>
  <dcterms:modified xsi:type="dcterms:W3CDTF">2018-03-19T15:38:16Z</dcterms:modified>
</cp:coreProperties>
</file>

<file path=docProps/thumbnail.jpeg>
</file>