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62" r:id="rId2"/>
  </p:sldIdLst>
  <p:sldSz cx="7559675" cy="1079976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E9202"/>
    <a:srgbClr val="007D6A"/>
    <a:srgbClr val="99C7B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1066"/>
    <p:restoredTop sz="96197"/>
  </p:normalViewPr>
  <p:slideViewPr>
    <p:cSldViewPr snapToGrid="0" snapToObjects="1">
      <p:cViewPr>
        <p:scale>
          <a:sx n="219" d="100"/>
          <a:sy n="219" d="100"/>
        </p:scale>
        <p:origin x="-648" y="1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le 1"/>
          <p:cNvSpPr>
            <a:spLocks noGrp="1"/>
          </p:cNvSpPr>
          <p:nvPr>
            <p:ph type="ctrTitle"/>
          </p:nvPr>
        </p:nvSpPr>
        <p:spPr>
          <a:xfrm>
            <a:off x="566976" y="1767462"/>
            <a:ext cx="6425724" cy="3759917"/>
          </a:xfrm>
        </p:spPr>
        <p:txBody>
          <a:bodyPr anchor="b"/>
          <a:lstStyle>
            <a:lvl1pPr algn="ctr">
              <a:defRPr sz="4960"/>
            </a:lvl1pPr>
          </a:lstStyle>
          <a:p>
            <a:r>
              <a:rPr lang="de-DE"/>
              <a:t>Mastertitelformat bearbeiten</a:t>
            </a:r>
            <a:endParaRPr lang="en-US" dirty="0"/>
          </a:p>
        </p:txBody>
      </p:sp>
      <p:sp>
        <p:nvSpPr>
          <p:cNvPr id="3" name="Subtitle 2"/>
          <p:cNvSpPr>
            <a:spLocks noGrp="1"/>
          </p:cNvSpPr>
          <p:nvPr>
            <p:ph type="subTitle" idx="1"/>
          </p:nvPr>
        </p:nvSpPr>
        <p:spPr>
          <a:xfrm>
            <a:off x="944960" y="5672376"/>
            <a:ext cx="5669756" cy="2607442"/>
          </a:xfrm>
        </p:spPr>
        <p:txBody>
          <a:bodyPr/>
          <a:lstStyle>
            <a:lvl1pPr marL="0" indent="0" algn="ctr">
              <a:buNone/>
              <a:defRPr sz="1984"/>
            </a:lvl1pPr>
            <a:lvl2pPr marL="377967" indent="0" algn="ctr">
              <a:buNone/>
              <a:defRPr sz="1653"/>
            </a:lvl2pPr>
            <a:lvl3pPr marL="755934" indent="0" algn="ctr">
              <a:buNone/>
              <a:defRPr sz="1488"/>
            </a:lvl3pPr>
            <a:lvl4pPr marL="1133902" indent="0" algn="ctr">
              <a:buNone/>
              <a:defRPr sz="1323"/>
            </a:lvl4pPr>
            <a:lvl5pPr marL="1511869" indent="0" algn="ctr">
              <a:buNone/>
              <a:defRPr sz="1323"/>
            </a:lvl5pPr>
            <a:lvl6pPr marL="1889836" indent="0" algn="ctr">
              <a:buNone/>
              <a:defRPr sz="1323"/>
            </a:lvl6pPr>
            <a:lvl7pPr marL="2267803" indent="0" algn="ctr">
              <a:buNone/>
              <a:defRPr sz="1323"/>
            </a:lvl7pPr>
            <a:lvl8pPr marL="2645771" indent="0" algn="ctr">
              <a:buNone/>
              <a:defRPr sz="1323"/>
            </a:lvl8pPr>
            <a:lvl9pPr marL="3023738" indent="0" algn="ctr">
              <a:buNone/>
              <a:defRPr sz="1323"/>
            </a:lvl9pPr>
          </a:lstStyle>
          <a:p>
            <a:r>
              <a:rPr lang="de-DE"/>
              <a:t>Master-Untertitelformat bearbeiten</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40465269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Vertical Text Placeholder 2"/>
          <p:cNvSpPr>
            <a:spLocks noGrp="1"/>
          </p:cNvSpPr>
          <p:nvPr>
            <p:ph type="body" orient="vert" idx="1"/>
          </p:nvPr>
        </p:nvSpPr>
        <p:spPr/>
        <p:txBody>
          <a:bodyPr vert="eaVert"/>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11066130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409893" y="574987"/>
            <a:ext cx="1630055" cy="9152300"/>
          </a:xfrm>
        </p:spPr>
        <p:txBody>
          <a:bodyPr vert="eaVert"/>
          <a:lstStyle/>
          <a:p>
            <a:r>
              <a:rPr lang="de-DE"/>
              <a:t>Mastertitelformat bearbeiten</a:t>
            </a:r>
            <a:endParaRPr lang="en-US" dirty="0"/>
          </a:p>
        </p:txBody>
      </p:sp>
      <p:sp>
        <p:nvSpPr>
          <p:cNvPr id="3" name="Vertical Text Placeholder 2"/>
          <p:cNvSpPr>
            <a:spLocks noGrp="1"/>
          </p:cNvSpPr>
          <p:nvPr>
            <p:ph type="body" orient="vert" idx="1"/>
          </p:nvPr>
        </p:nvSpPr>
        <p:spPr>
          <a:xfrm>
            <a:off x="519728" y="574987"/>
            <a:ext cx="4795669" cy="9152300"/>
          </a:xfrm>
        </p:spPr>
        <p:txBody>
          <a:bodyPr vert="eaVert"/>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39942964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Content Placeholder 2"/>
          <p:cNvSpPr>
            <a:spLocks noGrp="1"/>
          </p:cNvSpPr>
          <p:nvPr>
            <p:ph idx="1"/>
          </p:nvPr>
        </p:nvSpPr>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318854624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10;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15791" y="2692444"/>
            <a:ext cx="6520220" cy="4492401"/>
          </a:xfrm>
        </p:spPr>
        <p:txBody>
          <a:bodyPr anchor="b"/>
          <a:lstStyle>
            <a:lvl1pPr>
              <a:defRPr sz="4960"/>
            </a:lvl1pPr>
          </a:lstStyle>
          <a:p>
            <a:r>
              <a:rPr lang="de-DE"/>
              <a:t>Mastertitelformat bearbeiten</a:t>
            </a:r>
            <a:endParaRPr lang="en-US" dirty="0"/>
          </a:p>
        </p:txBody>
      </p:sp>
      <p:sp>
        <p:nvSpPr>
          <p:cNvPr id="3" name="Text Placeholder 2"/>
          <p:cNvSpPr>
            <a:spLocks noGrp="1"/>
          </p:cNvSpPr>
          <p:nvPr>
            <p:ph type="body" idx="1"/>
          </p:nvPr>
        </p:nvSpPr>
        <p:spPr>
          <a:xfrm>
            <a:off x="515791" y="7227345"/>
            <a:ext cx="6520220" cy="2362447"/>
          </a:xfrm>
        </p:spPr>
        <p:txBody>
          <a:bodyPr/>
          <a:lstStyle>
            <a:lvl1pPr marL="0" indent="0">
              <a:buNone/>
              <a:defRPr sz="1984">
                <a:solidFill>
                  <a:schemeClr val="tx1"/>
                </a:solidFill>
              </a:defRPr>
            </a:lvl1pPr>
            <a:lvl2pPr marL="377967" indent="0">
              <a:buNone/>
              <a:defRPr sz="1653">
                <a:solidFill>
                  <a:schemeClr val="tx1">
                    <a:tint val="75000"/>
                  </a:schemeClr>
                </a:solidFill>
              </a:defRPr>
            </a:lvl2pPr>
            <a:lvl3pPr marL="755934" indent="0">
              <a:buNone/>
              <a:defRPr sz="1488">
                <a:solidFill>
                  <a:schemeClr val="tx1">
                    <a:tint val="75000"/>
                  </a:schemeClr>
                </a:solidFill>
              </a:defRPr>
            </a:lvl3pPr>
            <a:lvl4pPr marL="1133902" indent="0">
              <a:buNone/>
              <a:defRPr sz="1323">
                <a:solidFill>
                  <a:schemeClr val="tx1">
                    <a:tint val="75000"/>
                  </a:schemeClr>
                </a:solidFill>
              </a:defRPr>
            </a:lvl4pPr>
            <a:lvl5pPr marL="1511869" indent="0">
              <a:buNone/>
              <a:defRPr sz="1323">
                <a:solidFill>
                  <a:schemeClr val="tx1">
                    <a:tint val="75000"/>
                  </a:schemeClr>
                </a:solidFill>
              </a:defRPr>
            </a:lvl5pPr>
            <a:lvl6pPr marL="1889836" indent="0">
              <a:buNone/>
              <a:defRPr sz="1323">
                <a:solidFill>
                  <a:schemeClr val="tx1">
                    <a:tint val="75000"/>
                  </a:schemeClr>
                </a:solidFill>
              </a:defRPr>
            </a:lvl6pPr>
            <a:lvl7pPr marL="2267803" indent="0">
              <a:buNone/>
              <a:defRPr sz="1323">
                <a:solidFill>
                  <a:schemeClr val="tx1">
                    <a:tint val="75000"/>
                  </a:schemeClr>
                </a:solidFill>
              </a:defRPr>
            </a:lvl7pPr>
            <a:lvl8pPr marL="2645771" indent="0">
              <a:buNone/>
              <a:defRPr sz="1323">
                <a:solidFill>
                  <a:schemeClr val="tx1">
                    <a:tint val="75000"/>
                  </a:schemeClr>
                </a:solidFill>
              </a:defRPr>
            </a:lvl8pPr>
            <a:lvl9pPr marL="3023738" indent="0">
              <a:buNone/>
              <a:defRPr sz="1323">
                <a:solidFill>
                  <a:schemeClr val="tx1">
                    <a:tint val="75000"/>
                  </a:schemeClr>
                </a:solidFill>
              </a:defRPr>
            </a:lvl9pPr>
          </a:lstStyle>
          <a:p>
            <a:pPr lvl="0"/>
            <a:r>
              <a:rPr lang="de-DE"/>
              <a:t>Mastertextformat bearbeiten</a:t>
            </a:r>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152305740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Content Placeholder 2"/>
          <p:cNvSpPr>
            <a:spLocks noGrp="1"/>
          </p:cNvSpPr>
          <p:nvPr>
            <p:ph sz="half" idx="1"/>
          </p:nvPr>
        </p:nvSpPr>
        <p:spPr>
          <a:xfrm>
            <a:off x="519728" y="2874937"/>
            <a:ext cx="3212862" cy="6852350"/>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Content Placeholder 3"/>
          <p:cNvSpPr>
            <a:spLocks noGrp="1"/>
          </p:cNvSpPr>
          <p:nvPr>
            <p:ph sz="half" idx="2"/>
          </p:nvPr>
        </p:nvSpPr>
        <p:spPr>
          <a:xfrm>
            <a:off x="3827085" y="2874937"/>
            <a:ext cx="3212862" cy="6852350"/>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5" name="Date Placeholder 4"/>
          <p:cNvSpPr>
            <a:spLocks noGrp="1"/>
          </p:cNvSpPr>
          <p:nvPr>
            <p:ph type="dt" sz="half" idx="10"/>
          </p:nvPr>
        </p:nvSpPr>
        <p:spPr/>
        <p:txBody>
          <a:bodyPr/>
          <a:lstStyle/>
          <a:p>
            <a:fld id="{32DE3D11-7D2D-2140-B6D1-0AC0A3A4EA6E}" type="datetimeFigureOut">
              <a:rPr lang="de-DE" smtClean="0"/>
              <a:t>06.06.24</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27087096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le 1"/>
          <p:cNvSpPr>
            <a:spLocks noGrp="1"/>
          </p:cNvSpPr>
          <p:nvPr>
            <p:ph type="title"/>
          </p:nvPr>
        </p:nvSpPr>
        <p:spPr>
          <a:xfrm>
            <a:off x="520712" y="574990"/>
            <a:ext cx="6520220" cy="2087455"/>
          </a:xfrm>
        </p:spPr>
        <p:txBody>
          <a:bodyPr/>
          <a:lstStyle/>
          <a:p>
            <a:r>
              <a:rPr lang="de-DE"/>
              <a:t>Mastertitelformat bearbeiten</a:t>
            </a:r>
            <a:endParaRPr lang="en-US" dirty="0"/>
          </a:p>
        </p:txBody>
      </p:sp>
      <p:sp>
        <p:nvSpPr>
          <p:cNvPr id="3" name="Text Placeholder 2"/>
          <p:cNvSpPr>
            <a:spLocks noGrp="1"/>
          </p:cNvSpPr>
          <p:nvPr>
            <p:ph type="body" idx="1"/>
          </p:nvPr>
        </p:nvSpPr>
        <p:spPr>
          <a:xfrm>
            <a:off x="520713" y="2647443"/>
            <a:ext cx="3198096" cy="1297471"/>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de-DE"/>
              <a:t>Mastertextformat bearbeiten</a:t>
            </a:r>
          </a:p>
        </p:txBody>
      </p:sp>
      <p:sp>
        <p:nvSpPr>
          <p:cNvPr id="4" name="Content Placeholder 3"/>
          <p:cNvSpPr>
            <a:spLocks noGrp="1"/>
          </p:cNvSpPr>
          <p:nvPr>
            <p:ph sz="half" idx="2"/>
          </p:nvPr>
        </p:nvSpPr>
        <p:spPr>
          <a:xfrm>
            <a:off x="520713" y="3944914"/>
            <a:ext cx="3198096" cy="5802373"/>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5" name="Text Placeholder 4"/>
          <p:cNvSpPr>
            <a:spLocks noGrp="1"/>
          </p:cNvSpPr>
          <p:nvPr>
            <p:ph type="body" sz="quarter" idx="3"/>
          </p:nvPr>
        </p:nvSpPr>
        <p:spPr>
          <a:xfrm>
            <a:off x="3827086" y="2647443"/>
            <a:ext cx="3213847" cy="1297471"/>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de-DE"/>
              <a:t>Mastertextformat bearbeiten</a:t>
            </a:r>
          </a:p>
        </p:txBody>
      </p:sp>
      <p:sp>
        <p:nvSpPr>
          <p:cNvPr id="6" name="Content Placeholder 5"/>
          <p:cNvSpPr>
            <a:spLocks noGrp="1"/>
          </p:cNvSpPr>
          <p:nvPr>
            <p:ph sz="quarter" idx="4"/>
          </p:nvPr>
        </p:nvSpPr>
        <p:spPr>
          <a:xfrm>
            <a:off x="3827086" y="3944914"/>
            <a:ext cx="3213847" cy="5802373"/>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7" name="Date Placeholder 6"/>
          <p:cNvSpPr>
            <a:spLocks noGrp="1"/>
          </p:cNvSpPr>
          <p:nvPr>
            <p:ph type="dt" sz="half" idx="10"/>
          </p:nvPr>
        </p:nvSpPr>
        <p:spPr/>
        <p:txBody>
          <a:bodyPr/>
          <a:lstStyle/>
          <a:p>
            <a:fld id="{32DE3D11-7D2D-2140-B6D1-0AC0A3A4EA6E}" type="datetimeFigureOut">
              <a:rPr lang="de-DE" smtClean="0"/>
              <a:t>06.06.24</a:t>
            </a:fld>
            <a:endParaRPr lang="de-DE"/>
          </a:p>
        </p:txBody>
      </p:sp>
      <p:sp>
        <p:nvSpPr>
          <p:cNvPr id="8" name="Footer Placeholder 7"/>
          <p:cNvSpPr>
            <a:spLocks noGrp="1"/>
          </p:cNvSpPr>
          <p:nvPr>
            <p:ph type="ftr" sz="quarter" idx="11"/>
          </p:nvPr>
        </p:nvSpPr>
        <p:spPr/>
        <p:txBody>
          <a:bodyPr/>
          <a:lstStyle/>
          <a:p>
            <a:endParaRPr lang="de-DE"/>
          </a:p>
        </p:txBody>
      </p:sp>
      <p:sp>
        <p:nvSpPr>
          <p:cNvPr id="9" name="Slide Number Placeholder 8"/>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9863233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Date Placeholder 2"/>
          <p:cNvSpPr>
            <a:spLocks noGrp="1"/>
          </p:cNvSpPr>
          <p:nvPr>
            <p:ph type="dt" sz="half" idx="10"/>
          </p:nvPr>
        </p:nvSpPr>
        <p:spPr/>
        <p:txBody>
          <a:bodyPr/>
          <a:lstStyle/>
          <a:p>
            <a:fld id="{32DE3D11-7D2D-2140-B6D1-0AC0A3A4EA6E}" type="datetimeFigureOut">
              <a:rPr lang="de-DE" smtClean="0"/>
              <a:t>06.06.24</a:t>
            </a:fld>
            <a:endParaRPr lang="de-DE"/>
          </a:p>
        </p:txBody>
      </p:sp>
      <p:sp>
        <p:nvSpPr>
          <p:cNvPr id="4" name="Footer Placeholder 3"/>
          <p:cNvSpPr>
            <a:spLocks noGrp="1"/>
          </p:cNvSpPr>
          <p:nvPr>
            <p:ph type="ftr" sz="quarter" idx="11"/>
          </p:nvPr>
        </p:nvSpPr>
        <p:spPr/>
        <p:txBody>
          <a:bodyPr/>
          <a:lstStyle/>
          <a:p>
            <a:endParaRPr lang="de-DE"/>
          </a:p>
        </p:txBody>
      </p:sp>
      <p:sp>
        <p:nvSpPr>
          <p:cNvPr id="5" name="Slide Number Placeholder 4"/>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233683195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2DE3D11-7D2D-2140-B6D1-0AC0A3A4EA6E}" type="datetimeFigureOut">
              <a:rPr lang="de-DE" smtClean="0"/>
              <a:t>06.06.24</a:t>
            </a:fld>
            <a:endParaRPr lang="de-DE"/>
          </a:p>
        </p:txBody>
      </p:sp>
      <p:sp>
        <p:nvSpPr>
          <p:cNvPr id="3" name="Footer Placeholder 2"/>
          <p:cNvSpPr>
            <a:spLocks noGrp="1"/>
          </p:cNvSpPr>
          <p:nvPr>
            <p:ph type="ftr" sz="quarter" idx="11"/>
          </p:nvPr>
        </p:nvSpPr>
        <p:spPr/>
        <p:txBody>
          <a:bodyPr/>
          <a:lstStyle/>
          <a:p>
            <a:endParaRPr lang="de-DE"/>
          </a:p>
        </p:txBody>
      </p:sp>
      <p:sp>
        <p:nvSpPr>
          <p:cNvPr id="4" name="Slide Number Placeholder 3"/>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57108722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20712" y="719984"/>
            <a:ext cx="2438192" cy="2519945"/>
          </a:xfrm>
        </p:spPr>
        <p:txBody>
          <a:bodyPr anchor="b"/>
          <a:lstStyle>
            <a:lvl1pPr>
              <a:defRPr sz="2645"/>
            </a:lvl1pPr>
          </a:lstStyle>
          <a:p>
            <a:r>
              <a:rPr lang="de-DE"/>
              <a:t>Mastertitelformat bearbeiten</a:t>
            </a:r>
            <a:endParaRPr lang="en-US" dirty="0"/>
          </a:p>
        </p:txBody>
      </p:sp>
      <p:sp>
        <p:nvSpPr>
          <p:cNvPr id="3" name="Content Placeholder 2"/>
          <p:cNvSpPr>
            <a:spLocks noGrp="1"/>
          </p:cNvSpPr>
          <p:nvPr>
            <p:ph idx="1"/>
          </p:nvPr>
        </p:nvSpPr>
        <p:spPr>
          <a:xfrm>
            <a:off x="3213847" y="1554968"/>
            <a:ext cx="3827085" cy="7674832"/>
          </a:xfrm>
        </p:spPr>
        <p:txBody>
          <a:bodyPr/>
          <a:lstStyle>
            <a:lvl1pPr>
              <a:defRPr sz="2645"/>
            </a:lvl1pPr>
            <a:lvl2pPr>
              <a:defRPr sz="2315"/>
            </a:lvl2pPr>
            <a:lvl3pPr>
              <a:defRPr sz="1984"/>
            </a:lvl3pPr>
            <a:lvl4pPr>
              <a:defRPr sz="1653"/>
            </a:lvl4pPr>
            <a:lvl5pPr>
              <a:defRPr sz="1653"/>
            </a:lvl5pPr>
            <a:lvl6pPr>
              <a:defRPr sz="1653"/>
            </a:lvl6pPr>
            <a:lvl7pPr>
              <a:defRPr sz="1653"/>
            </a:lvl7pPr>
            <a:lvl8pPr>
              <a:defRPr sz="1653"/>
            </a:lvl8pPr>
            <a:lvl9pPr>
              <a:defRPr sz="1653"/>
            </a:lvl9p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Text Placeholder 3"/>
          <p:cNvSpPr>
            <a:spLocks noGrp="1"/>
          </p:cNvSpPr>
          <p:nvPr>
            <p:ph type="body" sz="half" idx="2"/>
          </p:nvPr>
        </p:nvSpPr>
        <p:spPr>
          <a:xfrm>
            <a:off x="520712" y="3239929"/>
            <a:ext cx="2438192" cy="6002369"/>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de-DE"/>
              <a:t>Mastertextformat bearbeiten</a:t>
            </a:r>
          </a:p>
        </p:txBody>
      </p:sp>
      <p:sp>
        <p:nvSpPr>
          <p:cNvPr id="5" name="Date Placeholder 4"/>
          <p:cNvSpPr>
            <a:spLocks noGrp="1"/>
          </p:cNvSpPr>
          <p:nvPr>
            <p:ph type="dt" sz="half" idx="10"/>
          </p:nvPr>
        </p:nvSpPr>
        <p:spPr/>
        <p:txBody>
          <a:bodyPr/>
          <a:lstStyle/>
          <a:p>
            <a:fld id="{32DE3D11-7D2D-2140-B6D1-0AC0A3A4EA6E}" type="datetimeFigureOut">
              <a:rPr lang="de-DE" smtClean="0"/>
              <a:t>06.06.24</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40784708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20712" y="719984"/>
            <a:ext cx="2438192" cy="2519945"/>
          </a:xfrm>
        </p:spPr>
        <p:txBody>
          <a:bodyPr anchor="b"/>
          <a:lstStyle>
            <a:lvl1pPr>
              <a:defRPr sz="2645"/>
            </a:lvl1pPr>
          </a:lstStyle>
          <a:p>
            <a:r>
              <a:rPr lang="de-DE"/>
              <a:t>Mastertitelformat bearbeiten</a:t>
            </a:r>
            <a:endParaRPr lang="en-US" dirty="0"/>
          </a:p>
        </p:txBody>
      </p:sp>
      <p:sp>
        <p:nvSpPr>
          <p:cNvPr id="3" name="Picture Placeholder 2"/>
          <p:cNvSpPr>
            <a:spLocks noGrp="1" noChangeAspect="1"/>
          </p:cNvSpPr>
          <p:nvPr>
            <p:ph type="pic" idx="1"/>
          </p:nvPr>
        </p:nvSpPr>
        <p:spPr>
          <a:xfrm>
            <a:off x="3213847" y="1554968"/>
            <a:ext cx="3827085" cy="7674832"/>
          </a:xfrm>
        </p:spPr>
        <p:txBody>
          <a:bodyPr anchor="t"/>
          <a:lstStyle>
            <a:lvl1pPr marL="0" indent="0">
              <a:buNone/>
              <a:defRPr sz="2645"/>
            </a:lvl1pPr>
            <a:lvl2pPr marL="377967" indent="0">
              <a:buNone/>
              <a:defRPr sz="2315"/>
            </a:lvl2pPr>
            <a:lvl3pPr marL="755934" indent="0">
              <a:buNone/>
              <a:defRPr sz="1984"/>
            </a:lvl3pPr>
            <a:lvl4pPr marL="1133902" indent="0">
              <a:buNone/>
              <a:defRPr sz="1653"/>
            </a:lvl4pPr>
            <a:lvl5pPr marL="1511869" indent="0">
              <a:buNone/>
              <a:defRPr sz="1653"/>
            </a:lvl5pPr>
            <a:lvl6pPr marL="1889836" indent="0">
              <a:buNone/>
              <a:defRPr sz="1653"/>
            </a:lvl6pPr>
            <a:lvl7pPr marL="2267803" indent="0">
              <a:buNone/>
              <a:defRPr sz="1653"/>
            </a:lvl7pPr>
            <a:lvl8pPr marL="2645771" indent="0">
              <a:buNone/>
              <a:defRPr sz="1653"/>
            </a:lvl8pPr>
            <a:lvl9pPr marL="3023738" indent="0">
              <a:buNone/>
              <a:defRPr sz="1653"/>
            </a:lvl9pPr>
          </a:lstStyle>
          <a:p>
            <a:r>
              <a:rPr lang="de-DE"/>
              <a:t>Bild durch Klicken auf Symbol hinzufügen</a:t>
            </a:r>
            <a:endParaRPr lang="en-US" dirty="0"/>
          </a:p>
        </p:txBody>
      </p:sp>
      <p:sp>
        <p:nvSpPr>
          <p:cNvPr id="4" name="Text Placeholder 3"/>
          <p:cNvSpPr>
            <a:spLocks noGrp="1"/>
          </p:cNvSpPr>
          <p:nvPr>
            <p:ph type="body" sz="half" idx="2"/>
          </p:nvPr>
        </p:nvSpPr>
        <p:spPr>
          <a:xfrm>
            <a:off x="520712" y="3239929"/>
            <a:ext cx="2438192" cy="6002369"/>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de-DE"/>
              <a:t>Mastertextformat bearbeiten</a:t>
            </a:r>
          </a:p>
        </p:txBody>
      </p:sp>
      <p:sp>
        <p:nvSpPr>
          <p:cNvPr id="5" name="Date Placeholder 4"/>
          <p:cNvSpPr>
            <a:spLocks noGrp="1"/>
          </p:cNvSpPr>
          <p:nvPr>
            <p:ph type="dt" sz="half" idx="10"/>
          </p:nvPr>
        </p:nvSpPr>
        <p:spPr/>
        <p:txBody>
          <a:bodyPr/>
          <a:lstStyle/>
          <a:p>
            <a:fld id="{32DE3D11-7D2D-2140-B6D1-0AC0A3A4EA6E}" type="datetimeFigureOut">
              <a:rPr lang="de-DE" smtClean="0"/>
              <a:t>06.06.24</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20150063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19728" y="574990"/>
            <a:ext cx="6520220" cy="2087455"/>
          </a:xfrm>
          <a:prstGeom prst="rect">
            <a:avLst/>
          </a:prstGeom>
        </p:spPr>
        <p:txBody>
          <a:bodyPr vert="horz" lIns="91440" tIns="45720" rIns="91440" bIns="45720" rtlCol="0" anchor="ctr">
            <a:normAutofit/>
          </a:bodyPr>
          <a:lstStyle/>
          <a:p>
            <a:r>
              <a:rPr lang="de-DE"/>
              <a:t>Mastertitelformat bearbeiten</a:t>
            </a:r>
            <a:endParaRPr lang="en-US" dirty="0"/>
          </a:p>
        </p:txBody>
      </p:sp>
      <p:sp>
        <p:nvSpPr>
          <p:cNvPr id="3" name="Text Placeholder 2"/>
          <p:cNvSpPr>
            <a:spLocks noGrp="1"/>
          </p:cNvSpPr>
          <p:nvPr>
            <p:ph type="body" idx="1"/>
          </p:nvPr>
        </p:nvSpPr>
        <p:spPr>
          <a:xfrm>
            <a:off x="519728" y="2874937"/>
            <a:ext cx="6520220" cy="6852350"/>
          </a:xfrm>
          <a:prstGeom prst="rect">
            <a:avLst/>
          </a:prstGeom>
        </p:spPr>
        <p:txBody>
          <a:bodyPr vert="horz" lIns="91440" tIns="45720" rIns="91440" bIns="45720" rtlCol="0">
            <a:normAutofit/>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2"/>
          </p:nvPr>
        </p:nvSpPr>
        <p:spPr>
          <a:xfrm>
            <a:off x="519728" y="10009783"/>
            <a:ext cx="1700927" cy="574987"/>
          </a:xfrm>
          <a:prstGeom prst="rect">
            <a:avLst/>
          </a:prstGeom>
        </p:spPr>
        <p:txBody>
          <a:bodyPr vert="horz" lIns="91440" tIns="45720" rIns="91440" bIns="45720" rtlCol="0" anchor="ctr"/>
          <a:lstStyle>
            <a:lvl1pPr algn="l">
              <a:defRPr sz="992">
                <a:solidFill>
                  <a:schemeClr val="tx1">
                    <a:tint val="75000"/>
                  </a:schemeClr>
                </a:solidFill>
              </a:defRPr>
            </a:lvl1pPr>
          </a:lstStyle>
          <a:p>
            <a:fld id="{32DE3D11-7D2D-2140-B6D1-0AC0A3A4EA6E}" type="datetimeFigureOut">
              <a:rPr lang="de-DE" smtClean="0"/>
              <a:t>06.06.24</a:t>
            </a:fld>
            <a:endParaRPr lang="de-DE"/>
          </a:p>
        </p:txBody>
      </p:sp>
      <p:sp>
        <p:nvSpPr>
          <p:cNvPr id="5" name="Footer Placeholder 4"/>
          <p:cNvSpPr>
            <a:spLocks noGrp="1"/>
          </p:cNvSpPr>
          <p:nvPr>
            <p:ph type="ftr" sz="quarter" idx="3"/>
          </p:nvPr>
        </p:nvSpPr>
        <p:spPr>
          <a:xfrm>
            <a:off x="2504143" y="10009783"/>
            <a:ext cx="2551390" cy="574987"/>
          </a:xfrm>
          <a:prstGeom prst="rect">
            <a:avLst/>
          </a:prstGeom>
        </p:spPr>
        <p:txBody>
          <a:bodyPr vert="horz" lIns="91440" tIns="45720" rIns="91440" bIns="45720" rtlCol="0" anchor="ctr"/>
          <a:lstStyle>
            <a:lvl1pPr algn="ctr">
              <a:defRPr sz="992">
                <a:solidFill>
                  <a:schemeClr val="tx1">
                    <a:tint val="75000"/>
                  </a:schemeClr>
                </a:solidFill>
              </a:defRPr>
            </a:lvl1pPr>
          </a:lstStyle>
          <a:p>
            <a:endParaRPr lang="de-DE"/>
          </a:p>
        </p:txBody>
      </p:sp>
      <p:sp>
        <p:nvSpPr>
          <p:cNvPr id="6" name="Slide Number Placeholder 5"/>
          <p:cNvSpPr>
            <a:spLocks noGrp="1"/>
          </p:cNvSpPr>
          <p:nvPr>
            <p:ph type="sldNum" sz="quarter" idx="4"/>
          </p:nvPr>
        </p:nvSpPr>
        <p:spPr>
          <a:xfrm>
            <a:off x="5339020" y="10009783"/>
            <a:ext cx="1700927" cy="574987"/>
          </a:xfrm>
          <a:prstGeom prst="rect">
            <a:avLst/>
          </a:prstGeom>
        </p:spPr>
        <p:txBody>
          <a:bodyPr vert="horz" lIns="91440" tIns="45720" rIns="91440" bIns="45720" rtlCol="0" anchor="ctr"/>
          <a:lstStyle>
            <a:lvl1pPr algn="r">
              <a:defRPr sz="992">
                <a:solidFill>
                  <a:schemeClr val="tx1">
                    <a:tint val="75000"/>
                  </a:schemeClr>
                </a:solidFill>
              </a:defRPr>
            </a:lvl1pPr>
          </a:lstStyle>
          <a:p>
            <a:fld id="{A326A36E-C2DE-0D4A-BAFB-27157F8E6A32}" type="slidenum">
              <a:rPr lang="de-DE" smtClean="0"/>
              <a:t>‹Nr.›</a:t>
            </a:fld>
            <a:endParaRPr lang="de-DE"/>
          </a:p>
        </p:txBody>
      </p:sp>
    </p:spTree>
    <p:extLst>
      <p:ext uri="{BB962C8B-B14F-4D97-AF65-F5344CB8AC3E}">
        <p14:creationId xmlns:p14="http://schemas.microsoft.com/office/powerpoint/2010/main" val="139392161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755934" rtl="0" eaLnBrk="1" latinLnBrk="0" hangingPunct="1">
        <a:lnSpc>
          <a:spcPct val="90000"/>
        </a:lnSpc>
        <a:spcBef>
          <a:spcPct val="0"/>
        </a:spcBef>
        <a:buNone/>
        <a:defRPr sz="3637" kern="1200">
          <a:solidFill>
            <a:schemeClr val="tx1"/>
          </a:solidFill>
          <a:latin typeface="+mj-lt"/>
          <a:ea typeface="+mj-ea"/>
          <a:cs typeface="+mj-cs"/>
        </a:defRPr>
      </a:lvl1pPr>
    </p:titleStyle>
    <p:bodyStyle>
      <a:lvl1pPr marL="188984" indent="-188984" algn="l" defTabSz="755934" rtl="0" eaLnBrk="1" latinLnBrk="0" hangingPunct="1">
        <a:lnSpc>
          <a:spcPct val="90000"/>
        </a:lnSpc>
        <a:spcBef>
          <a:spcPts val="827"/>
        </a:spcBef>
        <a:buFont typeface="Arial" panose="020B0604020202020204" pitchFamily="34" charset="0"/>
        <a:buChar char="•"/>
        <a:defRPr sz="2315" kern="1200">
          <a:solidFill>
            <a:schemeClr val="tx1"/>
          </a:solidFill>
          <a:latin typeface="+mn-lt"/>
          <a:ea typeface="+mn-ea"/>
          <a:cs typeface="+mn-cs"/>
        </a:defRPr>
      </a:lvl1pPr>
      <a:lvl2pPr marL="566951" indent="-188984" algn="l" defTabSz="755934" rtl="0" eaLnBrk="1" latinLnBrk="0" hangingPunct="1">
        <a:lnSpc>
          <a:spcPct val="90000"/>
        </a:lnSpc>
        <a:spcBef>
          <a:spcPts val="413"/>
        </a:spcBef>
        <a:buFont typeface="Arial" panose="020B0604020202020204" pitchFamily="34" charset="0"/>
        <a:buChar char="•"/>
        <a:defRPr sz="1984" kern="1200">
          <a:solidFill>
            <a:schemeClr val="tx1"/>
          </a:solidFill>
          <a:latin typeface="+mn-lt"/>
          <a:ea typeface="+mn-ea"/>
          <a:cs typeface="+mn-cs"/>
        </a:defRPr>
      </a:lvl2pPr>
      <a:lvl3pPr marL="944918" indent="-188984" algn="l" defTabSz="755934" rtl="0" eaLnBrk="1" latinLnBrk="0" hangingPunct="1">
        <a:lnSpc>
          <a:spcPct val="90000"/>
        </a:lnSpc>
        <a:spcBef>
          <a:spcPts val="413"/>
        </a:spcBef>
        <a:buFont typeface="Arial" panose="020B0604020202020204" pitchFamily="34" charset="0"/>
        <a:buChar char="•"/>
        <a:defRPr sz="1653" kern="1200">
          <a:solidFill>
            <a:schemeClr val="tx1"/>
          </a:solidFill>
          <a:latin typeface="+mn-lt"/>
          <a:ea typeface="+mn-ea"/>
          <a:cs typeface="+mn-cs"/>
        </a:defRPr>
      </a:lvl3pPr>
      <a:lvl4pPr marL="1322885"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4pPr>
      <a:lvl5pPr marL="1700853"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5pPr>
      <a:lvl6pPr marL="2078820"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6pPr>
      <a:lvl7pPr marL="2456787"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7pPr>
      <a:lvl8pPr marL="2834754"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8pPr>
      <a:lvl9pPr marL="3212722"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9pPr>
    </p:bodyStyle>
    <p:otherStyle>
      <a:defPPr>
        <a:defRPr lang="en-US"/>
      </a:defPPr>
      <a:lvl1pPr marL="0" algn="l" defTabSz="755934" rtl="0" eaLnBrk="1" latinLnBrk="0" hangingPunct="1">
        <a:defRPr sz="1488" kern="1200">
          <a:solidFill>
            <a:schemeClr val="tx1"/>
          </a:solidFill>
          <a:latin typeface="+mn-lt"/>
          <a:ea typeface="+mn-ea"/>
          <a:cs typeface="+mn-cs"/>
        </a:defRPr>
      </a:lvl1pPr>
      <a:lvl2pPr marL="377967" algn="l" defTabSz="755934" rtl="0" eaLnBrk="1" latinLnBrk="0" hangingPunct="1">
        <a:defRPr sz="1488" kern="1200">
          <a:solidFill>
            <a:schemeClr val="tx1"/>
          </a:solidFill>
          <a:latin typeface="+mn-lt"/>
          <a:ea typeface="+mn-ea"/>
          <a:cs typeface="+mn-cs"/>
        </a:defRPr>
      </a:lvl2pPr>
      <a:lvl3pPr marL="755934" algn="l" defTabSz="755934" rtl="0" eaLnBrk="1" latinLnBrk="0" hangingPunct="1">
        <a:defRPr sz="1488" kern="1200">
          <a:solidFill>
            <a:schemeClr val="tx1"/>
          </a:solidFill>
          <a:latin typeface="+mn-lt"/>
          <a:ea typeface="+mn-ea"/>
          <a:cs typeface="+mn-cs"/>
        </a:defRPr>
      </a:lvl3pPr>
      <a:lvl4pPr marL="1133902" algn="l" defTabSz="755934" rtl="0" eaLnBrk="1" latinLnBrk="0" hangingPunct="1">
        <a:defRPr sz="1488" kern="1200">
          <a:solidFill>
            <a:schemeClr val="tx1"/>
          </a:solidFill>
          <a:latin typeface="+mn-lt"/>
          <a:ea typeface="+mn-ea"/>
          <a:cs typeface="+mn-cs"/>
        </a:defRPr>
      </a:lvl4pPr>
      <a:lvl5pPr marL="1511869" algn="l" defTabSz="755934" rtl="0" eaLnBrk="1" latinLnBrk="0" hangingPunct="1">
        <a:defRPr sz="1488" kern="1200">
          <a:solidFill>
            <a:schemeClr val="tx1"/>
          </a:solidFill>
          <a:latin typeface="+mn-lt"/>
          <a:ea typeface="+mn-ea"/>
          <a:cs typeface="+mn-cs"/>
        </a:defRPr>
      </a:lvl5pPr>
      <a:lvl6pPr marL="1889836" algn="l" defTabSz="755934" rtl="0" eaLnBrk="1" latinLnBrk="0" hangingPunct="1">
        <a:defRPr sz="1488" kern="1200">
          <a:solidFill>
            <a:schemeClr val="tx1"/>
          </a:solidFill>
          <a:latin typeface="+mn-lt"/>
          <a:ea typeface="+mn-ea"/>
          <a:cs typeface="+mn-cs"/>
        </a:defRPr>
      </a:lvl6pPr>
      <a:lvl7pPr marL="2267803" algn="l" defTabSz="755934" rtl="0" eaLnBrk="1" latinLnBrk="0" hangingPunct="1">
        <a:defRPr sz="1488" kern="1200">
          <a:solidFill>
            <a:schemeClr val="tx1"/>
          </a:solidFill>
          <a:latin typeface="+mn-lt"/>
          <a:ea typeface="+mn-ea"/>
          <a:cs typeface="+mn-cs"/>
        </a:defRPr>
      </a:lvl7pPr>
      <a:lvl8pPr marL="2645771" algn="l" defTabSz="755934" rtl="0" eaLnBrk="1" latinLnBrk="0" hangingPunct="1">
        <a:defRPr sz="1488" kern="1200">
          <a:solidFill>
            <a:schemeClr val="tx1"/>
          </a:solidFill>
          <a:latin typeface="+mn-lt"/>
          <a:ea typeface="+mn-ea"/>
          <a:cs typeface="+mn-cs"/>
        </a:defRPr>
      </a:lvl8pPr>
      <a:lvl9pPr marL="3023738" algn="l" defTabSz="755934" rtl="0" eaLnBrk="1" latinLnBrk="0" hangingPunct="1">
        <a:defRPr sz="148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Rechteck 11">
            <a:extLst>
              <a:ext uri="{FF2B5EF4-FFF2-40B4-BE49-F238E27FC236}">
                <a16:creationId xmlns:a16="http://schemas.microsoft.com/office/drawing/2014/main" id="{67137CDA-1A16-7F14-F978-7E6311DA2E07}"/>
              </a:ext>
            </a:extLst>
          </p:cNvPr>
          <p:cNvSpPr/>
          <p:nvPr/>
        </p:nvSpPr>
        <p:spPr>
          <a:xfrm>
            <a:off x="366253" y="639504"/>
            <a:ext cx="6917843" cy="71405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
        <p:nvSpPr>
          <p:cNvPr id="6" name="Rechteck 5">
            <a:extLst>
              <a:ext uri="{FF2B5EF4-FFF2-40B4-BE49-F238E27FC236}">
                <a16:creationId xmlns:a16="http://schemas.microsoft.com/office/drawing/2014/main" id="{84A8A862-53E3-7180-79BD-0F441660C769}"/>
              </a:ext>
            </a:extLst>
          </p:cNvPr>
          <p:cNvSpPr/>
          <p:nvPr/>
        </p:nvSpPr>
        <p:spPr>
          <a:xfrm>
            <a:off x="287866" y="639504"/>
            <a:ext cx="7044267" cy="714983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
        <p:nvSpPr>
          <p:cNvPr id="5" name="Textfeld 4">
            <a:extLst>
              <a:ext uri="{FF2B5EF4-FFF2-40B4-BE49-F238E27FC236}">
                <a16:creationId xmlns:a16="http://schemas.microsoft.com/office/drawing/2014/main" id="{A643DE3A-E823-000A-EEEA-E184CF19B50F}"/>
              </a:ext>
            </a:extLst>
          </p:cNvPr>
          <p:cNvSpPr txBox="1"/>
          <p:nvPr/>
        </p:nvSpPr>
        <p:spPr>
          <a:xfrm>
            <a:off x="227542" y="643466"/>
            <a:ext cx="7137931" cy="1726627"/>
          </a:xfrm>
          <a:prstGeom prst="rect">
            <a:avLst/>
          </a:prstGeom>
          <a:noFill/>
        </p:spPr>
        <p:txBody>
          <a:bodyPr wrap="square" rtlCol="0">
            <a:spAutoFit/>
          </a:bodyPr>
          <a:lstStyle/>
          <a:p>
            <a:r>
              <a:rPr lang="de-DE" sz="1500" b="1" dirty="0">
                <a:solidFill>
                  <a:srgbClr val="7030A0"/>
                </a:solidFill>
              </a:rPr>
              <a:t>W</a:t>
            </a:r>
            <a:r>
              <a:rPr lang="de-DE" sz="1140" b="1" dirty="0">
                <a:solidFill>
                  <a:srgbClr val="7030A0"/>
                </a:solidFill>
              </a:rPr>
              <a:t>ahrnehmen </a:t>
            </a:r>
            <a:r>
              <a:rPr lang="de-DE" sz="1140" b="1" dirty="0"/>
              <a:t>und</a:t>
            </a:r>
            <a:r>
              <a:rPr lang="de-DE" sz="1140" b="1" dirty="0">
                <a:solidFill>
                  <a:srgbClr val="00B0F0"/>
                </a:solidFill>
              </a:rPr>
              <a:t> </a:t>
            </a:r>
            <a:r>
              <a:rPr lang="de-DE" sz="1500" b="1" dirty="0">
                <a:solidFill>
                  <a:srgbClr val="0070C0"/>
                </a:solidFill>
              </a:rPr>
              <a:t>A</a:t>
            </a:r>
            <a:r>
              <a:rPr lang="de-DE" sz="1140" b="1" dirty="0">
                <a:solidFill>
                  <a:srgbClr val="0070C0"/>
                </a:solidFill>
              </a:rPr>
              <a:t>nalysieren</a:t>
            </a:r>
            <a:r>
              <a:rPr lang="de-DE" sz="1140" b="1" dirty="0">
                <a:solidFill>
                  <a:srgbClr val="00B0F0"/>
                </a:solidFill>
              </a:rPr>
              <a:t> </a:t>
            </a:r>
            <a:r>
              <a:rPr lang="de-DE" sz="1140" b="1" dirty="0"/>
              <a:t>eines Wertekonflikts </a:t>
            </a:r>
            <a:r>
              <a:rPr lang="de-DE" sz="1140" dirty="0"/>
              <a:t>(vgl. Beispiel </a:t>
            </a:r>
            <a:r>
              <a:rPr lang="de-DE" sz="1140" b="1" i="1" dirty="0"/>
              <a:t>Bewerten 1</a:t>
            </a:r>
            <a:r>
              <a:rPr lang="de-DE" sz="1140" dirty="0"/>
              <a:t>)</a:t>
            </a:r>
            <a:endParaRPr lang="de-DE" sz="1140" b="1" dirty="0"/>
          </a:p>
          <a:p>
            <a:r>
              <a:rPr lang="de-DE" sz="1140" dirty="0"/>
              <a:t>Der Schutz der Biodiversität steht oft im Konflikt mit anderweitigen Nutzungsinteressen (z.B. Wirtschaft, Freizeit). Diese Konflikte können mit einer gewichteten Entscheidungsstrategie gelöst werden.  Im vorliegenden Beispiel soll ein Jugendgemeinderat entscheiden, ob ein schon lange gewünschter Skatepark für Jugendliche auf einer ökologisch hochwertigen Wiesenfläche errichtet werden soll. Die Jugendlichen diskutieren vier </a:t>
            </a:r>
            <a:r>
              <a:rPr lang="de-DE" sz="1140" b="1" dirty="0">
                <a:solidFill>
                  <a:srgbClr val="0070C0"/>
                </a:solidFill>
              </a:rPr>
              <a:t>Handlungsmöglichkeiten H1-H4</a:t>
            </a:r>
            <a:r>
              <a:rPr lang="de-DE" sz="1140" dirty="0"/>
              <a:t>: </a:t>
            </a:r>
          </a:p>
          <a:p>
            <a:r>
              <a:rPr lang="de-DE" sz="1140" b="1" dirty="0">
                <a:solidFill>
                  <a:srgbClr val="0070C0"/>
                </a:solidFill>
              </a:rPr>
              <a:t>H1</a:t>
            </a:r>
            <a:r>
              <a:rPr lang="de-DE" sz="1140" dirty="0"/>
              <a:t>: Die Insektenwiese bleibt. Der Skatepark wird abgelehnt, bis eine ökologisch minderwertige Fläche verfügbar ist.</a:t>
            </a:r>
          </a:p>
          <a:p>
            <a:r>
              <a:rPr lang="de-DE" sz="1140" b="1" dirty="0">
                <a:solidFill>
                  <a:srgbClr val="0070C0"/>
                </a:solidFill>
              </a:rPr>
              <a:t>H2</a:t>
            </a:r>
            <a:r>
              <a:rPr lang="de-DE" sz="1140" dirty="0"/>
              <a:t>: Der Skatepark soll in vollem Umfang gebaut werden.</a:t>
            </a:r>
          </a:p>
          <a:p>
            <a:r>
              <a:rPr lang="de-DE" sz="1140" b="1" dirty="0">
                <a:solidFill>
                  <a:srgbClr val="0070C0"/>
                </a:solidFill>
              </a:rPr>
              <a:t>H3</a:t>
            </a:r>
            <a:r>
              <a:rPr lang="de-DE" sz="1140" dirty="0"/>
              <a:t>: Das Gelände bleibt zur Hälfte Insektenwiese und wird zur Hälfte Skatepark.</a:t>
            </a:r>
          </a:p>
          <a:p>
            <a:r>
              <a:rPr lang="de-DE" sz="1140" b="1" dirty="0">
                <a:solidFill>
                  <a:srgbClr val="0070C0"/>
                </a:solidFill>
              </a:rPr>
              <a:t>H4</a:t>
            </a:r>
            <a:r>
              <a:rPr lang="de-DE" sz="1140" dirty="0"/>
              <a:t>: Es wird ein kleinerer Skatepark gebaut. Mit dem gesparten Geld werden Blühwiesen in Privatgärten gefördert. </a:t>
            </a:r>
          </a:p>
        </p:txBody>
      </p:sp>
      <p:sp>
        <p:nvSpPr>
          <p:cNvPr id="7" name="Textfeld 6">
            <a:extLst>
              <a:ext uri="{FF2B5EF4-FFF2-40B4-BE49-F238E27FC236}">
                <a16:creationId xmlns:a16="http://schemas.microsoft.com/office/drawing/2014/main" id="{17F5D65F-0954-E418-B010-8789A45DAE49}"/>
              </a:ext>
            </a:extLst>
          </p:cNvPr>
          <p:cNvSpPr txBox="1"/>
          <p:nvPr/>
        </p:nvSpPr>
        <p:spPr>
          <a:xfrm>
            <a:off x="257440" y="246865"/>
            <a:ext cx="7108033" cy="260338"/>
          </a:xfrm>
          <a:prstGeom prst="rect">
            <a:avLst/>
          </a:prstGeom>
          <a:solidFill>
            <a:schemeClr val="bg1">
              <a:lumMod val="75000"/>
            </a:schemeClr>
          </a:solidFill>
        </p:spPr>
        <p:txBody>
          <a:bodyPr wrap="square" lIns="18000" tIns="10800" rIns="18000" bIns="10800" rtlCol="0">
            <a:spAutoFit/>
          </a:bodyPr>
          <a:lstStyle/>
          <a:p>
            <a:r>
              <a:rPr lang="de-DE" sz="1550" b="1" dirty="0"/>
              <a:t>BEWERTEN 3: </a:t>
            </a:r>
            <a:r>
              <a:rPr lang="de-DE" sz="1550" b="1">
                <a:solidFill>
                  <a:srgbClr val="FE9202"/>
                </a:solidFill>
              </a:rPr>
              <a:t>G</a:t>
            </a:r>
            <a:r>
              <a:rPr lang="de-DE" sz="1550" b="1">
                <a:solidFill>
                  <a:srgbClr val="FF0000"/>
                </a:solidFill>
              </a:rPr>
              <a:t>E</a:t>
            </a:r>
            <a:r>
              <a:rPr lang="de-DE" sz="1550" b="1"/>
              <a:t>        </a:t>
            </a:r>
            <a:r>
              <a:rPr lang="de-DE" sz="1400"/>
              <a:t>Wertekonflikte durch </a:t>
            </a:r>
            <a:r>
              <a:rPr lang="de-DE" sz="1400" dirty="0"/>
              <a:t>eine gewichtete </a:t>
            </a:r>
            <a:r>
              <a:rPr lang="de-DE" sz="1400"/>
              <a:t>Entscheidungsstrategie bearbeiten </a:t>
            </a:r>
            <a:endParaRPr lang="de-DE" sz="1400" dirty="0"/>
          </a:p>
        </p:txBody>
      </p:sp>
      <p:sp>
        <p:nvSpPr>
          <p:cNvPr id="30" name="Textfeld 29">
            <a:extLst>
              <a:ext uri="{FF2B5EF4-FFF2-40B4-BE49-F238E27FC236}">
                <a16:creationId xmlns:a16="http://schemas.microsoft.com/office/drawing/2014/main" id="{521B5133-EFBC-3EFB-B52A-DCFF630E62AB}"/>
              </a:ext>
            </a:extLst>
          </p:cNvPr>
          <p:cNvSpPr txBox="1"/>
          <p:nvPr/>
        </p:nvSpPr>
        <p:spPr>
          <a:xfrm>
            <a:off x="287865" y="2475270"/>
            <a:ext cx="6996231" cy="674031"/>
          </a:xfrm>
          <a:prstGeom prst="rect">
            <a:avLst/>
          </a:prstGeom>
          <a:noFill/>
        </p:spPr>
        <p:txBody>
          <a:bodyPr wrap="square" rtlCol="0">
            <a:spAutoFit/>
          </a:bodyPr>
          <a:lstStyle/>
          <a:p>
            <a:r>
              <a:rPr lang="de-DE" sz="1500" b="1" dirty="0">
                <a:solidFill>
                  <a:srgbClr val="00B050"/>
                </a:solidFill>
              </a:rPr>
              <a:t>A</a:t>
            </a:r>
            <a:r>
              <a:rPr lang="de-DE" sz="1140" b="1" dirty="0">
                <a:solidFill>
                  <a:srgbClr val="00B050"/>
                </a:solidFill>
              </a:rPr>
              <a:t>rgumentieren</a:t>
            </a:r>
            <a:r>
              <a:rPr lang="de-DE" sz="1140" b="1" dirty="0">
                <a:solidFill>
                  <a:srgbClr val="00B0F0"/>
                </a:solidFill>
              </a:rPr>
              <a:t> </a:t>
            </a:r>
            <a:r>
              <a:rPr lang="de-DE" sz="1140" b="1" dirty="0"/>
              <a:t>in einem Wertekonflikt : </a:t>
            </a:r>
            <a:r>
              <a:rPr lang="de-DE" sz="1140" dirty="0"/>
              <a:t>Die Mitglieder des Jugendgemeinderats formulieren Sachaussagen und verknüpfen diese mit Werteaussagen. Aus beiden ergeben sich Argumente für (</a:t>
            </a:r>
            <a:r>
              <a:rPr lang="de-DE" sz="1140" i="1" dirty="0"/>
              <a:t>pro</a:t>
            </a:r>
            <a:r>
              <a:rPr lang="de-DE" sz="1140" dirty="0"/>
              <a:t>) und gegen (</a:t>
            </a:r>
            <a:r>
              <a:rPr lang="de-DE" sz="1140" i="1" dirty="0"/>
              <a:t>contra</a:t>
            </a:r>
            <a:r>
              <a:rPr lang="de-DE" sz="1140" dirty="0"/>
              <a:t>) den Skaterpark. Vier </a:t>
            </a:r>
            <a:r>
              <a:rPr lang="de-DE" sz="1140" b="1" dirty="0"/>
              <a:t>Argumente</a:t>
            </a:r>
            <a:r>
              <a:rPr lang="de-DE" sz="1140" dirty="0"/>
              <a:t> gemäß sind hier verkürzt dargestellt (vgl. Beispiel </a:t>
            </a:r>
            <a:r>
              <a:rPr lang="de-DE" sz="1140" b="1" i="1" dirty="0"/>
              <a:t>Bewerten 2</a:t>
            </a:r>
            <a:r>
              <a:rPr lang="de-DE" sz="1140" dirty="0"/>
              <a:t>).</a:t>
            </a:r>
          </a:p>
        </p:txBody>
      </p:sp>
      <p:cxnSp>
        <p:nvCxnSpPr>
          <p:cNvPr id="33" name="Gerade Verbindung 32">
            <a:extLst>
              <a:ext uri="{FF2B5EF4-FFF2-40B4-BE49-F238E27FC236}">
                <a16:creationId xmlns:a16="http://schemas.microsoft.com/office/drawing/2014/main" id="{6381C919-8A93-AA36-F180-EF5D69D578D3}"/>
              </a:ext>
            </a:extLst>
          </p:cNvPr>
          <p:cNvCxnSpPr>
            <a:cxnSpLocks/>
          </p:cNvCxnSpPr>
          <p:nvPr/>
        </p:nvCxnSpPr>
        <p:spPr>
          <a:xfrm>
            <a:off x="382555" y="2406253"/>
            <a:ext cx="6835408" cy="0"/>
          </a:xfrm>
          <a:prstGeom prst="line">
            <a:avLst/>
          </a:prstGeom>
          <a:ln w="63500" cap="rnd">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cxnSp>
        <p:nvCxnSpPr>
          <p:cNvPr id="39" name="Gerade Verbindung 38">
            <a:extLst>
              <a:ext uri="{FF2B5EF4-FFF2-40B4-BE49-F238E27FC236}">
                <a16:creationId xmlns:a16="http://schemas.microsoft.com/office/drawing/2014/main" id="{4DD1F607-366A-1339-82E3-804D4CB84A7E}"/>
              </a:ext>
            </a:extLst>
          </p:cNvPr>
          <p:cNvCxnSpPr>
            <a:cxnSpLocks/>
          </p:cNvCxnSpPr>
          <p:nvPr/>
        </p:nvCxnSpPr>
        <p:spPr>
          <a:xfrm>
            <a:off x="382555" y="4695291"/>
            <a:ext cx="6807319" cy="0"/>
          </a:xfrm>
          <a:prstGeom prst="line">
            <a:avLst/>
          </a:prstGeom>
          <a:ln w="63500" cap="rnd">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aphicFrame>
        <p:nvGraphicFramePr>
          <p:cNvPr id="14" name="Tabelle 14">
            <a:extLst>
              <a:ext uri="{FF2B5EF4-FFF2-40B4-BE49-F238E27FC236}">
                <a16:creationId xmlns:a16="http://schemas.microsoft.com/office/drawing/2014/main" id="{386A3863-06B9-30CB-135B-C830B57833CA}"/>
              </a:ext>
            </a:extLst>
          </p:cNvPr>
          <p:cNvGraphicFramePr>
            <a:graphicFrameLocks noGrp="1"/>
          </p:cNvGraphicFramePr>
          <p:nvPr>
            <p:extLst>
              <p:ext uri="{D42A27DB-BD31-4B8C-83A1-F6EECF244321}">
                <p14:modId xmlns:p14="http://schemas.microsoft.com/office/powerpoint/2010/main" val="1542602513"/>
              </p:ext>
            </p:extLst>
          </p:nvPr>
        </p:nvGraphicFramePr>
        <p:xfrm>
          <a:off x="366253" y="3164730"/>
          <a:ext cx="6831960" cy="1399032"/>
        </p:xfrm>
        <a:graphic>
          <a:graphicData uri="http://schemas.openxmlformats.org/drawingml/2006/table">
            <a:tbl>
              <a:tblPr firstRow="1" bandRow="1">
                <a:tableStyleId>{5C22544A-7EE6-4342-B048-85BDC9FD1C3A}</a:tableStyleId>
              </a:tblPr>
              <a:tblGrid>
                <a:gridCol w="3030090">
                  <a:extLst>
                    <a:ext uri="{9D8B030D-6E8A-4147-A177-3AD203B41FA5}">
                      <a16:colId xmlns:a16="http://schemas.microsoft.com/office/drawing/2014/main" val="2691938161"/>
                    </a:ext>
                  </a:extLst>
                </a:gridCol>
                <a:gridCol w="2664592">
                  <a:extLst>
                    <a:ext uri="{9D8B030D-6E8A-4147-A177-3AD203B41FA5}">
                      <a16:colId xmlns:a16="http://schemas.microsoft.com/office/drawing/2014/main" val="1164681483"/>
                    </a:ext>
                  </a:extLst>
                </a:gridCol>
                <a:gridCol w="1137278">
                  <a:extLst>
                    <a:ext uri="{9D8B030D-6E8A-4147-A177-3AD203B41FA5}">
                      <a16:colId xmlns:a16="http://schemas.microsoft.com/office/drawing/2014/main" val="3306117871"/>
                    </a:ext>
                  </a:extLst>
                </a:gridCol>
              </a:tblGrid>
              <a:tr h="289566">
                <a:tc>
                  <a:txBody>
                    <a:bodyPr/>
                    <a:lstStyle/>
                    <a:p>
                      <a:r>
                        <a:rPr lang="de-DE" sz="1140" b="1" dirty="0">
                          <a:solidFill>
                            <a:srgbClr val="00B050"/>
                          </a:solidFill>
                        </a:rPr>
                        <a:t>Sachaussage</a:t>
                      </a:r>
                      <a:r>
                        <a:rPr lang="de-DE" sz="1140" b="0" dirty="0">
                          <a:solidFill>
                            <a:srgbClr val="00B050"/>
                          </a:solidFill>
                        </a:rPr>
                        <a:t> („Sein-Aussage“)</a:t>
                      </a:r>
                    </a:p>
                    <a:p>
                      <a:r>
                        <a:rPr lang="de-DE" sz="1140" b="0" dirty="0">
                          <a:solidFill>
                            <a:srgbClr val="00B050"/>
                          </a:solidFill>
                        </a:rPr>
                        <a:t>Der Bau des Skateparks …</a:t>
                      </a:r>
                    </a:p>
                  </a:txBody>
                  <a:tcPr>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p>
                      <a:r>
                        <a:rPr lang="de-DE" sz="1140" b="0" dirty="0">
                          <a:solidFill>
                            <a:srgbClr val="00B050"/>
                          </a:solidFill>
                        </a:rPr>
                        <a:t>Durch den Bau des Skateparks </a:t>
                      </a:r>
                      <a:r>
                        <a:rPr lang="de-DE" sz="1140" b="1" dirty="0">
                          <a:solidFill>
                            <a:srgbClr val="00B050"/>
                          </a:solidFill>
                        </a:rPr>
                        <a:t>berührte</a:t>
                      </a:r>
                      <a:r>
                        <a:rPr lang="de-DE" sz="1140" b="0" dirty="0">
                          <a:solidFill>
                            <a:srgbClr val="00B050"/>
                          </a:solidFill>
                        </a:rPr>
                        <a:t> </a:t>
                      </a:r>
                      <a:r>
                        <a:rPr lang="de-DE" sz="1140" b="1" dirty="0">
                          <a:solidFill>
                            <a:srgbClr val="00B050"/>
                          </a:solidFill>
                        </a:rPr>
                        <a:t>Werte</a:t>
                      </a:r>
                      <a:r>
                        <a:rPr lang="de-DE" sz="1140" b="0" dirty="0">
                          <a:solidFill>
                            <a:srgbClr val="00B050"/>
                          </a:solidFill>
                        </a:rPr>
                        <a:t>. Sie werden entweder verletzt oder ihnen wird entsprochen.</a:t>
                      </a:r>
                    </a:p>
                  </a:txBody>
                  <a:tcPr>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p>
                      <a:r>
                        <a:rPr lang="de-DE" sz="1140" b="1" dirty="0">
                          <a:solidFill>
                            <a:srgbClr val="00B050"/>
                          </a:solidFill>
                        </a:rPr>
                        <a:t>Konsequenz</a:t>
                      </a:r>
                      <a:r>
                        <a:rPr lang="de-DE" sz="1140" b="0" dirty="0">
                          <a:solidFill>
                            <a:srgbClr val="00B050"/>
                          </a:solidFill>
                        </a:rPr>
                        <a:t> für den Bau des Skateparks</a:t>
                      </a:r>
                    </a:p>
                  </a:txBody>
                  <a:tcPr>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extLst>
                  <a:ext uri="{0D108BD9-81ED-4DB2-BD59-A6C34878D82A}">
                    <a16:rowId xmlns:a16="http://schemas.microsoft.com/office/drawing/2014/main" val="3487094653"/>
                  </a:ext>
                </a:extLst>
              </a:tr>
              <a:tr h="119982">
                <a:tc>
                  <a:txBody>
                    <a:bodyPr/>
                    <a:lstStyle/>
                    <a:p>
                      <a:r>
                        <a:rPr lang="de-DE" sz="1140" b="0" dirty="0">
                          <a:solidFill>
                            <a:schemeClr val="tx1"/>
                          </a:solidFill>
                        </a:rPr>
                        <a:t>… verringert die Artenvielfalt.</a:t>
                      </a:r>
                    </a:p>
                    <a:p>
                      <a:r>
                        <a:rPr lang="de-DE" sz="1140" b="0" dirty="0">
                          <a:solidFill>
                            <a:schemeClr val="tx1"/>
                          </a:solidFill>
                        </a:rPr>
                        <a:t>… macht das Freizeitangebot vielfältiger.</a:t>
                      </a:r>
                    </a:p>
                    <a:p>
                      <a:r>
                        <a:rPr lang="de-DE" sz="1140" b="0" dirty="0">
                          <a:solidFill>
                            <a:schemeClr val="tx1"/>
                          </a:solidFill>
                        </a:rPr>
                        <a:t>… schafft jugendgemäßes Bewegungsangebot.</a:t>
                      </a:r>
                    </a:p>
                    <a:p>
                      <a:r>
                        <a:rPr lang="de-DE" sz="1140" b="0" dirty="0">
                          <a:solidFill>
                            <a:schemeClr val="tx1"/>
                          </a:solidFill>
                        </a:rPr>
                        <a:t>… kostet einen sechsstelligen Betrag.</a:t>
                      </a:r>
                    </a:p>
                  </a:txBody>
                  <a:tcPr>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lang="de-DE" sz="1140" b="0" dirty="0">
                          <a:solidFill>
                            <a:schemeClr val="tx1"/>
                          </a:solidFill>
                        </a:rPr>
                        <a:t>Artenvielfalt (verletzt)</a:t>
                      </a:r>
                    </a:p>
                    <a:p>
                      <a:r>
                        <a:rPr lang="de-DE" sz="1140" b="0" dirty="0">
                          <a:solidFill>
                            <a:schemeClr val="tx1"/>
                          </a:solidFill>
                        </a:rPr>
                        <a:t>Freizeit, Selbstbestimmung (entsprochen) </a:t>
                      </a:r>
                    </a:p>
                    <a:p>
                      <a:pPr marL="0" marR="0" lvl="0" indent="0" algn="l" defTabSz="755934" rtl="0" eaLnBrk="1" fontAlgn="auto" latinLnBrk="0" hangingPunct="1">
                        <a:lnSpc>
                          <a:spcPct val="100000"/>
                        </a:lnSpc>
                        <a:spcBef>
                          <a:spcPts val="0"/>
                        </a:spcBef>
                        <a:spcAft>
                          <a:spcPts val="0"/>
                        </a:spcAft>
                        <a:buClrTx/>
                        <a:buSzTx/>
                        <a:buFontTx/>
                        <a:buNone/>
                        <a:tabLst/>
                        <a:defRPr/>
                      </a:pPr>
                      <a:r>
                        <a:rPr lang="de-DE" sz="1140" b="0" dirty="0">
                          <a:solidFill>
                            <a:schemeClr val="tx1"/>
                          </a:solidFill>
                        </a:rPr>
                        <a:t>Bewegung, Gesundheit (entsprochen) </a:t>
                      </a:r>
                    </a:p>
                    <a:p>
                      <a:pPr marL="0" marR="0" lvl="0" indent="0" algn="l" defTabSz="755934" rtl="0" eaLnBrk="1" fontAlgn="auto" latinLnBrk="0" hangingPunct="1">
                        <a:lnSpc>
                          <a:spcPct val="100000"/>
                        </a:lnSpc>
                        <a:spcBef>
                          <a:spcPts val="0"/>
                        </a:spcBef>
                        <a:spcAft>
                          <a:spcPts val="0"/>
                        </a:spcAft>
                        <a:buClrTx/>
                        <a:buSzTx/>
                        <a:buFontTx/>
                        <a:buNone/>
                        <a:tabLst/>
                        <a:defRPr/>
                      </a:pPr>
                      <a:r>
                        <a:rPr lang="de-DE" sz="1140" b="0" dirty="0">
                          <a:solidFill>
                            <a:schemeClr val="tx1"/>
                          </a:solidFill>
                        </a:rPr>
                        <a:t>Kostenminimierung (verletzt) </a:t>
                      </a:r>
                    </a:p>
                  </a:txBody>
                  <a:tcPr>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lang="de-DE" sz="1140" b="0" i="1" dirty="0">
                          <a:solidFill>
                            <a:schemeClr val="tx1"/>
                          </a:solidFill>
                        </a:rPr>
                        <a:t>contra</a:t>
                      </a:r>
                    </a:p>
                    <a:p>
                      <a:r>
                        <a:rPr lang="de-DE" sz="1140" b="0" i="1" dirty="0">
                          <a:solidFill>
                            <a:schemeClr val="tx1"/>
                          </a:solidFill>
                        </a:rPr>
                        <a:t>pro</a:t>
                      </a:r>
                    </a:p>
                    <a:p>
                      <a:r>
                        <a:rPr lang="de-DE" sz="1140" b="0" i="1" dirty="0">
                          <a:solidFill>
                            <a:schemeClr val="tx1"/>
                          </a:solidFill>
                        </a:rPr>
                        <a:t>pro</a:t>
                      </a:r>
                    </a:p>
                    <a:p>
                      <a:r>
                        <a:rPr lang="de-DE" sz="1140" b="0" i="1" dirty="0">
                          <a:solidFill>
                            <a:schemeClr val="tx1"/>
                          </a:solidFill>
                        </a:rPr>
                        <a:t>contra</a:t>
                      </a:r>
                      <a:endParaRPr lang="de-DE" sz="1140" b="0" dirty="0">
                        <a:solidFill>
                          <a:schemeClr val="tx1"/>
                        </a:solidFill>
                      </a:endParaRPr>
                    </a:p>
                  </a:txBody>
                  <a:tcPr>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222452195"/>
                  </a:ext>
                </a:extLst>
              </a:tr>
            </a:tbl>
          </a:graphicData>
        </a:graphic>
      </p:graphicFrame>
      <p:sp>
        <p:nvSpPr>
          <p:cNvPr id="18" name="Textfeld 17">
            <a:extLst>
              <a:ext uri="{FF2B5EF4-FFF2-40B4-BE49-F238E27FC236}">
                <a16:creationId xmlns:a16="http://schemas.microsoft.com/office/drawing/2014/main" id="{ABCD6B1F-15DC-5278-15F9-1723B695446A}"/>
              </a:ext>
            </a:extLst>
          </p:cNvPr>
          <p:cNvSpPr txBox="1"/>
          <p:nvPr/>
        </p:nvSpPr>
        <p:spPr>
          <a:xfrm>
            <a:off x="308627" y="4792734"/>
            <a:ext cx="1264359" cy="553998"/>
          </a:xfrm>
          <a:prstGeom prst="rect">
            <a:avLst/>
          </a:prstGeom>
          <a:noFill/>
        </p:spPr>
        <p:txBody>
          <a:bodyPr wrap="square" rtlCol="0">
            <a:spAutoFit/>
          </a:bodyPr>
          <a:lstStyle/>
          <a:p>
            <a:r>
              <a:rPr lang="de-DE" sz="1500" b="1" dirty="0">
                <a:solidFill>
                  <a:srgbClr val="FE9202"/>
                </a:solidFill>
              </a:rPr>
              <a:t>G</a:t>
            </a:r>
            <a:r>
              <a:rPr lang="de-DE" sz="1140" b="1" dirty="0">
                <a:solidFill>
                  <a:srgbClr val="FE9202"/>
                </a:solidFill>
              </a:rPr>
              <a:t>ewichten</a:t>
            </a:r>
            <a:r>
              <a:rPr lang="de-DE" sz="1140" b="1" dirty="0">
                <a:solidFill>
                  <a:srgbClr val="00B0F0"/>
                </a:solidFill>
              </a:rPr>
              <a:t> </a:t>
            </a:r>
            <a:r>
              <a:rPr lang="de-DE" sz="1140" b="1" dirty="0"/>
              <a:t>und</a:t>
            </a:r>
            <a:r>
              <a:rPr lang="de-DE" sz="1140" b="1" dirty="0">
                <a:solidFill>
                  <a:srgbClr val="00B0F0"/>
                </a:solidFill>
              </a:rPr>
              <a:t> </a:t>
            </a:r>
            <a:r>
              <a:rPr lang="de-DE" sz="1500" b="1" dirty="0">
                <a:solidFill>
                  <a:srgbClr val="FF0000"/>
                </a:solidFill>
              </a:rPr>
              <a:t>E</a:t>
            </a:r>
            <a:r>
              <a:rPr lang="de-DE" sz="1140" b="1" dirty="0">
                <a:solidFill>
                  <a:srgbClr val="FF0000"/>
                </a:solidFill>
              </a:rPr>
              <a:t>ntscheiden</a:t>
            </a:r>
            <a:r>
              <a:rPr lang="de-DE" sz="1140" b="1" dirty="0"/>
              <a:t>:</a:t>
            </a:r>
            <a:r>
              <a:rPr lang="de-DE" sz="1140" b="1" dirty="0">
                <a:solidFill>
                  <a:srgbClr val="00B0F0"/>
                </a:solidFill>
              </a:rPr>
              <a:t> </a:t>
            </a:r>
            <a:endParaRPr lang="de-DE" sz="1140" dirty="0">
              <a:solidFill>
                <a:srgbClr val="FF0000"/>
              </a:solidFill>
              <a:highlight>
                <a:srgbClr val="FFFF00"/>
              </a:highlight>
            </a:endParaRPr>
          </a:p>
        </p:txBody>
      </p:sp>
      <p:sp>
        <p:nvSpPr>
          <p:cNvPr id="26" name="Textfeld 25">
            <a:extLst>
              <a:ext uri="{FF2B5EF4-FFF2-40B4-BE49-F238E27FC236}">
                <a16:creationId xmlns:a16="http://schemas.microsoft.com/office/drawing/2014/main" id="{2F9CC715-084D-81B5-2FB8-29654502DB39}"/>
              </a:ext>
            </a:extLst>
          </p:cNvPr>
          <p:cNvSpPr txBox="1"/>
          <p:nvPr/>
        </p:nvSpPr>
        <p:spPr>
          <a:xfrm>
            <a:off x="325168" y="7084423"/>
            <a:ext cx="6909335" cy="794064"/>
          </a:xfrm>
          <a:prstGeom prst="rect">
            <a:avLst/>
          </a:prstGeom>
          <a:noFill/>
        </p:spPr>
        <p:txBody>
          <a:bodyPr wrap="square" rtlCol="0">
            <a:spAutoFit/>
          </a:bodyPr>
          <a:lstStyle/>
          <a:p>
            <a:r>
              <a:rPr lang="de-DE" sz="1140" b="1" dirty="0"/>
              <a:t>Ergebnis: </a:t>
            </a:r>
            <a:r>
              <a:rPr lang="de-DE" sz="1140" dirty="0"/>
              <a:t>Der Jugendgemeinderat stimmt mehrheitlich für </a:t>
            </a:r>
            <a:r>
              <a:rPr lang="de-DE" sz="1140" b="1" dirty="0">
                <a:solidFill>
                  <a:srgbClr val="0070C0"/>
                </a:solidFill>
              </a:rPr>
              <a:t>H1</a:t>
            </a:r>
            <a:r>
              <a:rPr lang="de-DE" sz="1140" dirty="0"/>
              <a:t>. Damit hat er auch im Sinne einer langfristigen oder zukunftsfähigen Perspektive entschieden (Prinzip der Nachhaltigkeit). Um dem Ausdruck zu verleihen,  formuliert er folgenden Antrag an die Gemeinde: „Wir verzichten vorläufig auf einen Skatepark, damit die Insektenwiese bleiben kann. Damit sie nicht durch andere Projekte gefährdet wird, soll sie geschützt werden.“  </a:t>
            </a:r>
            <a:endParaRPr lang="de-DE" sz="1140" dirty="0">
              <a:solidFill>
                <a:srgbClr val="FF0000"/>
              </a:solidFill>
              <a:highlight>
                <a:srgbClr val="FFFF00"/>
              </a:highlight>
            </a:endParaRPr>
          </a:p>
        </p:txBody>
      </p:sp>
      <p:graphicFrame>
        <p:nvGraphicFramePr>
          <p:cNvPr id="27" name="Tabelle 14">
            <a:extLst>
              <a:ext uri="{FF2B5EF4-FFF2-40B4-BE49-F238E27FC236}">
                <a16:creationId xmlns:a16="http://schemas.microsoft.com/office/drawing/2014/main" id="{CC970691-0A55-EDE3-F347-A9906CEC0161}"/>
              </a:ext>
            </a:extLst>
          </p:cNvPr>
          <p:cNvGraphicFramePr>
            <a:graphicFrameLocks noGrp="1"/>
          </p:cNvGraphicFramePr>
          <p:nvPr>
            <p:extLst>
              <p:ext uri="{D42A27DB-BD31-4B8C-83A1-F6EECF244321}">
                <p14:modId xmlns:p14="http://schemas.microsoft.com/office/powerpoint/2010/main" val="92283006"/>
              </p:ext>
            </p:extLst>
          </p:nvPr>
        </p:nvGraphicFramePr>
        <p:xfrm>
          <a:off x="417996" y="5434233"/>
          <a:ext cx="3835952" cy="1402416"/>
        </p:xfrm>
        <a:graphic>
          <a:graphicData uri="http://schemas.openxmlformats.org/drawingml/2006/table">
            <a:tbl>
              <a:tblPr firstRow="1" bandRow="1">
                <a:tableStyleId>{5C22544A-7EE6-4342-B048-85BDC9FD1C3A}</a:tableStyleId>
              </a:tblPr>
              <a:tblGrid>
                <a:gridCol w="272779">
                  <a:extLst>
                    <a:ext uri="{9D8B030D-6E8A-4147-A177-3AD203B41FA5}">
                      <a16:colId xmlns:a16="http://schemas.microsoft.com/office/drawing/2014/main" val="2691938161"/>
                    </a:ext>
                  </a:extLst>
                </a:gridCol>
                <a:gridCol w="475784">
                  <a:extLst>
                    <a:ext uri="{9D8B030D-6E8A-4147-A177-3AD203B41FA5}">
                      <a16:colId xmlns:a16="http://schemas.microsoft.com/office/drawing/2014/main" val="1164681483"/>
                    </a:ext>
                  </a:extLst>
                </a:gridCol>
                <a:gridCol w="995455">
                  <a:extLst>
                    <a:ext uri="{9D8B030D-6E8A-4147-A177-3AD203B41FA5}">
                      <a16:colId xmlns:a16="http://schemas.microsoft.com/office/drawing/2014/main" val="3306117871"/>
                    </a:ext>
                  </a:extLst>
                </a:gridCol>
                <a:gridCol w="813661">
                  <a:extLst>
                    <a:ext uri="{9D8B030D-6E8A-4147-A177-3AD203B41FA5}">
                      <a16:colId xmlns:a16="http://schemas.microsoft.com/office/drawing/2014/main" val="2237475612"/>
                    </a:ext>
                  </a:extLst>
                </a:gridCol>
                <a:gridCol w="929898">
                  <a:extLst>
                    <a:ext uri="{9D8B030D-6E8A-4147-A177-3AD203B41FA5}">
                      <a16:colId xmlns:a16="http://schemas.microsoft.com/office/drawing/2014/main" val="2313806632"/>
                    </a:ext>
                  </a:extLst>
                </a:gridCol>
                <a:gridCol w="348375">
                  <a:extLst>
                    <a:ext uri="{9D8B030D-6E8A-4147-A177-3AD203B41FA5}">
                      <a16:colId xmlns:a16="http://schemas.microsoft.com/office/drawing/2014/main" val="1405902322"/>
                    </a:ext>
                  </a:extLst>
                </a:gridCol>
              </a:tblGrid>
              <a:tr h="289566">
                <a:tc>
                  <a:txBody>
                    <a:bodyPr/>
                    <a:lstStyle/>
                    <a:p>
                      <a:endParaRPr lang="de-DE" sz="1140" b="0" dirty="0">
                        <a:solidFill>
                          <a:schemeClr val="tx1"/>
                        </a:solidFill>
                      </a:endParaRP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tc>
                  <a:txBody>
                    <a:bodyPr/>
                    <a:lstStyle/>
                    <a:p>
                      <a:pPr algn="ctr"/>
                      <a:r>
                        <a:rPr lang="de-DE" sz="1140" b="1" dirty="0">
                          <a:solidFill>
                            <a:srgbClr val="00B050"/>
                          </a:solidFill>
                        </a:rPr>
                        <a:t>Arten-vielfalt</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tc>
                  <a:txBody>
                    <a:bodyPr/>
                    <a:lstStyle/>
                    <a:p>
                      <a:pPr algn="ctr"/>
                      <a:r>
                        <a:rPr lang="de-DE" sz="1140" b="1" dirty="0">
                          <a:solidFill>
                            <a:srgbClr val="00B050"/>
                          </a:solidFill>
                        </a:rPr>
                        <a:t>Freizeit, Selbst-bestimmung</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tc>
                  <a:txBody>
                    <a:bodyPr/>
                    <a:lstStyle/>
                    <a:p>
                      <a:pPr algn="ctr"/>
                      <a:r>
                        <a:rPr lang="de-DE" sz="1140" b="1" dirty="0">
                          <a:solidFill>
                            <a:srgbClr val="00B050"/>
                          </a:solidFill>
                        </a:rPr>
                        <a:t>Bewegung, Gesundheit</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tc>
                  <a:txBody>
                    <a:bodyPr/>
                    <a:lstStyle/>
                    <a:p>
                      <a:pPr algn="ctr"/>
                      <a:r>
                        <a:rPr lang="de-DE" sz="1140" b="1" dirty="0">
                          <a:solidFill>
                            <a:srgbClr val="00B050"/>
                          </a:solidFill>
                        </a:rPr>
                        <a:t>Kosten-minimierung</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tc>
                  <a:txBody>
                    <a:bodyPr/>
                    <a:lstStyle/>
                    <a:p>
                      <a:pPr algn="ctr"/>
                      <a:r>
                        <a:rPr lang="de-DE" sz="1140" b="0" dirty="0">
                          <a:solidFill>
                            <a:schemeClr val="tx1"/>
                          </a:solidFill>
                        </a:rPr>
                        <a:t>Fazit</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extLst>
                  <a:ext uri="{0D108BD9-81ED-4DB2-BD59-A6C34878D82A}">
                    <a16:rowId xmlns:a16="http://schemas.microsoft.com/office/drawing/2014/main" val="3487094653"/>
                  </a:ext>
                </a:extLst>
              </a:tr>
              <a:tr h="119982">
                <a:tc>
                  <a:txBody>
                    <a:bodyPr/>
                    <a:lstStyle/>
                    <a:p>
                      <a:pPr algn="ctr"/>
                      <a:r>
                        <a:rPr lang="de-DE" sz="1140" b="1" dirty="0">
                          <a:solidFill>
                            <a:srgbClr val="0070C0"/>
                          </a:solidFill>
                        </a:rPr>
                        <a:t>H1</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tc>
                  <a:txBody>
                    <a:bodyPr/>
                    <a:lstStyle/>
                    <a:p>
                      <a:pPr algn="ctr"/>
                      <a:r>
                        <a:rPr lang="de-DE" sz="1140" b="0" dirty="0">
                          <a:solidFill>
                            <a:schemeClr val="tx1"/>
                          </a:solidFill>
                        </a:rPr>
                        <a:t>+ +</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 -</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 -</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 +</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0</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extLst>
                  <a:ext uri="{0D108BD9-81ED-4DB2-BD59-A6C34878D82A}">
                    <a16:rowId xmlns:a16="http://schemas.microsoft.com/office/drawing/2014/main" val="4222452195"/>
                  </a:ext>
                </a:extLst>
              </a:tr>
              <a:tr h="119982">
                <a:tc>
                  <a:txBody>
                    <a:bodyPr/>
                    <a:lstStyle/>
                    <a:p>
                      <a:pPr algn="ctr"/>
                      <a:r>
                        <a:rPr lang="de-DE" sz="1140" b="1" dirty="0">
                          <a:solidFill>
                            <a:srgbClr val="0070C0"/>
                          </a:solidFill>
                        </a:rPr>
                        <a:t>H2</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tc>
                  <a:txBody>
                    <a:bodyPr/>
                    <a:lstStyle/>
                    <a:p>
                      <a:pPr algn="ctr"/>
                      <a:r>
                        <a:rPr lang="de-DE" sz="1140" b="0" dirty="0">
                          <a:solidFill>
                            <a:schemeClr val="tx1"/>
                          </a:solidFill>
                        </a:rPr>
                        <a:t>- -</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 +</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 +</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 -</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0</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extLst>
                  <a:ext uri="{0D108BD9-81ED-4DB2-BD59-A6C34878D82A}">
                    <a16:rowId xmlns:a16="http://schemas.microsoft.com/office/drawing/2014/main" val="1830738195"/>
                  </a:ext>
                </a:extLst>
              </a:tr>
              <a:tr h="119982">
                <a:tc>
                  <a:txBody>
                    <a:bodyPr/>
                    <a:lstStyle/>
                    <a:p>
                      <a:pPr algn="ctr"/>
                      <a:r>
                        <a:rPr lang="de-DE" sz="1140" b="1" dirty="0">
                          <a:solidFill>
                            <a:srgbClr val="0070C0"/>
                          </a:solidFill>
                        </a:rPr>
                        <a:t>H3</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tc>
                  <a:txBody>
                    <a:bodyPr/>
                    <a:lstStyle/>
                    <a:p>
                      <a:pPr algn="ctr"/>
                      <a:r>
                        <a:rPr lang="de-DE" sz="1140" b="0" dirty="0">
                          <a:solidFill>
                            <a:schemeClr val="tx1"/>
                          </a:solidFill>
                        </a:rPr>
                        <a:t>+</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2+</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extLst>
                  <a:ext uri="{0D108BD9-81ED-4DB2-BD59-A6C34878D82A}">
                    <a16:rowId xmlns:a16="http://schemas.microsoft.com/office/drawing/2014/main" val="187075991"/>
                  </a:ext>
                </a:extLst>
              </a:tr>
              <a:tr h="119982">
                <a:tc>
                  <a:txBody>
                    <a:bodyPr/>
                    <a:lstStyle/>
                    <a:p>
                      <a:pPr algn="ctr"/>
                      <a:r>
                        <a:rPr lang="de-DE" sz="1140" b="1" dirty="0">
                          <a:solidFill>
                            <a:srgbClr val="0070C0"/>
                          </a:solidFill>
                        </a:rPr>
                        <a:t>H4</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tc>
                  <a:txBody>
                    <a:bodyPr/>
                    <a:lstStyle/>
                    <a:p>
                      <a:pPr algn="ctr"/>
                      <a:r>
                        <a:rPr lang="de-DE" sz="1140" b="0" dirty="0">
                          <a:solidFill>
                            <a:schemeClr val="tx1"/>
                          </a:solidFill>
                        </a:rPr>
                        <a:t>+</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 -</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de-DE" sz="1140" b="0" dirty="0">
                          <a:solidFill>
                            <a:schemeClr val="tx1"/>
                          </a:solidFill>
                        </a:rPr>
                        <a:t>1+</a:t>
                      </a:r>
                    </a:p>
                  </a:txBody>
                  <a:tcPr marL="18000" marR="18000" marT="36000" marB="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95000"/>
                      </a:schemeClr>
                    </a:solidFill>
                  </a:tcPr>
                </a:tc>
                <a:extLst>
                  <a:ext uri="{0D108BD9-81ED-4DB2-BD59-A6C34878D82A}">
                    <a16:rowId xmlns:a16="http://schemas.microsoft.com/office/drawing/2014/main" val="3436193085"/>
                  </a:ext>
                </a:extLst>
              </a:tr>
            </a:tbl>
          </a:graphicData>
        </a:graphic>
      </p:graphicFrame>
      <p:cxnSp>
        <p:nvCxnSpPr>
          <p:cNvPr id="29" name="Gerade Verbindung 28">
            <a:extLst>
              <a:ext uri="{FF2B5EF4-FFF2-40B4-BE49-F238E27FC236}">
                <a16:creationId xmlns:a16="http://schemas.microsoft.com/office/drawing/2014/main" id="{12841BDE-063A-47CD-0C6E-41F8CD8DE921}"/>
              </a:ext>
            </a:extLst>
          </p:cNvPr>
          <p:cNvCxnSpPr>
            <a:cxnSpLocks/>
          </p:cNvCxnSpPr>
          <p:nvPr/>
        </p:nvCxnSpPr>
        <p:spPr>
          <a:xfrm>
            <a:off x="376177" y="7036295"/>
            <a:ext cx="6807319" cy="0"/>
          </a:xfrm>
          <a:prstGeom prst="line">
            <a:avLst/>
          </a:prstGeom>
          <a:ln w="63500" cap="rnd">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31" name="Legende mit Linie (1) 30">
            <a:extLst>
              <a:ext uri="{FF2B5EF4-FFF2-40B4-BE49-F238E27FC236}">
                <a16:creationId xmlns:a16="http://schemas.microsoft.com/office/drawing/2014/main" id="{DCC8C09F-2034-2EB0-E306-831E9DFAE145}"/>
              </a:ext>
            </a:extLst>
          </p:cNvPr>
          <p:cNvSpPr/>
          <p:nvPr/>
        </p:nvSpPr>
        <p:spPr>
          <a:xfrm>
            <a:off x="1487183" y="4898216"/>
            <a:ext cx="5696313" cy="432000"/>
          </a:xfrm>
          <a:prstGeom prst="borderCallout1">
            <a:avLst>
              <a:gd name="adj1" fmla="val 49219"/>
              <a:gd name="adj2" fmla="val 146"/>
              <a:gd name="adj3" fmla="val 108720"/>
              <a:gd name="adj4" fmla="val -5799"/>
            </a:avLst>
          </a:prstGeom>
          <a:solidFill>
            <a:schemeClr val="bg1"/>
          </a:solidFill>
          <a:ln>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r>
              <a:rPr lang="de-DE" sz="1140" dirty="0">
                <a:solidFill>
                  <a:schemeClr val="bg1">
                    <a:lumMod val="65000"/>
                  </a:schemeClr>
                </a:solidFill>
              </a:rPr>
              <a:t>In dieser Matrix sind </a:t>
            </a:r>
            <a:r>
              <a:rPr lang="de-DE" sz="1140" b="1" dirty="0">
                <a:solidFill>
                  <a:srgbClr val="0070C0"/>
                </a:solidFill>
              </a:rPr>
              <a:t>H1-H4</a:t>
            </a:r>
            <a:r>
              <a:rPr lang="de-DE" sz="1140" dirty="0">
                <a:solidFill>
                  <a:schemeClr val="bg1">
                    <a:lumMod val="65000"/>
                  </a:schemeClr>
                </a:solidFill>
              </a:rPr>
              <a:t> gegen die berührten </a:t>
            </a:r>
            <a:r>
              <a:rPr lang="de-DE" sz="1140" b="1" dirty="0">
                <a:solidFill>
                  <a:srgbClr val="00B050"/>
                </a:solidFill>
              </a:rPr>
              <a:t>Werte</a:t>
            </a:r>
            <a:r>
              <a:rPr lang="de-DE" sz="1140" dirty="0">
                <a:solidFill>
                  <a:schemeClr val="bg1">
                    <a:lumMod val="65000"/>
                  </a:schemeClr>
                </a:solidFill>
              </a:rPr>
              <a:t> aufgetragen. Mit „++“, „+“ oder „- -“,  „-“ ist vermerkt, in welchem Ausmaß die Werte nach Meinung der Ratsmitglieder erfüllt sind. </a:t>
            </a:r>
          </a:p>
          <a:p>
            <a:endParaRPr lang="de-DE" sz="1140" dirty="0">
              <a:solidFill>
                <a:schemeClr val="bg1">
                  <a:lumMod val="65000"/>
                </a:schemeClr>
              </a:solidFill>
            </a:endParaRPr>
          </a:p>
        </p:txBody>
      </p:sp>
      <p:sp>
        <p:nvSpPr>
          <p:cNvPr id="32" name="Legende mit Linie (1) 31">
            <a:extLst>
              <a:ext uri="{FF2B5EF4-FFF2-40B4-BE49-F238E27FC236}">
                <a16:creationId xmlns:a16="http://schemas.microsoft.com/office/drawing/2014/main" id="{C72E4110-6AA8-D054-1B28-678685C76941}"/>
              </a:ext>
            </a:extLst>
          </p:cNvPr>
          <p:cNvSpPr/>
          <p:nvPr/>
        </p:nvSpPr>
        <p:spPr>
          <a:xfrm>
            <a:off x="4476584" y="5430877"/>
            <a:ext cx="2706912" cy="1490787"/>
          </a:xfrm>
          <a:prstGeom prst="borderCallout1">
            <a:avLst>
              <a:gd name="adj1" fmla="val 50036"/>
              <a:gd name="adj2" fmla="val -156"/>
              <a:gd name="adj3" fmla="val 69643"/>
              <a:gd name="adj4" fmla="val -7230"/>
            </a:avLst>
          </a:prstGeom>
          <a:solidFill>
            <a:schemeClr val="bg1"/>
          </a:solidFill>
          <a:ln>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r>
              <a:rPr lang="de-DE" sz="1140" dirty="0">
                <a:solidFill>
                  <a:schemeClr val="bg1">
                    <a:lumMod val="65000"/>
                  </a:schemeClr>
                </a:solidFill>
              </a:rPr>
              <a:t>In der Spalte „Fazit“ sind die Erfüllungsgrade der Werte summiert. H3 schneidet am besten ab, wenn alle Werte gleich gewichtet werden. Wer </a:t>
            </a:r>
            <a:r>
              <a:rPr lang="de-DE" sz="1140" dirty="0" err="1">
                <a:solidFill>
                  <a:schemeClr val="bg1">
                    <a:lumMod val="65000"/>
                  </a:schemeClr>
                </a:solidFill>
              </a:rPr>
              <a:t>abrer</a:t>
            </a:r>
            <a:r>
              <a:rPr lang="de-DE" sz="1140" dirty="0">
                <a:solidFill>
                  <a:schemeClr val="bg1">
                    <a:lumMod val="65000"/>
                  </a:schemeClr>
                </a:solidFill>
              </a:rPr>
              <a:t> einzelne Werte </a:t>
            </a:r>
            <a:r>
              <a:rPr lang="de-DE" sz="1140" dirty="0" err="1">
                <a:solidFill>
                  <a:schemeClr val="bg1">
                    <a:lumMod val="65000"/>
                  </a:schemeClr>
                </a:solidFill>
              </a:rPr>
              <a:t>beson-ders</a:t>
            </a:r>
            <a:r>
              <a:rPr lang="de-DE" sz="1140" dirty="0">
                <a:solidFill>
                  <a:schemeClr val="bg1">
                    <a:lumMod val="65000"/>
                  </a:schemeClr>
                </a:solidFill>
              </a:rPr>
              <a:t> gewichtet (z.B. Freizeit und  Bewegung jeweils doppelt), gelangt vielleicht zu einer anderen Entscheidung. Die jeweilige </a:t>
            </a:r>
            <a:r>
              <a:rPr lang="de-DE" sz="1140" dirty="0" err="1">
                <a:solidFill>
                  <a:schemeClr val="bg1">
                    <a:lumMod val="65000"/>
                  </a:schemeClr>
                </a:solidFill>
              </a:rPr>
              <a:t>persön-liche</a:t>
            </a:r>
            <a:r>
              <a:rPr lang="de-DE" sz="1140" dirty="0">
                <a:solidFill>
                  <a:schemeClr val="bg1">
                    <a:lumMod val="65000"/>
                  </a:schemeClr>
                </a:solidFill>
              </a:rPr>
              <a:t> Wertegewichtung ist zu respektieren.</a:t>
            </a:r>
            <a:endParaRPr lang="de-DE" sz="1140" dirty="0">
              <a:solidFill>
                <a:schemeClr val="bg1">
                  <a:lumMod val="65000"/>
                </a:schemeClr>
              </a:solidFill>
              <a:highlight>
                <a:srgbClr val="00FFFF"/>
              </a:highlight>
            </a:endParaRPr>
          </a:p>
        </p:txBody>
      </p:sp>
      <p:sp>
        <p:nvSpPr>
          <p:cNvPr id="3" name="Rechteck 2">
            <a:extLst>
              <a:ext uri="{FF2B5EF4-FFF2-40B4-BE49-F238E27FC236}">
                <a16:creationId xmlns:a16="http://schemas.microsoft.com/office/drawing/2014/main" id="{7BE6A235-DF60-D4DC-B467-1809A8966F41}"/>
              </a:ext>
            </a:extLst>
          </p:cNvPr>
          <p:cNvSpPr/>
          <p:nvPr/>
        </p:nvSpPr>
        <p:spPr>
          <a:xfrm>
            <a:off x="237335" y="234184"/>
            <a:ext cx="7145867" cy="7758933"/>
          </a:xfrm>
          <a:prstGeom prst="rect">
            <a:avLst/>
          </a:prstGeom>
          <a:noFill/>
          <a:ln w="88900" cap="rnd">
            <a:solidFill>
              <a:schemeClr val="bg1">
                <a:lumMod val="7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8" name="Textfeld 7">
            <a:extLst>
              <a:ext uri="{FF2B5EF4-FFF2-40B4-BE49-F238E27FC236}">
                <a16:creationId xmlns:a16="http://schemas.microsoft.com/office/drawing/2014/main" id="{A565EF95-7B53-FA8B-2DF1-4135D5281FF4}"/>
              </a:ext>
            </a:extLst>
          </p:cNvPr>
          <p:cNvSpPr txBox="1"/>
          <p:nvPr/>
        </p:nvSpPr>
        <p:spPr>
          <a:xfrm>
            <a:off x="1774092" y="8013225"/>
            <a:ext cx="5651704" cy="292388"/>
          </a:xfrm>
          <a:prstGeom prst="rect">
            <a:avLst/>
          </a:prstGeom>
          <a:noFill/>
        </p:spPr>
        <p:txBody>
          <a:bodyPr wrap="square" rtlCol="0">
            <a:spAutoFit/>
          </a:bodyPr>
          <a:lstStyle/>
          <a:p>
            <a:pPr algn="r"/>
            <a:r>
              <a:rPr lang="de-DE" sz="1300" dirty="0">
                <a:solidFill>
                  <a:schemeClr val="bg1">
                    <a:lumMod val="75000"/>
                  </a:schemeClr>
                </a:solidFill>
              </a:rPr>
              <a:t>Original: S. </a:t>
            </a:r>
            <a:r>
              <a:rPr lang="de-DE" sz="1300" dirty="0" err="1">
                <a:solidFill>
                  <a:schemeClr val="bg1">
                    <a:lumMod val="75000"/>
                  </a:schemeClr>
                </a:solidFill>
              </a:rPr>
              <a:t>Gemballa</a:t>
            </a:r>
            <a:r>
              <a:rPr lang="de-DE" sz="1300" dirty="0">
                <a:solidFill>
                  <a:schemeClr val="bg1">
                    <a:lumMod val="75000"/>
                  </a:schemeClr>
                </a:solidFill>
              </a:rPr>
              <a:t>, ZSL Baden-Württemberg</a:t>
            </a:r>
          </a:p>
        </p:txBody>
      </p:sp>
    </p:spTree>
    <p:extLst>
      <p:ext uri="{BB962C8B-B14F-4D97-AF65-F5344CB8AC3E}">
        <p14:creationId xmlns:p14="http://schemas.microsoft.com/office/powerpoint/2010/main" val="382968425"/>
      </p:ext>
    </p:extLst>
  </p:cSld>
  <p:clrMapOvr>
    <a:masterClrMapping/>
  </p:clrMapOvr>
</p:sld>
</file>

<file path=ppt/theme/theme1.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488</Words>
  <Application>Microsoft Macintosh PowerPoint</Application>
  <PresentationFormat>Benutzerdefiniert</PresentationFormat>
  <Paragraphs>58</Paragraphs>
  <Slides>1</Slides>
  <Notes>0</Notes>
  <HiddenSlides>0</HiddenSlides>
  <MMClips>0</MMClips>
  <ScaleCrop>false</ScaleCrop>
  <HeadingPairs>
    <vt:vector size="6" baseType="variant">
      <vt:variant>
        <vt:lpstr>Verwendete Schriftarten</vt:lpstr>
      </vt:variant>
      <vt:variant>
        <vt:i4>3</vt:i4>
      </vt:variant>
      <vt:variant>
        <vt:lpstr>Design</vt:lpstr>
      </vt:variant>
      <vt:variant>
        <vt:i4>1</vt:i4>
      </vt:variant>
      <vt:variant>
        <vt:lpstr>Folientitel</vt:lpstr>
      </vt:variant>
      <vt:variant>
        <vt:i4>1</vt:i4>
      </vt:variant>
    </vt:vector>
  </HeadingPairs>
  <TitlesOfParts>
    <vt:vector size="5" baseType="lpstr">
      <vt:lpstr>Arial</vt:lpstr>
      <vt:lpstr>Calibri</vt:lpstr>
      <vt:lpstr>Calibri Light</vt:lpstr>
      <vt:lpstr>Office</vt:lpstr>
      <vt:lpstr>PowerPoint-Präsentation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PowerPoint-Präsentation</dc:title>
  <dc:creator>Sven Gemballa</dc:creator>
  <cp:lastModifiedBy>Sven Gemballa</cp:lastModifiedBy>
  <cp:revision>194</cp:revision>
  <dcterms:created xsi:type="dcterms:W3CDTF">2022-01-13T11:53:06Z</dcterms:created>
  <dcterms:modified xsi:type="dcterms:W3CDTF">2024-06-06T06:57:54Z</dcterms:modified>
</cp:coreProperties>
</file>

<file path=docProps/thumbnail.jpeg>
</file>