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61" r:id="rId2"/>
  </p:sldIdLst>
  <p:sldSz cx="7559675" cy="107997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D6A"/>
    <a:srgbClr val="99C7B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192"/>
    <p:restoredTop sz="96197"/>
  </p:normalViewPr>
  <p:slideViewPr>
    <p:cSldViewPr snapToGrid="0" snapToObjects="1">
      <p:cViewPr>
        <p:scale>
          <a:sx n="97" d="100"/>
          <a:sy n="97" d="100"/>
        </p:scale>
        <p:origin x="2056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67462"/>
            <a:ext cx="6425724" cy="3759917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72376"/>
            <a:ext cx="5669756" cy="2607442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465269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066130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74987"/>
            <a:ext cx="1630055" cy="9152300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74987"/>
            <a:ext cx="4795669" cy="9152300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942964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885462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92444"/>
            <a:ext cx="6520220" cy="4492401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227345"/>
            <a:ext cx="6520220" cy="2362447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230574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74937"/>
            <a:ext cx="3212862" cy="6852350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74937"/>
            <a:ext cx="3212862" cy="6852350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087096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74990"/>
            <a:ext cx="6520220" cy="2087455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47443"/>
            <a:ext cx="3198096" cy="1297471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44914"/>
            <a:ext cx="3198096" cy="5802373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47443"/>
            <a:ext cx="3213847" cy="1297471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44914"/>
            <a:ext cx="3213847" cy="5802373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863233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368319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71087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9984"/>
            <a:ext cx="2438192" cy="2519945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54968"/>
            <a:ext cx="3827085" cy="7674832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39929"/>
            <a:ext cx="2438192" cy="6002369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784708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9984"/>
            <a:ext cx="2438192" cy="2519945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54968"/>
            <a:ext cx="3827085" cy="7674832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39929"/>
            <a:ext cx="2438192" cy="6002369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150063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74990"/>
            <a:ext cx="6520220" cy="2087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74937"/>
            <a:ext cx="6520220" cy="68523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10009783"/>
            <a:ext cx="170092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DE3D11-7D2D-2140-B6D1-0AC0A3A4EA6E}" type="datetimeFigureOut">
              <a:rPr lang="de-DE" smtClean="0"/>
              <a:t>30.05.24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10009783"/>
            <a:ext cx="2551390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10009783"/>
            <a:ext cx="170092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26A36E-C2DE-0D4A-BAFB-27157F8E6A3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939216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hteck 5">
            <a:extLst>
              <a:ext uri="{FF2B5EF4-FFF2-40B4-BE49-F238E27FC236}">
                <a16:creationId xmlns:a16="http://schemas.microsoft.com/office/drawing/2014/main" id="{84A8A862-53E3-7180-79BD-0F441660C769}"/>
              </a:ext>
            </a:extLst>
          </p:cNvPr>
          <p:cNvSpPr/>
          <p:nvPr/>
        </p:nvSpPr>
        <p:spPr>
          <a:xfrm>
            <a:off x="287866" y="846873"/>
            <a:ext cx="7044267" cy="961915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Textfeld 4">
            <a:extLst>
              <a:ext uri="{FF2B5EF4-FFF2-40B4-BE49-F238E27FC236}">
                <a16:creationId xmlns:a16="http://schemas.microsoft.com/office/drawing/2014/main" id="{A643DE3A-E823-000A-EEEA-E184CF19B50F}"/>
              </a:ext>
            </a:extLst>
          </p:cNvPr>
          <p:cNvSpPr txBox="1"/>
          <p:nvPr/>
        </p:nvSpPr>
        <p:spPr>
          <a:xfrm>
            <a:off x="227542" y="653773"/>
            <a:ext cx="7137931" cy="443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140" dirty="0"/>
              <a:t>Behauptungen müssen durch eine gründliche Recherche auf den Prüfstand. Erst so erhält man eine Sachaussage, die in Verbindung mit einer Werteaussage zu einem </a:t>
            </a:r>
            <a:r>
              <a:rPr lang="de-DE" sz="1140" b="1" dirty="0">
                <a:solidFill>
                  <a:srgbClr val="00B050"/>
                </a:solidFill>
                <a:highlight>
                  <a:srgbClr val="C0C0C0"/>
                </a:highlight>
              </a:rPr>
              <a:t>Argument</a:t>
            </a:r>
            <a:r>
              <a:rPr lang="de-DE" sz="1140" dirty="0"/>
              <a:t> in einer Bewertung führt. Drei Beispiele zum </a:t>
            </a:r>
            <a:r>
              <a:rPr lang="de-DE" sz="1140" dirty="0" err="1"/>
              <a:t>Bt</a:t>
            </a:r>
            <a:r>
              <a:rPr lang="de-DE" sz="1140" dirty="0"/>
              <a:t>-Mais:</a:t>
            </a:r>
          </a:p>
        </p:txBody>
      </p:sp>
      <p:sp>
        <p:nvSpPr>
          <p:cNvPr id="7" name="Textfeld 6">
            <a:extLst>
              <a:ext uri="{FF2B5EF4-FFF2-40B4-BE49-F238E27FC236}">
                <a16:creationId xmlns:a16="http://schemas.microsoft.com/office/drawing/2014/main" id="{17F5D65F-0954-E418-B010-8789A45DAE49}"/>
              </a:ext>
            </a:extLst>
          </p:cNvPr>
          <p:cNvSpPr txBox="1"/>
          <p:nvPr/>
        </p:nvSpPr>
        <p:spPr>
          <a:xfrm>
            <a:off x="257440" y="246864"/>
            <a:ext cx="7086475" cy="260338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wrap="square" lIns="18000" tIns="10800" rIns="18000" bIns="10800" rtlCol="0">
            <a:spAutoFit/>
          </a:bodyPr>
          <a:lstStyle/>
          <a:p>
            <a:r>
              <a:rPr lang="de-DE" sz="1550" b="1" dirty="0"/>
              <a:t>BEWERTEN   </a:t>
            </a:r>
            <a:r>
              <a:rPr lang="de-DE" sz="1400" dirty="0"/>
              <a:t>Behauptungen werden erst durch genaue Prüfung zu Sachaussagen</a:t>
            </a:r>
          </a:p>
        </p:txBody>
      </p:sp>
      <p:sp>
        <p:nvSpPr>
          <p:cNvPr id="30" name="Textfeld 29">
            <a:extLst>
              <a:ext uri="{FF2B5EF4-FFF2-40B4-BE49-F238E27FC236}">
                <a16:creationId xmlns:a16="http://schemas.microsoft.com/office/drawing/2014/main" id="{521B5133-EFBC-3EFB-B52A-DCFF630E62AB}"/>
              </a:ext>
            </a:extLst>
          </p:cNvPr>
          <p:cNvSpPr txBox="1"/>
          <p:nvPr/>
        </p:nvSpPr>
        <p:spPr>
          <a:xfrm>
            <a:off x="287865" y="1289009"/>
            <a:ext cx="6996231" cy="18466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140" b="1" dirty="0">
                <a:solidFill>
                  <a:schemeClr val="bg1"/>
                </a:solidFill>
                <a:highlight>
                  <a:srgbClr val="808080"/>
                </a:highlight>
              </a:rPr>
              <a:t>1. Beispiel</a:t>
            </a:r>
            <a:r>
              <a:rPr lang="de-DE" sz="1140" dirty="0"/>
              <a:t>: Es wird einerseits behauptet, dass das </a:t>
            </a:r>
            <a:r>
              <a:rPr lang="de-DE" sz="1140" dirty="0" err="1"/>
              <a:t>Bt</a:t>
            </a:r>
            <a:r>
              <a:rPr lang="de-DE" sz="1140" dirty="0"/>
              <a:t>-Toxin nur gegen Maisschädlinge wirke, anderseits, dass es auch gegen andere Insekten wie Bienen und Schmetterlinge und wirke. </a:t>
            </a:r>
          </a:p>
          <a:p>
            <a:endParaRPr lang="de-DE" sz="1140" dirty="0"/>
          </a:p>
          <a:p>
            <a:r>
              <a:rPr lang="de-DE" sz="1140" b="1" dirty="0"/>
              <a:t>Prüfung der Behauptungen </a:t>
            </a:r>
          </a:p>
          <a:p>
            <a:pPr marL="138113" indent="-130175"/>
            <a:r>
              <a:rPr lang="de-DE" sz="1140" dirty="0"/>
              <a:t>• Wasserflöhe und Marienkäferlarven, denen die im Laborversuch </a:t>
            </a:r>
            <a:r>
              <a:rPr lang="de-DE" sz="1140" dirty="0" err="1"/>
              <a:t>Bt</a:t>
            </a:r>
            <a:r>
              <a:rPr lang="de-DE" sz="1140" dirty="0"/>
              <a:t>-Toxin verabreicht wurde, sterben vermehrt oder </a:t>
            </a:r>
            <a:r>
              <a:rPr lang="de-DE" sz="1140" dirty="0" err="1"/>
              <a:t>früher</a:t>
            </a:r>
            <a:r>
              <a:rPr lang="de-DE" sz="1140" dirty="0"/>
              <a:t> (Bohn et al. 2008, Arch. Environ. </a:t>
            </a:r>
            <a:r>
              <a:rPr lang="de-DE" sz="1140" dirty="0" err="1"/>
              <a:t>Contam</a:t>
            </a:r>
            <a:r>
              <a:rPr lang="de-DE" sz="1140" dirty="0"/>
              <a:t>. </a:t>
            </a:r>
            <a:r>
              <a:rPr lang="de-DE" sz="1140" dirty="0" err="1"/>
              <a:t>Toxicol</a:t>
            </a:r>
            <a:r>
              <a:rPr lang="de-DE" sz="1140" dirty="0"/>
              <a:t>. 55: 584-592; Schmidt 2009, Arch. Environ. </a:t>
            </a:r>
            <a:r>
              <a:rPr lang="de-DE" sz="1140" dirty="0" err="1"/>
              <a:t>Contam</a:t>
            </a:r>
            <a:r>
              <a:rPr lang="de-DE" sz="1140" dirty="0"/>
              <a:t>. </a:t>
            </a:r>
            <a:r>
              <a:rPr lang="de-DE" sz="1140" dirty="0" err="1"/>
              <a:t>Toxicol</a:t>
            </a:r>
            <a:r>
              <a:rPr lang="de-DE" sz="1140" dirty="0"/>
              <a:t>. 56: 221-228)</a:t>
            </a:r>
          </a:p>
          <a:p>
            <a:pPr marL="138113" indent="-130175"/>
            <a:r>
              <a:rPr lang="de-DE" sz="1140" dirty="0"/>
              <a:t>• </a:t>
            </a:r>
            <a:r>
              <a:rPr lang="de-DE" sz="1140" dirty="0" err="1"/>
              <a:t>Bt</a:t>
            </a:r>
            <a:r>
              <a:rPr lang="de-DE" sz="1140" dirty="0"/>
              <a:t>-Mais hatte in Freilandversuchen keinen negativen Einfluss auf Honigbienen, Tagfalter und weitere Insekten-gruppen (Bundesministerium für Bildung und Forschung 2014) und ist auch für Florfliegen - einen wichtigen </a:t>
            </a:r>
            <a:r>
              <a:rPr lang="de-DE" sz="1140" dirty="0" err="1"/>
              <a:t>Maiszünsler-Fressfeind</a:t>
            </a:r>
            <a:r>
              <a:rPr lang="de-DE" sz="1140" dirty="0"/>
              <a:t> - unschädlich (</a:t>
            </a:r>
            <a:r>
              <a:rPr lang="de-DE" sz="1140" dirty="0" err="1"/>
              <a:t>Romeis</a:t>
            </a:r>
            <a:r>
              <a:rPr lang="de-DE" sz="1140" dirty="0"/>
              <a:t> et al. 2014, Front. Plant Science 5: 391)</a:t>
            </a:r>
          </a:p>
        </p:txBody>
      </p:sp>
      <p:cxnSp>
        <p:nvCxnSpPr>
          <p:cNvPr id="33" name="Gerade Verbindung 32">
            <a:extLst>
              <a:ext uri="{FF2B5EF4-FFF2-40B4-BE49-F238E27FC236}">
                <a16:creationId xmlns:a16="http://schemas.microsoft.com/office/drawing/2014/main" id="{6381C919-8A93-AA36-F180-EF5D69D578D3}"/>
              </a:ext>
            </a:extLst>
          </p:cNvPr>
          <p:cNvCxnSpPr>
            <a:cxnSpLocks/>
          </p:cNvCxnSpPr>
          <p:nvPr/>
        </p:nvCxnSpPr>
        <p:spPr>
          <a:xfrm>
            <a:off x="382555" y="1233086"/>
            <a:ext cx="6835408" cy="0"/>
          </a:xfrm>
          <a:prstGeom prst="line">
            <a:avLst/>
          </a:prstGeom>
          <a:ln w="63500" cap="rnd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Gerade Verbindung 38">
            <a:extLst>
              <a:ext uri="{FF2B5EF4-FFF2-40B4-BE49-F238E27FC236}">
                <a16:creationId xmlns:a16="http://schemas.microsoft.com/office/drawing/2014/main" id="{4DD1F607-366A-1339-82E3-804D4CB84A7E}"/>
              </a:ext>
            </a:extLst>
          </p:cNvPr>
          <p:cNvCxnSpPr>
            <a:cxnSpLocks/>
          </p:cNvCxnSpPr>
          <p:nvPr/>
        </p:nvCxnSpPr>
        <p:spPr>
          <a:xfrm>
            <a:off x="382555" y="4252658"/>
            <a:ext cx="6807319" cy="0"/>
          </a:xfrm>
          <a:prstGeom prst="line">
            <a:avLst/>
          </a:prstGeom>
          <a:ln w="63500" cap="rnd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Gerade Verbindung 52">
            <a:extLst>
              <a:ext uri="{FF2B5EF4-FFF2-40B4-BE49-F238E27FC236}">
                <a16:creationId xmlns:a16="http://schemas.microsoft.com/office/drawing/2014/main" id="{0FD6FF3F-59E2-5ACD-9B85-ABEEA4AD1DF8}"/>
              </a:ext>
            </a:extLst>
          </p:cNvPr>
          <p:cNvCxnSpPr>
            <a:cxnSpLocks/>
          </p:cNvCxnSpPr>
          <p:nvPr/>
        </p:nvCxnSpPr>
        <p:spPr>
          <a:xfrm>
            <a:off x="382555" y="7536930"/>
            <a:ext cx="6817904" cy="0"/>
          </a:xfrm>
          <a:prstGeom prst="line">
            <a:avLst/>
          </a:prstGeom>
          <a:ln w="63500" cap="rnd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4" name="Tabelle 14">
            <a:extLst>
              <a:ext uri="{FF2B5EF4-FFF2-40B4-BE49-F238E27FC236}">
                <a16:creationId xmlns:a16="http://schemas.microsoft.com/office/drawing/2014/main" id="{386A3863-06B9-30CB-135B-C830B57833C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30858021"/>
              </p:ext>
            </p:extLst>
          </p:nvPr>
        </p:nvGraphicFramePr>
        <p:xfrm>
          <a:off x="366253" y="3183690"/>
          <a:ext cx="6831960" cy="90221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17176">
                  <a:extLst>
                    <a:ext uri="{9D8B030D-6E8A-4147-A177-3AD203B41FA5}">
                      <a16:colId xmlns:a16="http://schemas.microsoft.com/office/drawing/2014/main" val="2691938161"/>
                    </a:ext>
                  </a:extLst>
                </a:gridCol>
                <a:gridCol w="2252353">
                  <a:extLst>
                    <a:ext uri="{9D8B030D-6E8A-4147-A177-3AD203B41FA5}">
                      <a16:colId xmlns:a16="http://schemas.microsoft.com/office/drawing/2014/main" val="1164681483"/>
                    </a:ext>
                  </a:extLst>
                </a:gridCol>
                <a:gridCol w="1462431">
                  <a:extLst>
                    <a:ext uri="{9D8B030D-6E8A-4147-A177-3AD203B41FA5}">
                      <a16:colId xmlns:a16="http://schemas.microsoft.com/office/drawing/2014/main" val="3306117871"/>
                    </a:ext>
                  </a:extLst>
                </a:gridCol>
              </a:tblGrid>
              <a:tr h="289566">
                <a:tc>
                  <a:txBody>
                    <a:bodyPr/>
                    <a:lstStyle/>
                    <a:p>
                      <a:r>
                        <a:rPr lang="de-DE" sz="1140" b="1" dirty="0">
                          <a:solidFill>
                            <a:srgbClr val="00B050"/>
                          </a:solidFill>
                        </a:rPr>
                        <a:t>Sachaussage („Sein-Aussage“)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1" dirty="0">
                          <a:solidFill>
                            <a:srgbClr val="00B050"/>
                          </a:solidFill>
                        </a:rPr>
                        <a:t>Werteaussage („Sollen-Aussage“)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1" dirty="0">
                          <a:solidFill>
                            <a:srgbClr val="00B050"/>
                          </a:solidFill>
                        </a:rPr>
                        <a:t>Konsequenz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7094653"/>
                  </a:ext>
                </a:extLst>
              </a:tr>
              <a:tr h="250110">
                <a:tc>
                  <a:txBody>
                    <a:bodyPr/>
                    <a:lstStyle/>
                    <a:p>
                      <a:r>
                        <a:rPr lang="de-DE" sz="1140" b="0" dirty="0" err="1">
                          <a:solidFill>
                            <a:schemeClr val="tx1"/>
                          </a:solidFill>
                        </a:rPr>
                        <a:t>Bt</a:t>
                      </a:r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-Mais hat keine schädliche Wirkung auf andere Insekten. Vorbehalt: Wird das Gift versprüht oder verfüttert, zeigt sich ein negativer Effekt.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Die </a:t>
                      </a:r>
                      <a:r>
                        <a:rPr lang="de-DE" sz="1140" b="1" dirty="0">
                          <a:solidFill>
                            <a:schemeClr val="tx1"/>
                          </a:solidFill>
                        </a:rPr>
                        <a:t>Artenvielfalt</a:t>
                      </a:r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 (z.B. andere Insekten) darf auf keinen Fall gefährdet werden.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0" i="1" dirty="0">
                          <a:solidFill>
                            <a:schemeClr val="tx1"/>
                          </a:solidFill>
                        </a:rPr>
                        <a:t>pro</a:t>
                      </a:r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 Freisetzung (bei geringem Restrisiko)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2452195"/>
                  </a:ext>
                </a:extLst>
              </a:tr>
            </a:tbl>
          </a:graphicData>
        </a:graphic>
      </p:graphicFrame>
      <p:sp>
        <p:nvSpPr>
          <p:cNvPr id="18" name="Textfeld 17">
            <a:extLst>
              <a:ext uri="{FF2B5EF4-FFF2-40B4-BE49-F238E27FC236}">
                <a16:creationId xmlns:a16="http://schemas.microsoft.com/office/drawing/2014/main" id="{ABCD6B1F-15DC-5278-15F9-1723B695446A}"/>
              </a:ext>
            </a:extLst>
          </p:cNvPr>
          <p:cNvSpPr txBox="1"/>
          <p:nvPr/>
        </p:nvSpPr>
        <p:spPr>
          <a:xfrm>
            <a:off x="308627" y="4375213"/>
            <a:ext cx="6909335" cy="18466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140" b="1" dirty="0">
                <a:solidFill>
                  <a:schemeClr val="bg1"/>
                </a:solidFill>
                <a:highlight>
                  <a:srgbClr val="808080"/>
                </a:highlight>
              </a:rPr>
              <a:t>2. Beispiel</a:t>
            </a:r>
            <a:r>
              <a:rPr lang="de-DE" sz="1140" dirty="0"/>
              <a:t>: Es wird behauptet, dass das </a:t>
            </a:r>
            <a:r>
              <a:rPr lang="de-DE" sz="1140" dirty="0" err="1"/>
              <a:t>Bt</a:t>
            </a:r>
            <a:r>
              <a:rPr lang="de-DE" sz="1140" dirty="0"/>
              <a:t>-Toxin-Gen durch Pollenflug in andere Pflanzen eingekreuzt werde. </a:t>
            </a:r>
          </a:p>
          <a:p>
            <a:endParaRPr lang="de-DE" sz="1140" dirty="0"/>
          </a:p>
          <a:p>
            <a:r>
              <a:rPr lang="de-DE" sz="1140" b="1" dirty="0"/>
              <a:t>Prüfung der Behauptungen </a:t>
            </a:r>
          </a:p>
          <a:p>
            <a:pPr marL="138113" indent="-130175"/>
            <a:r>
              <a:rPr lang="de-DE" sz="1140" dirty="0"/>
              <a:t>•  Eine Befruchtung anderer Arten ist biologisch nicht möglich (Fortpflanzungsbarriere zwischen Arten)</a:t>
            </a:r>
          </a:p>
          <a:p>
            <a:pPr marL="138113" indent="-130175"/>
            <a:r>
              <a:rPr lang="de-DE" sz="1140" dirty="0"/>
              <a:t>•  Das </a:t>
            </a:r>
            <a:r>
              <a:rPr lang="de-DE" sz="1140" dirty="0" err="1"/>
              <a:t>Bt</a:t>
            </a:r>
            <a:r>
              <a:rPr lang="de-DE" sz="1140" dirty="0"/>
              <a:t>-Toxin-Gen kann </a:t>
            </a:r>
            <a:r>
              <a:rPr lang="de-DE" sz="1140" dirty="0" err="1"/>
              <a:t>über</a:t>
            </a:r>
            <a:r>
              <a:rPr lang="de-DE" sz="1140" dirty="0"/>
              <a:t> Pollenflug auf herkömmliche Mais-Kulturen </a:t>
            </a:r>
            <a:r>
              <a:rPr lang="de-DE" sz="1140" dirty="0" err="1"/>
              <a:t>übergehen</a:t>
            </a:r>
            <a:r>
              <a:rPr lang="de-DE" sz="1140" dirty="0"/>
              <a:t>. Das erfolgt in geringem Umfang im Abstandsbereich bis 31m (</a:t>
            </a:r>
            <a:r>
              <a:rPr lang="de-DE" sz="1140" dirty="0" err="1"/>
              <a:t>Chilcutt</a:t>
            </a:r>
            <a:r>
              <a:rPr lang="de-DE" sz="1140" dirty="0"/>
              <a:t> &amp; </a:t>
            </a:r>
            <a:r>
              <a:rPr lang="de-DE" sz="1140" dirty="0" err="1"/>
              <a:t>Tabashnik</a:t>
            </a:r>
            <a:r>
              <a:rPr lang="de-DE" sz="1140" dirty="0"/>
              <a:t> 2004, </a:t>
            </a:r>
            <a:r>
              <a:rPr lang="de-DE" sz="1140" dirty="0" err="1"/>
              <a:t>Proc</a:t>
            </a:r>
            <a:r>
              <a:rPr lang="de-DE" sz="1140" dirty="0"/>
              <a:t>. </a:t>
            </a:r>
            <a:r>
              <a:rPr lang="de-DE" sz="1140" dirty="0" err="1"/>
              <a:t>Natl</a:t>
            </a:r>
            <a:r>
              <a:rPr lang="de-DE" sz="1140" dirty="0"/>
              <a:t>. </a:t>
            </a:r>
            <a:r>
              <a:rPr lang="de-DE" sz="1140" dirty="0" err="1"/>
              <a:t>Acad</a:t>
            </a:r>
            <a:r>
              <a:rPr lang="de-DE" sz="1140" dirty="0"/>
              <a:t>. </a:t>
            </a:r>
            <a:r>
              <a:rPr lang="de-DE" sz="1140" dirty="0" err="1"/>
              <a:t>Sci</a:t>
            </a:r>
            <a:r>
              <a:rPr lang="de-DE" sz="1140" dirty="0"/>
              <a:t>. USA 101: 7526-7529). </a:t>
            </a:r>
          </a:p>
          <a:p>
            <a:pPr marL="138113" indent="-130175"/>
            <a:r>
              <a:rPr lang="de-DE" sz="1140" dirty="0"/>
              <a:t>•  Nach dem deutschen Gentechnikgesetz muss bei Anbauflächen mit genmanipulierten Sorten ein Mindest-abstand von 150 m zu konventionellem Anbau und 300 m zu Bioanbau eingehalten werden. </a:t>
            </a:r>
          </a:p>
          <a:p>
            <a:pPr marL="138113" indent="-130175"/>
            <a:r>
              <a:rPr lang="de-DE" sz="1140" dirty="0"/>
              <a:t>•  In Ländern ohne Abstandsregelungen sind Einkreuzungen von </a:t>
            </a:r>
            <a:r>
              <a:rPr lang="de-DE" sz="1140" dirty="0" err="1"/>
              <a:t>Bt</a:t>
            </a:r>
            <a:r>
              <a:rPr lang="de-DE" sz="1140" dirty="0"/>
              <a:t>-Mais-Genen in andere Maissorten </a:t>
            </a:r>
            <a:r>
              <a:rPr lang="de-DE" sz="1140" dirty="0" err="1"/>
              <a:t>nachgewie-sen</a:t>
            </a:r>
            <a:r>
              <a:rPr lang="de-DE" sz="1140" dirty="0"/>
              <a:t> (Fernandes et al. 2022, Plants 11: 603)</a:t>
            </a:r>
          </a:p>
        </p:txBody>
      </p:sp>
      <p:graphicFrame>
        <p:nvGraphicFramePr>
          <p:cNvPr id="19" name="Tabelle 14">
            <a:extLst>
              <a:ext uri="{FF2B5EF4-FFF2-40B4-BE49-F238E27FC236}">
                <a16:creationId xmlns:a16="http://schemas.microsoft.com/office/drawing/2014/main" id="{6DF8AD2E-2F07-C9CE-4E2E-44B9EC8894B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83704880"/>
              </p:ext>
            </p:extLst>
          </p:nvPr>
        </p:nvGraphicFramePr>
        <p:xfrm>
          <a:off x="387015" y="6295224"/>
          <a:ext cx="6831960" cy="10759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17176">
                  <a:extLst>
                    <a:ext uri="{9D8B030D-6E8A-4147-A177-3AD203B41FA5}">
                      <a16:colId xmlns:a16="http://schemas.microsoft.com/office/drawing/2014/main" val="2691938161"/>
                    </a:ext>
                  </a:extLst>
                </a:gridCol>
                <a:gridCol w="2255341">
                  <a:extLst>
                    <a:ext uri="{9D8B030D-6E8A-4147-A177-3AD203B41FA5}">
                      <a16:colId xmlns:a16="http://schemas.microsoft.com/office/drawing/2014/main" val="1164681483"/>
                    </a:ext>
                  </a:extLst>
                </a:gridCol>
                <a:gridCol w="1459443">
                  <a:extLst>
                    <a:ext uri="{9D8B030D-6E8A-4147-A177-3AD203B41FA5}">
                      <a16:colId xmlns:a16="http://schemas.microsoft.com/office/drawing/2014/main" val="3306117871"/>
                    </a:ext>
                  </a:extLst>
                </a:gridCol>
              </a:tblGrid>
              <a:tr h="289566">
                <a:tc>
                  <a:txBody>
                    <a:bodyPr/>
                    <a:lstStyle/>
                    <a:p>
                      <a:r>
                        <a:rPr lang="de-DE" sz="1140" b="1" dirty="0">
                          <a:solidFill>
                            <a:srgbClr val="00B050"/>
                          </a:solidFill>
                        </a:rPr>
                        <a:t>Sachaussage („Sein-Aussage“)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1" dirty="0">
                          <a:solidFill>
                            <a:srgbClr val="00B050"/>
                          </a:solidFill>
                        </a:rPr>
                        <a:t>Werteaussage („Sollen-Aussage“)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1" dirty="0">
                          <a:solidFill>
                            <a:srgbClr val="00B050"/>
                          </a:solidFill>
                        </a:rPr>
                        <a:t>Konsequenz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7094653"/>
                  </a:ext>
                </a:extLst>
              </a:tr>
              <a:tr h="250110">
                <a:tc>
                  <a:txBody>
                    <a:bodyPr/>
                    <a:lstStyle/>
                    <a:p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Durch Regelungen im Gentechnikgesetz können sich Landwirte ziemlich sicher sein, dass es keine Einkreuzung des  </a:t>
                      </a:r>
                      <a:r>
                        <a:rPr lang="de-DE" sz="1140" b="0" dirty="0" err="1">
                          <a:solidFill>
                            <a:schemeClr val="tx1"/>
                          </a:solidFill>
                        </a:rPr>
                        <a:t>Bt</a:t>
                      </a:r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-Toxin-Gens in andere Mais-pflanzen geben wird.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Unerwünschte Einkreuzungen von </a:t>
                      </a:r>
                      <a:r>
                        <a:rPr lang="de-DE" sz="1140" b="0" dirty="0" err="1">
                          <a:solidFill>
                            <a:schemeClr val="tx1"/>
                          </a:solidFill>
                        </a:rPr>
                        <a:t>Bt</a:t>
                      </a:r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-Mais in andere Sorten müssen vermieden werden (</a:t>
                      </a:r>
                      <a:r>
                        <a:rPr lang="de-DE" sz="1140" b="1" dirty="0" err="1">
                          <a:solidFill>
                            <a:schemeClr val="tx1"/>
                          </a:solidFill>
                        </a:rPr>
                        <a:t>Gleichberech-tigung</a:t>
                      </a:r>
                      <a:r>
                        <a:rPr lang="de-DE" sz="1140" b="1" dirty="0">
                          <a:solidFill>
                            <a:schemeClr val="tx1"/>
                          </a:solidFill>
                        </a:rPr>
                        <a:t>, Sortenschutz</a:t>
                      </a:r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0" i="1" dirty="0">
                          <a:solidFill>
                            <a:schemeClr val="tx1"/>
                          </a:solidFill>
                        </a:rPr>
                        <a:t>pro</a:t>
                      </a:r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 Freisetzung (bei geringem Restrisiko)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2452195"/>
                  </a:ext>
                </a:extLst>
              </a:tr>
            </a:tbl>
          </a:graphicData>
        </a:graphic>
      </p:graphicFrame>
      <p:sp>
        <p:nvSpPr>
          <p:cNvPr id="20" name="Textfeld 19">
            <a:extLst>
              <a:ext uri="{FF2B5EF4-FFF2-40B4-BE49-F238E27FC236}">
                <a16:creationId xmlns:a16="http://schemas.microsoft.com/office/drawing/2014/main" id="{3F1509EC-742E-2A3E-EFA6-042B5FD5EAF1}"/>
              </a:ext>
            </a:extLst>
          </p:cNvPr>
          <p:cNvSpPr txBox="1"/>
          <p:nvPr/>
        </p:nvSpPr>
        <p:spPr>
          <a:xfrm>
            <a:off x="287865" y="7703260"/>
            <a:ext cx="6909335" cy="14957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140" b="1" dirty="0">
                <a:solidFill>
                  <a:schemeClr val="bg1"/>
                </a:solidFill>
                <a:highlight>
                  <a:srgbClr val="808080"/>
                </a:highlight>
              </a:rPr>
              <a:t>3. Beispiel</a:t>
            </a:r>
            <a:r>
              <a:rPr lang="de-DE" sz="1140" dirty="0"/>
              <a:t>: Es wird behauptet, dass durch den Anbau von </a:t>
            </a:r>
            <a:r>
              <a:rPr lang="de-DE" sz="1140" dirty="0" err="1"/>
              <a:t>Bt</a:t>
            </a:r>
            <a:r>
              <a:rPr lang="de-DE" sz="1140" dirty="0"/>
              <a:t>-Mais Resistenzen gegen das </a:t>
            </a:r>
            <a:r>
              <a:rPr lang="de-DE" sz="1140" dirty="0" err="1"/>
              <a:t>Bt</a:t>
            </a:r>
            <a:r>
              <a:rPr lang="de-DE" sz="1140" dirty="0"/>
              <a:t>-Toxin aufträten. </a:t>
            </a:r>
          </a:p>
          <a:p>
            <a:endParaRPr lang="de-DE" sz="1140" dirty="0"/>
          </a:p>
          <a:p>
            <a:r>
              <a:rPr lang="de-DE" sz="1140" b="1" dirty="0"/>
              <a:t>Prüfung der Behauptungen </a:t>
            </a:r>
          </a:p>
          <a:p>
            <a:pPr marL="138113" indent="-130175"/>
            <a:r>
              <a:rPr lang="de-DE" sz="1140" dirty="0"/>
              <a:t>•  Der Maiswurzelbohrer, ein Käfer, gegen den es ebenfalls </a:t>
            </a:r>
            <a:r>
              <a:rPr lang="de-DE" sz="1140" dirty="0" err="1"/>
              <a:t>Bt</a:t>
            </a:r>
            <a:r>
              <a:rPr lang="de-DE" sz="1140" dirty="0"/>
              <a:t>-Mais gibt, wird zunehmend resistent gegen </a:t>
            </a:r>
            <a:r>
              <a:rPr lang="de-DE" sz="1140" dirty="0" err="1"/>
              <a:t>Bt</a:t>
            </a:r>
            <a:r>
              <a:rPr lang="de-DE" sz="1140" dirty="0"/>
              <a:t>-Toxin (Gassmann 2021, </a:t>
            </a:r>
            <a:r>
              <a:rPr lang="de-DE" sz="1140" dirty="0" err="1"/>
              <a:t>Insects</a:t>
            </a:r>
            <a:r>
              <a:rPr lang="de-DE" sz="1140" dirty="0"/>
              <a:t> 12: 136).</a:t>
            </a:r>
          </a:p>
          <a:p>
            <a:pPr marL="138113" indent="-130175"/>
            <a:r>
              <a:rPr lang="de-DE" sz="1140" dirty="0"/>
              <a:t>•  Wird konventioneller Mais in Kombination mit </a:t>
            </a:r>
            <a:r>
              <a:rPr lang="de-DE" sz="1140" dirty="0" err="1"/>
              <a:t>Bt</a:t>
            </a:r>
            <a:r>
              <a:rPr lang="de-DE" sz="1140" dirty="0"/>
              <a:t>-Mais angebaut, gibt es in einer Population ausreichend nicht-resistente Individuen, die sich mit den resistenten Individuen kreuzen. Mit einem guten Populationsmanage-</a:t>
            </a:r>
            <a:r>
              <a:rPr lang="de-DE" sz="1140" dirty="0" err="1"/>
              <a:t>ment</a:t>
            </a:r>
            <a:r>
              <a:rPr lang="de-DE" sz="1140" dirty="0"/>
              <a:t> fallen die resistenten Individuen dann nicht ins Gewicht (</a:t>
            </a:r>
            <a:r>
              <a:rPr lang="de-DE" sz="1140" dirty="0" err="1"/>
              <a:t>Carrière</a:t>
            </a:r>
            <a:r>
              <a:rPr lang="de-DE" sz="1140" dirty="0"/>
              <a:t> et al. 2010. </a:t>
            </a:r>
            <a:r>
              <a:rPr lang="de-DE" sz="1140" dirty="0" err="1"/>
              <a:t>Evol</a:t>
            </a:r>
            <a:r>
              <a:rPr lang="de-DE" sz="1140" dirty="0"/>
              <a:t>. </a:t>
            </a:r>
            <a:r>
              <a:rPr lang="de-DE" sz="1140" dirty="0" err="1"/>
              <a:t>Appl</a:t>
            </a:r>
            <a:r>
              <a:rPr lang="de-DE" sz="1140" dirty="0"/>
              <a:t>. 3: 561–573)</a:t>
            </a:r>
          </a:p>
        </p:txBody>
      </p:sp>
      <p:graphicFrame>
        <p:nvGraphicFramePr>
          <p:cNvPr id="21" name="Tabelle 14">
            <a:extLst>
              <a:ext uri="{FF2B5EF4-FFF2-40B4-BE49-F238E27FC236}">
                <a16:creationId xmlns:a16="http://schemas.microsoft.com/office/drawing/2014/main" id="{AD6B2223-8E80-C53B-04DF-A0A567A811F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32802094"/>
              </p:ext>
            </p:extLst>
          </p:nvPr>
        </p:nvGraphicFramePr>
        <p:xfrm>
          <a:off x="386002" y="9310576"/>
          <a:ext cx="6831960" cy="90221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17176">
                  <a:extLst>
                    <a:ext uri="{9D8B030D-6E8A-4147-A177-3AD203B41FA5}">
                      <a16:colId xmlns:a16="http://schemas.microsoft.com/office/drawing/2014/main" val="2691938161"/>
                    </a:ext>
                  </a:extLst>
                </a:gridCol>
                <a:gridCol w="2255341">
                  <a:extLst>
                    <a:ext uri="{9D8B030D-6E8A-4147-A177-3AD203B41FA5}">
                      <a16:colId xmlns:a16="http://schemas.microsoft.com/office/drawing/2014/main" val="1164681483"/>
                    </a:ext>
                  </a:extLst>
                </a:gridCol>
                <a:gridCol w="1459443">
                  <a:extLst>
                    <a:ext uri="{9D8B030D-6E8A-4147-A177-3AD203B41FA5}">
                      <a16:colId xmlns:a16="http://schemas.microsoft.com/office/drawing/2014/main" val="3306117871"/>
                    </a:ext>
                  </a:extLst>
                </a:gridCol>
              </a:tblGrid>
              <a:tr h="289566">
                <a:tc>
                  <a:txBody>
                    <a:bodyPr/>
                    <a:lstStyle/>
                    <a:p>
                      <a:r>
                        <a:rPr lang="de-DE" sz="1140" b="1" dirty="0">
                          <a:solidFill>
                            <a:srgbClr val="00B050"/>
                          </a:solidFill>
                        </a:rPr>
                        <a:t>Sachaussage („Sein-Aussage“)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1" dirty="0">
                          <a:solidFill>
                            <a:srgbClr val="00B050"/>
                          </a:solidFill>
                        </a:rPr>
                        <a:t>Werteaussage („Sollen-Aussage“)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1" dirty="0">
                          <a:solidFill>
                            <a:srgbClr val="00B050"/>
                          </a:solidFill>
                        </a:rPr>
                        <a:t>Konsequenz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7094653"/>
                  </a:ext>
                </a:extLst>
              </a:tr>
              <a:tr h="250110">
                <a:tc>
                  <a:txBody>
                    <a:bodyPr/>
                    <a:lstStyle/>
                    <a:p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Man muss bei Einsatz von </a:t>
                      </a:r>
                      <a:r>
                        <a:rPr lang="de-DE" sz="1140" b="0" dirty="0" err="1">
                          <a:solidFill>
                            <a:schemeClr val="tx1"/>
                          </a:solidFill>
                        </a:rPr>
                        <a:t>Bt</a:t>
                      </a:r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-Mais mit der  Aus-bildung von Resistenzen rechnen. Eine sinnvolle Anpflanzungsstrategie  minimiert das Risiko. 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Es muss alles getan werden, damit die Nahrungsproduktion sicher ist (</a:t>
                      </a:r>
                      <a:r>
                        <a:rPr lang="de-DE" sz="1140" b="1" dirty="0">
                          <a:solidFill>
                            <a:schemeClr val="tx1"/>
                          </a:solidFill>
                        </a:rPr>
                        <a:t>Sicherheit, Wohlstand</a:t>
                      </a:r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). 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1140" b="0" i="1" dirty="0">
                          <a:solidFill>
                            <a:schemeClr val="tx1"/>
                          </a:solidFill>
                        </a:rPr>
                        <a:t>contra</a:t>
                      </a:r>
                      <a:r>
                        <a:rPr lang="de-DE" sz="1140" b="0" dirty="0">
                          <a:solidFill>
                            <a:schemeClr val="tx1"/>
                          </a:solidFill>
                        </a:rPr>
                        <a:t> Freisetzung (aber biologisches Lösungspotenzial)</a:t>
                      </a:r>
                    </a:p>
                  </a:txBody>
                  <a:tcPr>
                    <a:lnL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2452195"/>
                  </a:ext>
                </a:extLst>
              </a:tr>
            </a:tbl>
          </a:graphicData>
        </a:graphic>
      </p:graphicFrame>
      <p:sp>
        <p:nvSpPr>
          <p:cNvPr id="2" name="Rechteck 1">
            <a:extLst>
              <a:ext uri="{FF2B5EF4-FFF2-40B4-BE49-F238E27FC236}">
                <a16:creationId xmlns:a16="http://schemas.microsoft.com/office/drawing/2014/main" id="{C69EBE7D-B450-D29B-E329-2DF5C51928D8}"/>
              </a:ext>
            </a:extLst>
          </p:cNvPr>
          <p:cNvSpPr/>
          <p:nvPr/>
        </p:nvSpPr>
        <p:spPr>
          <a:xfrm>
            <a:off x="215760" y="241781"/>
            <a:ext cx="7145867" cy="10121419"/>
          </a:xfrm>
          <a:prstGeom prst="rect">
            <a:avLst/>
          </a:prstGeom>
          <a:noFill/>
          <a:ln w="88900" cap="rnd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" name="Textfeld 7">
            <a:extLst>
              <a:ext uri="{FF2B5EF4-FFF2-40B4-BE49-F238E27FC236}">
                <a16:creationId xmlns:a16="http://schemas.microsoft.com/office/drawing/2014/main" id="{9CF1669F-7BE3-96B3-19C3-69DBF4F3BF50}"/>
              </a:ext>
            </a:extLst>
          </p:cNvPr>
          <p:cNvSpPr txBox="1"/>
          <p:nvPr/>
        </p:nvSpPr>
        <p:spPr>
          <a:xfrm>
            <a:off x="1788559" y="10367751"/>
            <a:ext cx="5651704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de-DE" sz="1300" dirty="0">
                <a:solidFill>
                  <a:schemeClr val="bg1">
                    <a:lumMod val="75000"/>
                  </a:schemeClr>
                </a:solidFill>
              </a:rPr>
              <a:t>Original: S. </a:t>
            </a:r>
            <a:r>
              <a:rPr lang="de-DE" sz="1300" dirty="0" err="1">
                <a:solidFill>
                  <a:schemeClr val="bg1">
                    <a:lumMod val="75000"/>
                  </a:schemeClr>
                </a:solidFill>
              </a:rPr>
              <a:t>Gemballa</a:t>
            </a:r>
            <a:r>
              <a:rPr lang="de-DE" sz="1300" dirty="0">
                <a:solidFill>
                  <a:schemeClr val="bg1">
                    <a:lumMod val="75000"/>
                  </a:schemeClr>
                </a:solidFill>
              </a:rPr>
              <a:t>, ZSL Baden-Württemberg</a:t>
            </a:r>
          </a:p>
        </p:txBody>
      </p:sp>
    </p:spTree>
    <p:extLst>
      <p:ext uri="{BB962C8B-B14F-4D97-AF65-F5344CB8AC3E}">
        <p14:creationId xmlns:p14="http://schemas.microsoft.com/office/powerpoint/2010/main" val="38852358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591</Words>
  <Application>Microsoft Macintosh PowerPoint</Application>
  <PresentationFormat>Benutzerdefiniert</PresentationFormat>
  <Paragraphs>38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Sven Gemballa</dc:creator>
  <cp:lastModifiedBy>Sven Gemballa</cp:lastModifiedBy>
  <cp:revision>89</cp:revision>
  <dcterms:created xsi:type="dcterms:W3CDTF">2022-01-13T11:53:06Z</dcterms:created>
  <dcterms:modified xsi:type="dcterms:W3CDTF">2024-05-30T05:24:54Z</dcterms:modified>
</cp:coreProperties>
</file>

<file path=docProps/thumbnail.jpeg>
</file>