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1" r:id="rId2"/>
  </p:sldIdLst>
  <p:sldSz cx="7559675" cy="107997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300"/>
    <a:srgbClr val="007D6A"/>
    <a:srgbClr val="99C7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715"/>
    <p:restoredTop sz="96197"/>
  </p:normalViewPr>
  <p:slideViewPr>
    <p:cSldViewPr snapToGrid="0" snapToObjects="1">
      <p:cViewPr varScale="1">
        <p:scale>
          <a:sx n="78" d="100"/>
          <a:sy n="78" d="100"/>
        </p:scale>
        <p:origin x="324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67462"/>
            <a:ext cx="6425724" cy="3759917"/>
          </a:xfrm>
        </p:spPr>
        <p:txBody>
          <a:bodyPr anchor="b"/>
          <a:lstStyle>
            <a:lvl1pPr algn="ctr">
              <a:defRPr sz="4960"/>
            </a:lvl1pPr>
          </a:lstStyle>
          <a:p>
            <a:r>
              <a:rPr lang="de-DE"/>
              <a:t>Mastertitelformat bearbeiten</a:t>
            </a:r>
            <a:endParaRPr lang="en-US" dirty="0"/>
          </a:p>
        </p:txBody>
      </p:sp>
      <p:sp>
        <p:nvSpPr>
          <p:cNvPr id="3" name="Subtitle 2"/>
          <p:cNvSpPr>
            <a:spLocks noGrp="1"/>
          </p:cNvSpPr>
          <p:nvPr>
            <p:ph type="subTitle" idx="1"/>
          </p:nvPr>
        </p:nvSpPr>
        <p:spPr>
          <a:xfrm>
            <a:off x="944960" y="5672376"/>
            <a:ext cx="5669756" cy="2607442"/>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4046526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1106613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74987"/>
            <a:ext cx="1630055" cy="9152300"/>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519728" y="574987"/>
            <a:ext cx="4795669" cy="9152300"/>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3994296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3188546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15791" y="2692444"/>
            <a:ext cx="6520220" cy="4492401"/>
          </a:xfrm>
        </p:spPr>
        <p:txBody>
          <a:bodyPr anchor="b"/>
          <a:lstStyle>
            <a:lvl1pPr>
              <a:defRPr sz="4960"/>
            </a:lvl1pPr>
          </a:lstStyle>
          <a:p>
            <a:r>
              <a:rPr lang="de-DE"/>
              <a:t>Mastertitelformat bearbeiten</a:t>
            </a:r>
            <a:endParaRPr lang="en-US" dirty="0"/>
          </a:p>
        </p:txBody>
      </p:sp>
      <p:sp>
        <p:nvSpPr>
          <p:cNvPr id="3" name="Text Placeholder 2"/>
          <p:cNvSpPr>
            <a:spLocks noGrp="1"/>
          </p:cNvSpPr>
          <p:nvPr>
            <p:ph type="body" idx="1"/>
          </p:nvPr>
        </p:nvSpPr>
        <p:spPr>
          <a:xfrm>
            <a:off x="515791" y="7227345"/>
            <a:ext cx="6520220" cy="2362447"/>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1523057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519728" y="2874937"/>
            <a:ext cx="3212862" cy="68523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827085" y="2874937"/>
            <a:ext cx="3212862" cy="68523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32DE3D11-7D2D-2140-B6D1-0AC0A3A4EA6E}" type="datetimeFigureOut">
              <a:rPr lang="de-DE" smtClean="0"/>
              <a:t>06.06.24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2708709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520712" y="574990"/>
            <a:ext cx="6520220" cy="2087455"/>
          </a:xfrm>
        </p:spPr>
        <p:txBody>
          <a:bodyPr/>
          <a:lstStyle/>
          <a:p>
            <a:r>
              <a:rPr lang="de-DE"/>
              <a:t>Mastertitelformat bearbeiten</a:t>
            </a:r>
            <a:endParaRPr lang="en-US" dirty="0"/>
          </a:p>
        </p:txBody>
      </p:sp>
      <p:sp>
        <p:nvSpPr>
          <p:cNvPr id="3" name="Text Placeholder 2"/>
          <p:cNvSpPr>
            <a:spLocks noGrp="1"/>
          </p:cNvSpPr>
          <p:nvPr>
            <p:ph type="body" idx="1"/>
          </p:nvPr>
        </p:nvSpPr>
        <p:spPr>
          <a:xfrm>
            <a:off x="520713" y="2647443"/>
            <a:ext cx="3198096" cy="1297471"/>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4" name="Content Placeholder 3"/>
          <p:cNvSpPr>
            <a:spLocks noGrp="1"/>
          </p:cNvSpPr>
          <p:nvPr>
            <p:ph sz="half" idx="2"/>
          </p:nvPr>
        </p:nvSpPr>
        <p:spPr>
          <a:xfrm>
            <a:off x="520713" y="3944914"/>
            <a:ext cx="3198096" cy="580237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827086" y="2647443"/>
            <a:ext cx="3213847" cy="1297471"/>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6" name="Content Placeholder 5"/>
          <p:cNvSpPr>
            <a:spLocks noGrp="1"/>
          </p:cNvSpPr>
          <p:nvPr>
            <p:ph sz="quarter" idx="4"/>
          </p:nvPr>
        </p:nvSpPr>
        <p:spPr>
          <a:xfrm>
            <a:off x="3827086" y="3944914"/>
            <a:ext cx="3213847" cy="580237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32DE3D11-7D2D-2140-B6D1-0AC0A3A4EA6E}" type="datetimeFigureOut">
              <a:rPr lang="de-DE" smtClean="0"/>
              <a:t>06.06.24</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986323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32DE3D11-7D2D-2140-B6D1-0AC0A3A4EA6E}" type="datetimeFigureOut">
              <a:rPr lang="de-DE" smtClean="0"/>
              <a:t>06.06.24</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2336831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DE3D11-7D2D-2140-B6D1-0AC0A3A4EA6E}" type="datetimeFigureOut">
              <a:rPr lang="de-DE" smtClean="0"/>
              <a:t>06.06.24</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571087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9984"/>
            <a:ext cx="2438192" cy="2519945"/>
          </a:xfrm>
        </p:spPr>
        <p:txBody>
          <a:bodyPr anchor="b"/>
          <a:lstStyle>
            <a:lvl1pPr>
              <a:defRPr sz="2645"/>
            </a:lvl1pPr>
          </a:lstStyle>
          <a:p>
            <a:r>
              <a:rPr lang="de-DE"/>
              <a:t>Mastertitelformat bearbeiten</a:t>
            </a:r>
            <a:endParaRPr lang="en-US" dirty="0"/>
          </a:p>
        </p:txBody>
      </p:sp>
      <p:sp>
        <p:nvSpPr>
          <p:cNvPr id="3" name="Content Placeholder 2"/>
          <p:cNvSpPr>
            <a:spLocks noGrp="1"/>
          </p:cNvSpPr>
          <p:nvPr>
            <p:ph idx="1"/>
          </p:nvPr>
        </p:nvSpPr>
        <p:spPr>
          <a:xfrm>
            <a:off x="3213847" y="1554968"/>
            <a:ext cx="3827085" cy="7674832"/>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520712" y="3239929"/>
            <a:ext cx="2438192" cy="6002369"/>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32DE3D11-7D2D-2140-B6D1-0AC0A3A4EA6E}" type="datetimeFigureOut">
              <a:rPr lang="de-DE" smtClean="0"/>
              <a:t>06.06.24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4078470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9984"/>
            <a:ext cx="2438192" cy="2519945"/>
          </a:xfrm>
        </p:spPr>
        <p:txBody>
          <a:bodyPr anchor="b"/>
          <a:lstStyle>
            <a:lvl1pPr>
              <a:defRPr sz="2645"/>
            </a:lvl1pPr>
          </a:lstStyle>
          <a:p>
            <a:r>
              <a:rPr lang="de-DE"/>
              <a:t>Mastertitelformat bearbeiten</a:t>
            </a:r>
            <a:endParaRPr lang="en-US" dirty="0"/>
          </a:p>
        </p:txBody>
      </p:sp>
      <p:sp>
        <p:nvSpPr>
          <p:cNvPr id="3" name="Picture Placeholder 2"/>
          <p:cNvSpPr>
            <a:spLocks noGrp="1" noChangeAspect="1"/>
          </p:cNvSpPr>
          <p:nvPr>
            <p:ph type="pic" idx="1"/>
          </p:nvPr>
        </p:nvSpPr>
        <p:spPr>
          <a:xfrm>
            <a:off x="3213847" y="1554968"/>
            <a:ext cx="3827085" cy="7674832"/>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de-DE"/>
              <a:t>Bild durch Klicken auf Symbol hinzufügen</a:t>
            </a:r>
            <a:endParaRPr lang="en-US" dirty="0"/>
          </a:p>
        </p:txBody>
      </p:sp>
      <p:sp>
        <p:nvSpPr>
          <p:cNvPr id="4" name="Text Placeholder 3"/>
          <p:cNvSpPr>
            <a:spLocks noGrp="1"/>
          </p:cNvSpPr>
          <p:nvPr>
            <p:ph type="body" sz="half" idx="2"/>
          </p:nvPr>
        </p:nvSpPr>
        <p:spPr>
          <a:xfrm>
            <a:off x="520712" y="3239929"/>
            <a:ext cx="2438192" cy="6002369"/>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32DE3D11-7D2D-2140-B6D1-0AC0A3A4EA6E}" type="datetimeFigureOut">
              <a:rPr lang="de-DE" smtClean="0"/>
              <a:t>06.06.24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2015006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74990"/>
            <a:ext cx="6520220" cy="2087455"/>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519728" y="2874937"/>
            <a:ext cx="6520220" cy="6852350"/>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519728" y="10009783"/>
            <a:ext cx="1700927" cy="574987"/>
          </a:xfrm>
          <a:prstGeom prst="rect">
            <a:avLst/>
          </a:prstGeom>
        </p:spPr>
        <p:txBody>
          <a:bodyPr vert="horz" lIns="91440" tIns="45720" rIns="91440" bIns="45720" rtlCol="0" anchor="ctr"/>
          <a:lstStyle>
            <a:lvl1pPr algn="l">
              <a:defRPr sz="992">
                <a:solidFill>
                  <a:schemeClr val="tx1">
                    <a:tint val="75000"/>
                  </a:schemeClr>
                </a:solidFill>
              </a:defRPr>
            </a:lvl1pPr>
          </a:lstStyle>
          <a:p>
            <a:fld id="{32DE3D11-7D2D-2140-B6D1-0AC0A3A4EA6E}" type="datetimeFigureOut">
              <a:rPr lang="de-DE" smtClean="0"/>
              <a:t>06.06.24</a:t>
            </a:fld>
            <a:endParaRPr lang="de-DE"/>
          </a:p>
        </p:txBody>
      </p:sp>
      <p:sp>
        <p:nvSpPr>
          <p:cNvPr id="5" name="Footer Placeholder 4"/>
          <p:cNvSpPr>
            <a:spLocks noGrp="1"/>
          </p:cNvSpPr>
          <p:nvPr>
            <p:ph type="ftr" sz="quarter" idx="3"/>
          </p:nvPr>
        </p:nvSpPr>
        <p:spPr>
          <a:xfrm>
            <a:off x="2504143" y="10009783"/>
            <a:ext cx="2551390" cy="574987"/>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5339020" y="10009783"/>
            <a:ext cx="1700927" cy="574987"/>
          </a:xfrm>
          <a:prstGeom prst="rect">
            <a:avLst/>
          </a:prstGeom>
        </p:spPr>
        <p:txBody>
          <a:bodyPr vert="horz" lIns="91440" tIns="45720" rIns="91440" bIns="45720" rtlCol="0" anchor="ctr"/>
          <a:lstStyle>
            <a:lvl1pPr algn="r">
              <a:defRPr sz="992">
                <a:solidFill>
                  <a:schemeClr val="tx1">
                    <a:tint val="75000"/>
                  </a:schemeClr>
                </a:solidFill>
              </a:defRPr>
            </a:lvl1pPr>
          </a:lstStyle>
          <a:p>
            <a:fld id="{A326A36E-C2DE-0D4A-BAFB-27157F8E6A32}" type="slidenum">
              <a:rPr lang="de-DE" smtClean="0"/>
              <a:t>‹Nr.›</a:t>
            </a:fld>
            <a:endParaRPr lang="de-DE"/>
          </a:p>
        </p:txBody>
      </p:sp>
    </p:spTree>
    <p:extLst>
      <p:ext uri="{BB962C8B-B14F-4D97-AF65-F5344CB8AC3E}">
        <p14:creationId xmlns:p14="http://schemas.microsoft.com/office/powerpoint/2010/main" val="13939216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12" Type="http://schemas.openxmlformats.org/officeDocument/2006/relationships/image" Target="../media/image11.jp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84A8A862-53E3-7180-79BD-0F441660C769}"/>
              </a:ext>
            </a:extLst>
          </p:cNvPr>
          <p:cNvSpPr/>
          <p:nvPr/>
        </p:nvSpPr>
        <p:spPr>
          <a:xfrm>
            <a:off x="287866" y="846873"/>
            <a:ext cx="7044267" cy="96191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feld 4">
            <a:extLst>
              <a:ext uri="{FF2B5EF4-FFF2-40B4-BE49-F238E27FC236}">
                <a16:creationId xmlns:a16="http://schemas.microsoft.com/office/drawing/2014/main" id="{A643DE3A-E823-000A-EEEA-E184CF19B50F}"/>
              </a:ext>
            </a:extLst>
          </p:cNvPr>
          <p:cNvSpPr txBox="1"/>
          <p:nvPr/>
        </p:nvSpPr>
        <p:spPr>
          <a:xfrm>
            <a:off x="227542" y="758554"/>
            <a:ext cx="7137931" cy="1144929"/>
          </a:xfrm>
          <a:prstGeom prst="rect">
            <a:avLst/>
          </a:prstGeom>
          <a:noFill/>
        </p:spPr>
        <p:txBody>
          <a:bodyPr wrap="square" rtlCol="0">
            <a:spAutoFit/>
          </a:bodyPr>
          <a:lstStyle/>
          <a:p>
            <a:r>
              <a:rPr lang="de-DE" sz="1140" b="1" dirty="0"/>
              <a:t>Situationsbeschreibung</a:t>
            </a:r>
          </a:p>
          <a:p>
            <a:r>
              <a:rPr lang="de-DE" sz="1140" dirty="0"/>
              <a:t>Bei einem heterozygoten Paar (</a:t>
            </a:r>
            <a:r>
              <a:rPr lang="de-DE" sz="1140" i="1" dirty="0"/>
              <a:t>Genotyp Aa</a:t>
            </a:r>
            <a:r>
              <a:rPr lang="de-DE" sz="1140" dirty="0"/>
              <a:t>) besteht eine 25%ige Wahrscheinlichkeit, dass ihr Kind an </a:t>
            </a:r>
            <a:r>
              <a:rPr lang="de-DE" sz="1140" dirty="0">
                <a:latin typeface="Symbol" pitchFamily="2" charset="2"/>
              </a:rPr>
              <a:t>b-</a:t>
            </a:r>
            <a:r>
              <a:rPr lang="de-DE" sz="1140" dirty="0"/>
              <a:t>Thalassämie erkrankt sein wird (</a:t>
            </a:r>
            <a:r>
              <a:rPr lang="de-DE" sz="1140" i="1" dirty="0"/>
              <a:t>Genotyp </a:t>
            </a:r>
            <a:r>
              <a:rPr lang="de-DE" sz="1140" i="1" dirty="0" err="1"/>
              <a:t>aa</a:t>
            </a:r>
            <a:r>
              <a:rPr lang="de-DE" sz="1140" dirty="0"/>
              <a:t>) . Mit einem Gentest ließe sich der Genotyp feststellen, so dass gegebenenfalls ein Schwangerschaftsabbruch möglich wäre. Das Paar steckt in einem Entscheidungskonflikt (Dilemma). Entscheidungs-konflikte sind Wertekonflikte. Bei der Auflösung hilft ein strukturiertes und abwägendes Vorgehen mit den Schritten „</a:t>
            </a:r>
            <a:r>
              <a:rPr lang="de-DE" sz="1140" b="1" dirty="0">
                <a:solidFill>
                  <a:srgbClr val="7030A0"/>
                </a:solidFill>
              </a:rPr>
              <a:t>W</a:t>
            </a:r>
            <a:r>
              <a:rPr lang="de-DE" sz="1140" dirty="0"/>
              <a:t>ahrnehmen, </a:t>
            </a:r>
            <a:r>
              <a:rPr lang="de-DE" sz="1140" b="1" dirty="0">
                <a:solidFill>
                  <a:srgbClr val="0070C0"/>
                </a:solidFill>
              </a:rPr>
              <a:t>A</a:t>
            </a:r>
            <a:r>
              <a:rPr lang="de-DE" sz="1140" dirty="0"/>
              <a:t>nalysieren, </a:t>
            </a:r>
            <a:r>
              <a:rPr lang="de-DE" sz="1140" b="1" dirty="0">
                <a:solidFill>
                  <a:srgbClr val="00B050"/>
                </a:solidFill>
              </a:rPr>
              <a:t>A</a:t>
            </a:r>
            <a:r>
              <a:rPr lang="de-DE" sz="1140" dirty="0"/>
              <a:t>rgumentieren, </a:t>
            </a:r>
            <a:r>
              <a:rPr lang="de-DE" sz="1140" b="1" dirty="0">
                <a:solidFill>
                  <a:srgbClr val="FF9300"/>
                </a:solidFill>
              </a:rPr>
              <a:t>G</a:t>
            </a:r>
            <a:r>
              <a:rPr lang="de-DE" sz="1140" dirty="0"/>
              <a:t>ewichten, </a:t>
            </a:r>
            <a:r>
              <a:rPr lang="de-DE" sz="1140" b="1" dirty="0">
                <a:solidFill>
                  <a:srgbClr val="FF0000"/>
                </a:solidFill>
              </a:rPr>
              <a:t>E</a:t>
            </a:r>
            <a:r>
              <a:rPr lang="de-DE" sz="1140" dirty="0"/>
              <a:t>ntscheiden“, kurz: </a:t>
            </a:r>
            <a:r>
              <a:rPr lang="de-DE" sz="1140" b="1" dirty="0">
                <a:solidFill>
                  <a:srgbClr val="7030A0"/>
                </a:solidFill>
              </a:rPr>
              <a:t>W</a:t>
            </a:r>
            <a:r>
              <a:rPr lang="de-DE" sz="1140" b="1" dirty="0">
                <a:solidFill>
                  <a:srgbClr val="0070C0"/>
                </a:solidFill>
              </a:rPr>
              <a:t>A</a:t>
            </a:r>
            <a:r>
              <a:rPr lang="de-DE" sz="1140" b="1" dirty="0">
                <a:solidFill>
                  <a:srgbClr val="00B050"/>
                </a:solidFill>
              </a:rPr>
              <a:t>A</a:t>
            </a:r>
            <a:r>
              <a:rPr lang="de-DE" sz="1140" b="1" dirty="0">
                <a:solidFill>
                  <a:srgbClr val="FF9300"/>
                </a:solidFill>
              </a:rPr>
              <a:t>G</a:t>
            </a:r>
            <a:r>
              <a:rPr lang="de-DE" sz="1140" b="1" dirty="0">
                <a:solidFill>
                  <a:srgbClr val="FF0000"/>
                </a:solidFill>
              </a:rPr>
              <a:t>E</a:t>
            </a:r>
            <a:r>
              <a:rPr lang="de-DE" sz="1140" dirty="0"/>
              <a:t> </a:t>
            </a:r>
          </a:p>
        </p:txBody>
      </p:sp>
      <p:sp>
        <p:nvSpPr>
          <p:cNvPr id="7" name="Textfeld 6">
            <a:extLst>
              <a:ext uri="{FF2B5EF4-FFF2-40B4-BE49-F238E27FC236}">
                <a16:creationId xmlns:a16="http://schemas.microsoft.com/office/drawing/2014/main" id="{17F5D65F-0954-E418-B010-8789A45DAE49}"/>
              </a:ext>
            </a:extLst>
          </p:cNvPr>
          <p:cNvSpPr txBox="1"/>
          <p:nvPr/>
        </p:nvSpPr>
        <p:spPr>
          <a:xfrm>
            <a:off x="257440" y="394095"/>
            <a:ext cx="7074692" cy="260338"/>
          </a:xfrm>
          <a:prstGeom prst="rect">
            <a:avLst/>
          </a:prstGeom>
          <a:solidFill>
            <a:schemeClr val="bg1">
              <a:lumMod val="75000"/>
            </a:schemeClr>
          </a:solidFill>
        </p:spPr>
        <p:txBody>
          <a:bodyPr wrap="square" lIns="18000" tIns="10800" rIns="18000" bIns="10800" rtlCol="0">
            <a:spAutoFit/>
          </a:bodyPr>
          <a:lstStyle/>
          <a:p>
            <a:r>
              <a:rPr lang="de-DE" sz="1550" b="1" dirty="0"/>
              <a:t>BEWERTEN   </a:t>
            </a:r>
            <a:r>
              <a:rPr lang="de-DE" sz="1400" dirty="0"/>
              <a:t>Entscheidungskonflikte strukturiert bearbeiten am Beispiel der Pränataldiagnostik</a:t>
            </a:r>
          </a:p>
        </p:txBody>
      </p:sp>
      <p:sp>
        <p:nvSpPr>
          <p:cNvPr id="30" name="Textfeld 29">
            <a:extLst>
              <a:ext uri="{FF2B5EF4-FFF2-40B4-BE49-F238E27FC236}">
                <a16:creationId xmlns:a16="http://schemas.microsoft.com/office/drawing/2014/main" id="{521B5133-EFBC-3EFB-B52A-DCFF630E62AB}"/>
              </a:ext>
            </a:extLst>
          </p:cNvPr>
          <p:cNvSpPr txBox="1"/>
          <p:nvPr/>
        </p:nvSpPr>
        <p:spPr>
          <a:xfrm>
            <a:off x="1480881" y="2125034"/>
            <a:ext cx="5851251" cy="1846659"/>
          </a:xfrm>
          <a:prstGeom prst="rect">
            <a:avLst/>
          </a:prstGeom>
          <a:noFill/>
        </p:spPr>
        <p:txBody>
          <a:bodyPr wrap="square" rtlCol="0">
            <a:spAutoFit/>
          </a:bodyPr>
          <a:lstStyle/>
          <a:p>
            <a:r>
              <a:rPr lang="de-DE" sz="1140" b="1" dirty="0">
                <a:solidFill>
                  <a:srgbClr val="7030A0"/>
                </a:solidFill>
              </a:rPr>
              <a:t>Den Entscheidungskonflikt präzise formulieren</a:t>
            </a:r>
          </a:p>
          <a:p>
            <a:r>
              <a:rPr lang="de-DE" sz="1140" dirty="0"/>
              <a:t>Der Konflikt ist charakteristisch für viel Fälle in der Pränataldiagnostik. Das Paar könnte z.B. </a:t>
            </a:r>
            <a:r>
              <a:rPr lang="de-DE" sz="1140" dirty="0" err="1"/>
              <a:t>for-mulieren</a:t>
            </a:r>
            <a:r>
              <a:rPr lang="de-DE" sz="1140" dirty="0"/>
              <a:t>: „Sollen wir einen Gentest durchführen lassen, um eine Handlungsgrundlage für einen Schwangerschaftsabbruch zu haben oder soll das Kind auf jeden Fall zur Welt kommen?“</a:t>
            </a:r>
          </a:p>
          <a:p>
            <a:endParaRPr lang="de-DE" sz="1140" dirty="0"/>
          </a:p>
          <a:p>
            <a:r>
              <a:rPr lang="de-DE" sz="1140" b="1" dirty="0">
                <a:solidFill>
                  <a:srgbClr val="0070C0"/>
                </a:solidFill>
              </a:rPr>
              <a:t>Handlungsmöglichkeiten zur Lösung des Konflikts finden </a:t>
            </a:r>
          </a:p>
          <a:p>
            <a:r>
              <a:rPr lang="de-DE" sz="1140" dirty="0"/>
              <a:t>„Ja“ oder „Nein“ sind zwei offensichtliche Handlungsmöglichkeiten (Handlungsoptionen). Auch in diesem Fall ist es so: „Der Gentest wird durchgeführt.“ oder „Der Gentest wird nicht </a:t>
            </a:r>
            <a:r>
              <a:rPr lang="de-DE" sz="1140" dirty="0" err="1"/>
              <a:t>durchge</a:t>
            </a:r>
            <a:r>
              <a:rPr lang="de-DE" sz="1140" dirty="0"/>
              <a:t>-führt.“ Es gibt Fälle, in denen Kompromisslösungen (z.B. ökologische Konflikte) möglich sind. Um die zu finden sind Kreativität, Perspektivwechsel und Kompromissbereitschaft nötig.</a:t>
            </a:r>
          </a:p>
        </p:txBody>
      </p:sp>
      <p:cxnSp>
        <p:nvCxnSpPr>
          <p:cNvPr id="33" name="Gerade Verbindung 32">
            <a:extLst>
              <a:ext uri="{FF2B5EF4-FFF2-40B4-BE49-F238E27FC236}">
                <a16:creationId xmlns:a16="http://schemas.microsoft.com/office/drawing/2014/main" id="{6381C919-8A93-AA36-F180-EF5D69D578D3}"/>
              </a:ext>
            </a:extLst>
          </p:cNvPr>
          <p:cNvCxnSpPr>
            <a:cxnSpLocks/>
          </p:cNvCxnSpPr>
          <p:nvPr/>
        </p:nvCxnSpPr>
        <p:spPr>
          <a:xfrm>
            <a:off x="1595049" y="2069111"/>
            <a:ext cx="5622914" cy="0"/>
          </a:xfrm>
          <a:prstGeom prst="line">
            <a:avLst/>
          </a:prstGeom>
          <a:ln w="635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Gerade Verbindung 38">
            <a:extLst>
              <a:ext uri="{FF2B5EF4-FFF2-40B4-BE49-F238E27FC236}">
                <a16:creationId xmlns:a16="http://schemas.microsoft.com/office/drawing/2014/main" id="{4DD1F607-366A-1339-82E3-804D4CB84A7E}"/>
              </a:ext>
            </a:extLst>
          </p:cNvPr>
          <p:cNvCxnSpPr>
            <a:cxnSpLocks/>
          </p:cNvCxnSpPr>
          <p:nvPr/>
        </p:nvCxnSpPr>
        <p:spPr>
          <a:xfrm>
            <a:off x="1566960" y="4033133"/>
            <a:ext cx="5622914" cy="0"/>
          </a:xfrm>
          <a:prstGeom prst="line">
            <a:avLst/>
          </a:prstGeom>
          <a:ln w="635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0" name="Textfeld 39">
            <a:extLst>
              <a:ext uri="{FF2B5EF4-FFF2-40B4-BE49-F238E27FC236}">
                <a16:creationId xmlns:a16="http://schemas.microsoft.com/office/drawing/2014/main" id="{34F73C88-A909-5465-651B-0A1C465438E9}"/>
              </a:ext>
            </a:extLst>
          </p:cNvPr>
          <p:cNvSpPr txBox="1"/>
          <p:nvPr/>
        </p:nvSpPr>
        <p:spPr>
          <a:xfrm>
            <a:off x="1451800" y="4332217"/>
            <a:ext cx="5908423" cy="3899529"/>
          </a:xfrm>
          <a:prstGeom prst="rect">
            <a:avLst/>
          </a:prstGeom>
          <a:noFill/>
        </p:spPr>
        <p:txBody>
          <a:bodyPr wrap="square" rtlCol="0">
            <a:spAutoFit/>
          </a:bodyPr>
          <a:lstStyle/>
          <a:p>
            <a:pPr>
              <a:spcBef>
                <a:spcPts val="300"/>
              </a:spcBef>
            </a:pPr>
            <a:r>
              <a:rPr lang="de-DE" sz="1140" b="1" dirty="0">
                <a:solidFill>
                  <a:srgbClr val="00B050"/>
                </a:solidFill>
              </a:rPr>
              <a:t>Geprüfte Sachverhalte formulieren, Bewertungskriterien identifizieren und einzeln bewerten</a:t>
            </a:r>
          </a:p>
          <a:p>
            <a:pPr>
              <a:spcBef>
                <a:spcPts val="300"/>
              </a:spcBef>
            </a:pPr>
            <a:r>
              <a:rPr lang="de-DE" sz="1140" dirty="0"/>
              <a:t>„Ich bin für den Gentest, weil man die Aussicht auf ein gesundes Kind hat.“ Hinter dieser </a:t>
            </a:r>
            <a:r>
              <a:rPr lang="de-DE" sz="1140" dirty="0" err="1"/>
              <a:t>Aussa-ge</a:t>
            </a:r>
            <a:r>
              <a:rPr lang="de-DE" sz="1140" dirty="0"/>
              <a:t> steckt sowohl eine Sachaussage, als auch ein Wertebezug, nämlich zum Wert „Gesundheit“. Notieren Sie die Sachaussage und eine Wertaussage getrennt voneinander. Daraus ergibt sich eine Konsequenz oder Schlussfolgerung. Zusammen nennt man diesen Dreiklang ein </a:t>
            </a:r>
            <a:r>
              <a:rPr lang="de-DE" sz="1140" b="1" dirty="0">
                <a:solidFill>
                  <a:srgbClr val="007D6A"/>
                </a:solidFill>
              </a:rPr>
              <a:t>Argument</a:t>
            </a:r>
            <a:r>
              <a:rPr lang="de-DE" sz="1140" dirty="0"/>
              <a:t>:</a:t>
            </a:r>
          </a:p>
          <a:p>
            <a:pPr>
              <a:spcBef>
                <a:spcPts val="300"/>
              </a:spcBef>
            </a:pPr>
            <a:endParaRPr lang="de-DE" sz="600" b="1" dirty="0">
              <a:solidFill>
                <a:srgbClr val="007D6A"/>
              </a:solidFill>
            </a:endParaRPr>
          </a:p>
          <a:p>
            <a:pPr>
              <a:spcBef>
                <a:spcPts val="300"/>
              </a:spcBef>
            </a:pPr>
            <a:r>
              <a:rPr lang="de-DE" sz="1140" b="1" dirty="0">
                <a:solidFill>
                  <a:srgbClr val="00B050"/>
                </a:solidFill>
              </a:rPr>
              <a:t>Sachaussage 1</a:t>
            </a:r>
            <a:r>
              <a:rPr lang="de-DE" sz="1140" dirty="0">
                <a:solidFill>
                  <a:srgbClr val="00B050"/>
                </a:solidFill>
              </a:rPr>
              <a:t> </a:t>
            </a:r>
            <a:r>
              <a:rPr lang="de-DE" sz="1140" dirty="0"/>
              <a:t>(deskriptive Aussage; Tatsachenaussage, Ist-Aussage): „Durch einem Gen-test kommt unser Kind ohne </a:t>
            </a:r>
            <a:r>
              <a:rPr lang="de-DE" sz="1140" dirty="0">
                <a:latin typeface="Symbol" pitchFamily="2" charset="2"/>
              </a:rPr>
              <a:t>b-</a:t>
            </a:r>
            <a:r>
              <a:rPr lang="de-DE" sz="1140" dirty="0"/>
              <a:t>Thalassämie zur Welt.“</a:t>
            </a:r>
          </a:p>
          <a:p>
            <a:pPr>
              <a:spcBef>
                <a:spcPts val="300"/>
              </a:spcBef>
            </a:pPr>
            <a:r>
              <a:rPr lang="de-DE" sz="1140" b="1" dirty="0">
                <a:solidFill>
                  <a:srgbClr val="00B050"/>
                </a:solidFill>
              </a:rPr>
              <a:t>Werteaussage 1</a:t>
            </a:r>
            <a:r>
              <a:rPr lang="de-DE" sz="1140" dirty="0">
                <a:solidFill>
                  <a:srgbClr val="00B050"/>
                </a:solidFill>
              </a:rPr>
              <a:t> </a:t>
            </a:r>
            <a:r>
              <a:rPr lang="de-DE" sz="1140" dirty="0"/>
              <a:t>(normative Aussage; </a:t>
            </a:r>
            <a:r>
              <a:rPr lang="de-DE" sz="1140" dirty="0" err="1"/>
              <a:t>Sollensaussage</a:t>
            </a:r>
            <a:r>
              <a:rPr lang="de-DE" sz="1140" dirty="0"/>
              <a:t>): „Für die Gesundheit soll alles getan werden.“ oder „Schweres Leid soll vermieden werden.“</a:t>
            </a:r>
          </a:p>
          <a:p>
            <a:pPr>
              <a:spcBef>
                <a:spcPts val="300"/>
              </a:spcBef>
            </a:pPr>
            <a:r>
              <a:rPr lang="de-DE" sz="1140" b="1" dirty="0">
                <a:solidFill>
                  <a:srgbClr val="00B050"/>
                </a:solidFill>
              </a:rPr>
              <a:t>Konsequenz 1</a:t>
            </a:r>
            <a:r>
              <a:rPr lang="de-DE" sz="1140" dirty="0"/>
              <a:t>: „Also muss der Gentest durchgeführt werden.“ (Argument pro-Gentest)</a:t>
            </a:r>
          </a:p>
          <a:p>
            <a:pPr>
              <a:spcBef>
                <a:spcPts val="300"/>
              </a:spcBef>
            </a:pPr>
            <a:endParaRPr lang="de-DE" sz="600" dirty="0"/>
          </a:p>
          <a:p>
            <a:pPr>
              <a:spcBef>
                <a:spcPts val="300"/>
              </a:spcBef>
            </a:pPr>
            <a:r>
              <a:rPr lang="de-DE" sz="1140" dirty="0"/>
              <a:t>Erstellen Sie weitere Argumente. Nutzen Sie einen </a:t>
            </a:r>
            <a:r>
              <a:rPr lang="de-DE" sz="1140" b="1" dirty="0">
                <a:solidFill>
                  <a:srgbClr val="007D6A"/>
                </a:solidFill>
              </a:rPr>
              <a:t>Wertepool</a:t>
            </a:r>
            <a:r>
              <a:rPr lang="de-DE" sz="1140" dirty="0"/>
              <a:t>, um Wertebezüge herzustellen.</a:t>
            </a:r>
          </a:p>
          <a:p>
            <a:pPr>
              <a:spcBef>
                <a:spcPts val="300"/>
              </a:spcBef>
            </a:pPr>
            <a:r>
              <a:rPr lang="de-DE" sz="1140" dirty="0"/>
              <a:t> </a:t>
            </a:r>
            <a:endParaRPr lang="de-DE" sz="800" dirty="0"/>
          </a:p>
          <a:p>
            <a:pPr>
              <a:spcBef>
                <a:spcPts val="300"/>
              </a:spcBef>
            </a:pPr>
            <a:endParaRPr lang="de-DE" sz="900" b="1" dirty="0">
              <a:solidFill>
                <a:srgbClr val="007D6A"/>
              </a:solidFill>
            </a:endParaRPr>
          </a:p>
          <a:p>
            <a:pPr>
              <a:spcBef>
                <a:spcPts val="300"/>
              </a:spcBef>
            </a:pPr>
            <a:endParaRPr lang="de-DE" sz="900" b="1" dirty="0">
              <a:solidFill>
                <a:srgbClr val="007D6A"/>
              </a:solidFill>
            </a:endParaRPr>
          </a:p>
          <a:p>
            <a:pPr>
              <a:spcBef>
                <a:spcPts val="300"/>
              </a:spcBef>
            </a:pPr>
            <a:r>
              <a:rPr lang="de-DE" sz="1140" dirty="0"/>
              <a:t>Beispiel:</a:t>
            </a:r>
          </a:p>
          <a:p>
            <a:pPr>
              <a:spcBef>
                <a:spcPts val="300"/>
              </a:spcBef>
            </a:pPr>
            <a:r>
              <a:rPr lang="de-DE" sz="1140" b="1" dirty="0">
                <a:solidFill>
                  <a:srgbClr val="00B050"/>
                </a:solidFill>
              </a:rPr>
              <a:t>Sachaussage 2</a:t>
            </a:r>
            <a:r>
              <a:rPr lang="de-DE" sz="1140" dirty="0"/>
              <a:t>: „Bei einem positiven Gentest werden Schwangerschaften abgebrochen.“</a:t>
            </a:r>
          </a:p>
          <a:p>
            <a:pPr>
              <a:spcBef>
                <a:spcPts val="300"/>
              </a:spcBef>
            </a:pPr>
            <a:r>
              <a:rPr lang="de-DE" sz="1140" b="1" dirty="0">
                <a:solidFill>
                  <a:srgbClr val="00B050"/>
                </a:solidFill>
              </a:rPr>
              <a:t>Werteaussage 2</a:t>
            </a:r>
            <a:r>
              <a:rPr lang="de-DE" sz="1140" dirty="0"/>
              <a:t>: „Menschenwürde gebietet ein Recht auf Leben“</a:t>
            </a:r>
          </a:p>
          <a:p>
            <a:pPr>
              <a:spcBef>
                <a:spcPts val="300"/>
              </a:spcBef>
            </a:pPr>
            <a:r>
              <a:rPr lang="de-DE" sz="1140" b="1" dirty="0">
                <a:solidFill>
                  <a:srgbClr val="00B050"/>
                </a:solidFill>
              </a:rPr>
              <a:t>Konsequenz 2</a:t>
            </a:r>
            <a:r>
              <a:rPr lang="de-DE" sz="1140" dirty="0"/>
              <a:t>: „Also darf der Gentest nicht durchgeführt werden.“ (Argument contra-Gentest)</a:t>
            </a:r>
          </a:p>
        </p:txBody>
      </p:sp>
      <p:cxnSp>
        <p:nvCxnSpPr>
          <p:cNvPr id="41" name="Gerade Verbindung 40">
            <a:extLst>
              <a:ext uri="{FF2B5EF4-FFF2-40B4-BE49-F238E27FC236}">
                <a16:creationId xmlns:a16="http://schemas.microsoft.com/office/drawing/2014/main" id="{CB221410-725B-B29F-B062-5AFC49C09871}"/>
              </a:ext>
            </a:extLst>
          </p:cNvPr>
          <p:cNvCxnSpPr>
            <a:cxnSpLocks/>
          </p:cNvCxnSpPr>
          <p:nvPr/>
        </p:nvCxnSpPr>
        <p:spPr>
          <a:xfrm>
            <a:off x="1565968" y="4276294"/>
            <a:ext cx="5622914" cy="0"/>
          </a:xfrm>
          <a:prstGeom prst="line">
            <a:avLst/>
          </a:prstGeom>
          <a:ln w="635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Gerade Verbindung 41">
            <a:extLst>
              <a:ext uri="{FF2B5EF4-FFF2-40B4-BE49-F238E27FC236}">
                <a16:creationId xmlns:a16="http://schemas.microsoft.com/office/drawing/2014/main" id="{0F89BC39-EF1D-5BD1-77FF-9F67E3F272EF}"/>
              </a:ext>
            </a:extLst>
          </p:cNvPr>
          <p:cNvCxnSpPr>
            <a:cxnSpLocks/>
          </p:cNvCxnSpPr>
          <p:nvPr/>
        </p:nvCxnSpPr>
        <p:spPr>
          <a:xfrm>
            <a:off x="1565968" y="8425214"/>
            <a:ext cx="5622914" cy="0"/>
          </a:xfrm>
          <a:prstGeom prst="line">
            <a:avLst/>
          </a:prstGeom>
          <a:ln w="635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4" name="Gruppieren 43">
            <a:extLst>
              <a:ext uri="{FF2B5EF4-FFF2-40B4-BE49-F238E27FC236}">
                <a16:creationId xmlns:a16="http://schemas.microsoft.com/office/drawing/2014/main" id="{2A9DB07B-5F44-7567-2AFF-8B58C4535647}"/>
              </a:ext>
            </a:extLst>
          </p:cNvPr>
          <p:cNvGrpSpPr/>
          <p:nvPr/>
        </p:nvGrpSpPr>
        <p:grpSpPr>
          <a:xfrm>
            <a:off x="315956" y="4274780"/>
            <a:ext cx="1304417" cy="4195365"/>
            <a:chOff x="315956" y="5385511"/>
            <a:chExt cx="1304417" cy="3421160"/>
          </a:xfrm>
        </p:grpSpPr>
        <p:grpSp>
          <p:nvGrpSpPr>
            <p:cNvPr id="29" name="Gruppieren 28">
              <a:extLst>
                <a:ext uri="{FF2B5EF4-FFF2-40B4-BE49-F238E27FC236}">
                  <a16:creationId xmlns:a16="http://schemas.microsoft.com/office/drawing/2014/main" id="{CD873AD9-BA52-FC0D-D96A-96875CBD8C30}"/>
                </a:ext>
              </a:extLst>
            </p:cNvPr>
            <p:cNvGrpSpPr/>
            <p:nvPr/>
          </p:nvGrpSpPr>
          <p:grpSpPr>
            <a:xfrm>
              <a:off x="315956" y="5385511"/>
              <a:ext cx="1152000" cy="3421160"/>
              <a:chOff x="2226907" y="5399880"/>
              <a:chExt cx="1152000" cy="3421160"/>
            </a:xfrm>
          </p:grpSpPr>
          <p:sp>
            <p:nvSpPr>
              <p:cNvPr id="23" name="Abgerundetes Rechteck 22">
                <a:extLst>
                  <a:ext uri="{FF2B5EF4-FFF2-40B4-BE49-F238E27FC236}">
                    <a16:creationId xmlns:a16="http://schemas.microsoft.com/office/drawing/2014/main" id="{740A5968-C731-4AC4-BFF2-7DABD57F83DC}"/>
                  </a:ext>
                </a:extLst>
              </p:cNvPr>
              <p:cNvSpPr/>
              <p:nvPr/>
            </p:nvSpPr>
            <p:spPr>
              <a:xfrm>
                <a:off x="2226907" y="5399880"/>
                <a:ext cx="1152000" cy="342116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0" rtlCol="0" anchor="t" anchorCtr="0"/>
              <a:lstStyle/>
              <a:p>
                <a:r>
                  <a:rPr lang="de-DE" sz="2400" b="1" dirty="0">
                    <a:solidFill>
                      <a:srgbClr val="00B050"/>
                    </a:solidFill>
                  </a:rPr>
                  <a:t>A</a:t>
                </a:r>
                <a:endParaRPr lang="de-DE" sz="1200" dirty="0">
                  <a:solidFill>
                    <a:srgbClr val="00B050"/>
                  </a:solidFill>
                </a:endParaRPr>
              </a:p>
            </p:txBody>
          </p:sp>
          <p:pic>
            <p:nvPicPr>
              <p:cNvPr id="8" name="Grafik 7" descr="Chat">
                <a:extLst>
                  <a:ext uri="{FF2B5EF4-FFF2-40B4-BE49-F238E27FC236}">
                    <a16:creationId xmlns:a16="http://schemas.microsoft.com/office/drawing/2014/main" id="{E38BB2C3-39FE-4AEB-76E7-8535A5EFB01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08871" y="5688960"/>
                <a:ext cx="493556" cy="493555"/>
              </a:xfrm>
              <a:prstGeom prst="rect">
                <a:avLst/>
              </a:prstGeom>
            </p:spPr>
          </p:pic>
        </p:grpSp>
        <p:sp>
          <p:nvSpPr>
            <p:cNvPr id="43" name="Textfeld 42">
              <a:extLst>
                <a:ext uri="{FF2B5EF4-FFF2-40B4-BE49-F238E27FC236}">
                  <a16:creationId xmlns:a16="http://schemas.microsoft.com/office/drawing/2014/main" id="{0562A1EF-AF8F-FDAD-77E8-069A1BAF8386}"/>
                </a:ext>
              </a:extLst>
            </p:cNvPr>
            <p:cNvSpPr txBox="1"/>
            <p:nvPr/>
          </p:nvSpPr>
          <p:spPr>
            <a:xfrm>
              <a:off x="468373" y="5467683"/>
              <a:ext cx="1152000" cy="225882"/>
            </a:xfrm>
            <a:prstGeom prst="rect">
              <a:avLst/>
            </a:prstGeom>
            <a:noFill/>
          </p:spPr>
          <p:txBody>
            <a:bodyPr wrap="square" rtlCol="0">
              <a:spAutoFit/>
            </a:bodyPr>
            <a:lstStyle/>
            <a:p>
              <a:r>
                <a:rPr lang="de-DE" sz="1200" dirty="0" err="1">
                  <a:solidFill>
                    <a:srgbClr val="00B050"/>
                  </a:solidFill>
                </a:rPr>
                <a:t>rgumentieren</a:t>
              </a:r>
              <a:endParaRPr lang="de-DE" sz="1200" dirty="0">
                <a:solidFill>
                  <a:srgbClr val="00B050"/>
                </a:solidFill>
              </a:endParaRPr>
            </a:p>
          </p:txBody>
        </p:sp>
      </p:grpSp>
      <p:sp>
        <p:nvSpPr>
          <p:cNvPr id="52" name="Textfeld 51">
            <a:extLst>
              <a:ext uri="{FF2B5EF4-FFF2-40B4-BE49-F238E27FC236}">
                <a16:creationId xmlns:a16="http://schemas.microsoft.com/office/drawing/2014/main" id="{7531C80E-A603-F187-765B-662614B1FF53}"/>
              </a:ext>
            </a:extLst>
          </p:cNvPr>
          <p:cNvSpPr txBox="1"/>
          <p:nvPr/>
        </p:nvSpPr>
        <p:spPr>
          <a:xfrm>
            <a:off x="1463376" y="8788473"/>
            <a:ext cx="3206907" cy="1495794"/>
          </a:xfrm>
          <a:prstGeom prst="rect">
            <a:avLst/>
          </a:prstGeom>
          <a:noFill/>
        </p:spPr>
        <p:txBody>
          <a:bodyPr wrap="square" rtlCol="0">
            <a:spAutoFit/>
          </a:bodyPr>
          <a:lstStyle/>
          <a:p>
            <a:r>
              <a:rPr lang="de-DE" sz="1140" b="1" dirty="0">
                <a:solidFill>
                  <a:srgbClr val="FF9300"/>
                </a:solidFill>
              </a:rPr>
              <a:t>Die berührten Werte gewichten</a:t>
            </a:r>
          </a:p>
          <a:p>
            <a:r>
              <a:rPr lang="de-DE" sz="1140" dirty="0"/>
              <a:t>Gewichten Sie die Werte gemäß der Bedeutung, die sie für Sie haben (s. Abb.). Beachten Sie nicht nur kurzfristige, sondern auch langfristige Effekte.</a:t>
            </a:r>
          </a:p>
          <a:p>
            <a:endParaRPr lang="de-DE" sz="1140" dirty="0"/>
          </a:p>
          <a:p>
            <a:r>
              <a:rPr lang="de-DE" sz="1140" b="1" dirty="0">
                <a:solidFill>
                  <a:srgbClr val="FF0000"/>
                </a:solidFill>
              </a:rPr>
              <a:t>Eine begründete Entscheidung formulieren</a:t>
            </a:r>
          </a:p>
          <a:p>
            <a:r>
              <a:rPr lang="de-DE" sz="1140" dirty="0"/>
              <a:t>z. B. Die Werte … stehen im Konflikt. Ich halte … für den wichtigsten Wert, daher …</a:t>
            </a:r>
          </a:p>
        </p:txBody>
      </p:sp>
      <p:cxnSp>
        <p:nvCxnSpPr>
          <p:cNvPr id="53" name="Gerade Verbindung 52">
            <a:extLst>
              <a:ext uri="{FF2B5EF4-FFF2-40B4-BE49-F238E27FC236}">
                <a16:creationId xmlns:a16="http://schemas.microsoft.com/office/drawing/2014/main" id="{0FD6FF3F-59E2-5ACD-9B85-ABEEA4AD1DF8}"/>
              </a:ext>
            </a:extLst>
          </p:cNvPr>
          <p:cNvCxnSpPr>
            <a:cxnSpLocks/>
          </p:cNvCxnSpPr>
          <p:nvPr/>
        </p:nvCxnSpPr>
        <p:spPr>
          <a:xfrm>
            <a:off x="1577545" y="8791819"/>
            <a:ext cx="5622914" cy="0"/>
          </a:xfrm>
          <a:prstGeom prst="line">
            <a:avLst/>
          </a:prstGeom>
          <a:ln w="635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Gerade Verbindung 56">
            <a:extLst>
              <a:ext uri="{FF2B5EF4-FFF2-40B4-BE49-F238E27FC236}">
                <a16:creationId xmlns:a16="http://schemas.microsoft.com/office/drawing/2014/main" id="{50D9DE9C-3C22-3E2A-C6B0-D604405F6868}"/>
              </a:ext>
            </a:extLst>
          </p:cNvPr>
          <p:cNvCxnSpPr>
            <a:cxnSpLocks/>
          </p:cNvCxnSpPr>
          <p:nvPr/>
        </p:nvCxnSpPr>
        <p:spPr>
          <a:xfrm>
            <a:off x="1577545" y="10312994"/>
            <a:ext cx="5622914" cy="0"/>
          </a:xfrm>
          <a:prstGeom prst="line">
            <a:avLst/>
          </a:prstGeom>
          <a:ln w="635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5" name="Gruppieren 64">
            <a:extLst>
              <a:ext uri="{FF2B5EF4-FFF2-40B4-BE49-F238E27FC236}">
                <a16:creationId xmlns:a16="http://schemas.microsoft.com/office/drawing/2014/main" id="{7DADB828-CBAE-0D2B-2DB5-0C0ED342C36A}"/>
              </a:ext>
            </a:extLst>
          </p:cNvPr>
          <p:cNvGrpSpPr/>
          <p:nvPr/>
        </p:nvGrpSpPr>
        <p:grpSpPr>
          <a:xfrm>
            <a:off x="303411" y="2034916"/>
            <a:ext cx="1212324" cy="2002530"/>
            <a:chOff x="4661636" y="6788931"/>
            <a:chExt cx="1212324" cy="2002530"/>
          </a:xfrm>
        </p:grpSpPr>
        <p:grpSp>
          <p:nvGrpSpPr>
            <p:cNvPr id="58" name="Gruppieren 57">
              <a:extLst>
                <a:ext uri="{FF2B5EF4-FFF2-40B4-BE49-F238E27FC236}">
                  <a16:creationId xmlns:a16="http://schemas.microsoft.com/office/drawing/2014/main" id="{C6DB89FE-C2BD-1193-A933-D198DC681268}"/>
                </a:ext>
              </a:extLst>
            </p:cNvPr>
            <p:cNvGrpSpPr/>
            <p:nvPr/>
          </p:nvGrpSpPr>
          <p:grpSpPr>
            <a:xfrm>
              <a:off x="4661636" y="6788931"/>
              <a:ext cx="1212324" cy="2002530"/>
              <a:chOff x="300792" y="2724720"/>
              <a:chExt cx="1212324" cy="2002530"/>
            </a:xfrm>
          </p:grpSpPr>
          <p:grpSp>
            <p:nvGrpSpPr>
              <p:cNvPr id="59" name="Gruppieren 58">
                <a:extLst>
                  <a:ext uri="{FF2B5EF4-FFF2-40B4-BE49-F238E27FC236}">
                    <a16:creationId xmlns:a16="http://schemas.microsoft.com/office/drawing/2014/main" id="{D4DCCE56-21FD-C601-A64B-0EC91C36B86C}"/>
                  </a:ext>
                </a:extLst>
              </p:cNvPr>
              <p:cNvGrpSpPr/>
              <p:nvPr/>
            </p:nvGrpSpPr>
            <p:grpSpPr>
              <a:xfrm>
                <a:off x="300792" y="2724720"/>
                <a:ext cx="1162648" cy="2002530"/>
                <a:chOff x="300792" y="2834890"/>
                <a:chExt cx="1162648" cy="2002530"/>
              </a:xfrm>
            </p:grpSpPr>
            <p:sp>
              <p:nvSpPr>
                <p:cNvPr id="61" name="Abgerundetes Rechteck 60">
                  <a:extLst>
                    <a:ext uri="{FF2B5EF4-FFF2-40B4-BE49-F238E27FC236}">
                      <a16:creationId xmlns:a16="http://schemas.microsoft.com/office/drawing/2014/main" id="{E0CEC00C-C9DB-D69B-8586-CC9759A2F02F}"/>
                    </a:ext>
                  </a:extLst>
                </p:cNvPr>
                <p:cNvSpPr/>
                <p:nvPr/>
              </p:nvSpPr>
              <p:spPr>
                <a:xfrm>
                  <a:off x="300792" y="2834890"/>
                  <a:ext cx="1152000" cy="200253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t" anchorCtr="0"/>
                <a:lstStyle/>
                <a:p>
                  <a:r>
                    <a:rPr lang="de-DE" sz="2400" b="1" dirty="0">
                      <a:solidFill>
                        <a:srgbClr val="7030A0"/>
                      </a:solidFill>
                    </a:rPr>
                    <a:t>W</a:t>
                  </a:r>
                </a:p>
                <a:p>
                  <a:endParaRPr lang="de-DE" b="1" dirty="0">
                    <a:solidFill>
                      <a:srgbClr val="007D6A"/>
                    </a:solidFill>
                  </a:endParaRPr>
                </a:p>
                <a:p>
                  <a:endParaRPr lang="de-DE" b="1" dirty="0">
                    <a:solidFill>
                      <a:srgbClr val="007D6A"/>
                    </a:solidFill>
                  </a:endParaRPr>
                </a:p>
                <a:p>
                  <a:r>
                    <a:rPr lang="de-DE" sz="2400" b="1" dirty="0">
                      <a:solidFill>
                        <a:srgbClr val="0070C0"/>
                      </a:solidFill>
                    </a:rPr>
                    <a:t>A</a:t>
                  </a:r>
                  <a:endParaRPr lang="de-DE" sz="1200" dirty="0">
                    <a:solidFill>
                      <a:srgbClr val="0070C0"/>
                    </a:solidFill>
                  </a:endParaRPr>
                </a:p>
              </p:txBody>
            </p:sp>
            <p:pic>
              <p:nvPicPr>
                <p:cNvPr id="62" name="Grafik 61" descr="Ohr">
                  <a:extLst>
                    <a:ext uri="{FF2B5EF4-FFF2-40B4-BE49-F238E27FC236}">
                      <a16:creationId xmlns:a16="http://schemas.microsoft.com/office/drawing/2014/main" id="{B0673B4E-ABF7-15B6-68BA-46549F1005F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23441" y="3193089"/>
                  <a:ext cx="539999" cy="540000"/>
                </a:xfrm>
                <a:prstGeom prst="rect">
                  <a:avLst/>
                </a:prstGeom>
              </p:spPr>
            </p:pic>
          </p:grpSp>
          <p:sp>
            <p:nvSpPr>
              <p:cNvPr id="60" name="Textfeld 59">
                <a:extLst>
                  <a:ext uri="{FF2B5EF4-FFF2-40B4-BE49-F238E27FC236}">
                    <a16:creationId xmlns:a16="http://schemas.microsoft.com/office/drawing/2014/main" id="{5AC8CF28-91CF-3F20-A6BE-94E14ED6B077}"/>
                  </a:ext>
                </a:extLst>
              </p:cNvPr>
              <p:cNvSpPr txBox="1"/>
              <p:nvPr/>
            </p:nvSpPr>
            <p:spPr>
              <a:xfrm>
                <a:off x="575631" y="2848276"/>
                <a:ext cx="937485" cy="276999"/>
              </a:xfrm>
              <a:prstGeom prst="rect">
                <a:avLst/>
              </a:prstGeom>
              <a:noFill/>
            </p:spPr>
            <p:txBody>
              <a:bodyPr wrap="square" rtlCol="0">
                <a:spAutoFit/>
              </a:bodyPr>
              <a:lstStyle/>
              <a:p>
                <a:r>
                  <a:rPr lang="de-DE" sz="1200" dirty="0">
                    <a:solidFill>
                      <a:srgbClr val="7030A0"/>
                    </a:solidFill>
                  </a:rPr>
                  <a:t>ahrnehmen</a:t>
                </a:r>
              </a:p>
            </p:txBody>
          </p:sp>
        </p:grpSp>
        <p:pic>
          <p:nvPicPr>
            <p:cNvPr id="63" name="Grafik 62" descr="Lupe">
              <a:extLst>
                <a:ext uri="{FF2B5EF4-FFF2-40B4-BE49-F238E27FC236}">
                  <a16:creationId xmlns:a16="http://schemas.microsoft.com/office/drawing/2014/main" id="{F359FADB-C0E3-AEE1-20A6-0E2B027F716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03738" y="8016668"/>
              <a:ext cx="476086" cy="476087"/>
            </a:xfrm>
            <a:prstGeom prst="rect">
              <a:avLst/>
            </a:prstGeom>
          </p:spPr>
        </p:pic>
        <p:sp>
          <p:nvSpPr>
            <p:cNvPr id="64" name="Textfeld 63">
              <a:extLst>
                <a:ext uri="{FF2B5EF4-FFF2-40B4-BE49-F238E27FC236}">
                  <a16:creationId xmlns:a16="http://schemas.microsoft.com/office/drawing/2014/main" id="{8C7B67E1-5E36-EDB4-4D52-FAC00D7E8282}"/>
                </a:ext>
              </a:extLst>
            </p:cNvPr>
            <p:cNvSpPr txBox="1"/>
            <p:nvPr/>
          </p:nvSpPr>
          <p:spPr>
            <a:xfrm>
              <a:off x="4844991" y="7785617"/>
              <a:ext cx="937485" cy="276999"/>
            </a:xfrm>
            <a:prstGeom prst="rect">
              <a:avLst/>
            </a:prstGeom>
            <a:noFill/>
          </p:spPr>
          <p:txBody>
            <a:bodyPr wrap="square" rtlCol="0">
              <a:spAutoFit/>
            </a:bodyPr>
            <a:lstStyle/>
            <a:p>
              <a:r>
                <a:rPr lang="de-DE" sz="1200" dirty="0" err="1">
                  <a:solidFill>
                    <a:srgbClr val="0070C0"/>
                  </a:solidFill>
                </a:rPr>
                <a:t>nalysieren</a:t>
              </a:r>
              <a:endParaRPr lang="de-DE" sz="1200" dirty="0">
                <a:solidFill>
                  <a:srgbClr val="0070C0"/>
                </a:solidFill>
              </a:endParaRPr>
            </a:p>
          </p:txBody>
        </p:sp>
      </p:grpSp>
      <p:grpSp>
        <p:nvGrpSpPr>
          <p:cNvPr id="73" name="Gruppieren 72">
            <a:extLst>
              <a:ext uri="{FF2B5EF4-FFF2-40B4-BE49-F238E27FC236}">
                <a16:creationId xmlns:a16="http://schemas.microsoft.com/office/drawing/2014/main" id="{DD903A2B-0F6B-064A-9D50-C9B0BF826A2D}"/>
              </a:ext>
            </a:extLst>
          </p:cNvPr>
          <p:cNvGrpSpPr/>
          <p:nvPr/>
        </p:nvGrpSpPr>
        <p:grpSpPr>
          <a:xfrm>
            <a:off x="300792" y="8685816"/>
            <a:ext cx="1300173" cy="1627175"/>
            <a:chOff x="2282805" y="6864345"/>
            <a:chExt cx="1300173" cy="1627175"/>
          </a:xfrm>
        </p:grpSpPr>
        <p:grpSp>
          <p:nvGrpSpPr>
            <p:cNvPr id="66" name="Gruppieren 65">
              <a:extLst>
                <a:ext uri="{FF2B5EF4-FFF2-40B4-BE49-F238E27FC236}">
                  <a16:creationId xmlns:a16="http://schemas.microsoft.com/office/drawing/2014/main" id="{F14B74FE-3C2E-20DC-A76C-0A8B9EC13AA8}"/>
                </a:ext>
              </a:extLst>
            </p:cNvPr>
            <p:cNvGrpSpPr/>
            <p:nvPr/>
          </p:nvGrpSpPr>
          <p:grpSpPr>
            <a:xfrm>
              <a:off x="2282805" y="6864345"/>
              <a:ext cx="1300173" cy="1627175"/>
              <a:chOff x="300792" y="8283421"/>
              <a:chExt cx="1300173" cy="1627175"/>
            </a:xfrm>
          </p:grpSpPr>
          <p:grpSp>
            <p:nvGrpSpPr>
              <p:cNvPr id="67" name="Gruppieren 66">
                <a:extLst>
                  <a:ext uri="{FF2B5EF4-FFF2-40B4-BE49-F238E27FC236}">
                    <a16:creationId xmlns:a16="http://schemas.microsoft.com/office/drawing/2014/main" id="{48B711BA-788D-5839-A0FF-81068FB9AE0E}"/>
                  </a:ext>
                </a:extLst>
              </p:cNvPr>
              <p:cNvGrpSpPr/>
              <p:nvPr/>
            </p:nvGrpSpPr>
            <p:grpSpPr>
              <a:xfrm>
                <a:off x="300792" y="8283421"/>
                <a:ext cx="1152000" cy="1627175"/>
                <a:chOff x="2226907" y="6421803"/>
                <a:chExt cx="1152000" cy="1627175"/>
              </a:xfrm>
            </p:grpSpPr>
            <p:sp>
              <p:nvSpPr>
                <p:cNvPr id="69" name="Abgerundetes Rechteck 68">
                  <a:extLst>
                    <a:ext uri="{FF2B5EF4-FFF2-40B4-BE49-F238E27FC236}">
                      <a16:creationId xmlns:a16="http://schemas.microsoft.com/office/drawing/2014/main" id="{359B2DC9-3138-0D10-F90D-863FEF58ADAF}"/>
                    </a:ext>
                  </a:extLst>
                </p:cNvPr>
                <p:cNvSpPr/>
                <p:nvPr/>
              </p:nvSpPr>
              <p:spPr>
                <a:xfrm>
                  <a:off x="2226907" y="6421803"/>
                  <a:ext cx="1152000" cy="1627175"/>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t" anchorCtr="0"/>
                <a:lstStyle/>
                <a:p>
                  <a:r>
                    <a:rPr lang="de-DE" b="1" dirty="0">
                      <a:solidFill>
                        <a:srgbClr val="FF9300"/>
                      </a:solidFill>
                    </a:rPr>
                    <a:t>G</a:t>
                  </a:r>
                </a:p>
                <a:p>
                  <a:endParaRPr lang="de-DE" sz="1200" b="1" dirty="0">
                    <a:solidFill>
                      <a:srgbClr val="007D6A"/>
                    </a:solidFill>
                  </a:endParaRPr>
                </a:p>
                <a:p>
                  <a:endParaRPr lang="de-DE" sz="1200" b="1" dirty="0">
                    <a:solidFill>
                      <a:srgbClr val="007D6A"/>
                    </a:solidFill>
                  </a:endParaRPr>
                </a:p>
                <a:p>
                  <a:endParaRPr lang="de-DE" sz="1200" b="1" dirty="0">
                    <a:solidFill>
                      <a:srgbClr val="007D6A"/>
                    </a:solidFill>
                  </a:endParaRPr>
                </a:p>
                <a:p>
                  <a:r>
                    <a:rPr lang="de-DE" sz="2400" b="1" dirty="0">
                      <a:solidFill>
                        <a:srgbClr val="FF0000"/>
                      </a:solidFill>
                    </a:rPr>
                    <a:t>E</a:t>
                  </a:r>
                  <a:endParaRPr lang="de-DE" sz="2400" dirty="0">
                    <a:solidFill>
                      <a:srgbClr val="FF0000"/>
                    </a:solidFill>
                  </a:endParaRPr>
                </a:p>
              </p:txBody>
            </p:sp>
            <p:pic>
              <p:nvPicPr>
                <p:cNvPr id="70" name="Grafik 69" descr="Kurzhantel">
                  <a:extLst>
                    <a:ext uri="{FF2B5EF4-FFF2-40B4-BE49-F238E27FC236}">
                      <a16:creationId xmlns:a16="http://schemas.microsoft.com/office/drawing/2014/main" id="{91E88D0D-5B31-5F04-7A31-77A8EEFA280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722495" y="6599335"/>
                  <a:ext cx="602353" cy="602353"/>
                </a:xfrm>
                <a:prstGeom prst="rect">
                  <a:avLst/>
                </a:prstGeom>
              </p:spPr>
            </p:pic>
          </p:grpSp>
          <p:sp>
            <p:nvSpPr>
              <p:cNvPr id="68" name="Textfeld 67">
                <a:extLst>
                  <a:ext uri="{FF2B5EF4-FFF2-40B4-BE49-F238E27FC236}">
                    <a16:creationId xmlns:a16="http://schemas.microsoft.com/office/drawing/2014/main" id="{48FFBC32-4C2D-CA67-B117-102FF760E299}"/>
                  </a:ext>
                </a:extLst>
              </p:cNvPr>
              <p:cNvSpPr txBox="1"/>
              <p:nvPr/>
            </p:nvSpPr>
            <p:spPr>
              <a:xfrm>
                <a:off x="448965" y="8359821"/>
                <a:ext cx="1152000" cy="276999"/>
              </a:xfrm>
              <a:prstGeom prst="rect">
                <a:avLst/>
              </a:prstGeom>
              <a:noFill/>
            </p:spPr>
            <p:txBody>
              <a:bodyPr wrap="square" rtlCol="0">
                <a:spAutoFit/>
              </a:bodyPr>
              <a:lstStyle/>
              <a:p>
                <a:r>
                  <a:rPr lang="de-DE" sz="1200" dirty="0" err="1">
                    <a:solidFill>
                      <a:srgbClr val="FF9300"/>
                    </a:solidFill>
                  </a:rPr>
                  <a:t>ewichten</a:t>
                </a:r>
                <a:endParaRPr lang="de-DE" sz="1200" dirty="0">
                  <a:solidFill>
                    <a:srgbClr val="FF9300"/>
                  </a:solidFill>
                </a:endParaRPr>
              </a:p>
            </p:txBody>
          </p:sp>
        </p:grpSp>
        <p:pic>
          <p:nvPicPr>
            <p:cNvPr id="71" name="Grafik 70" descr="Waage der Justitia">
              <a:extLst>
                <a:ext uri="{FF2B5EF4-FFF2-40B4-BE49-F238E27FC236}">
                  <a16:creationId xmlns:a16="http://schemas.microsoft.com/office/drawing/2014/main" id="{13B80CFA-8143-70F6-52ED-411C3890A11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900679" y="8024730"/>
              <a:ext cx="432000" cy="432000"/>
            </a:xfrm>
            <a:prstGeom prst="rect">
              <a:avLst/>
            </a:prstGeom>
          </p:spPr>
        </p:pic>
        <p:sp>
          <p:nvSpPr>
            <p:cNvPr id="72" name="Textfeld 71">
              <a:extLst>
                <a:ext uri="{FF2B5EF4-FFF2-40B4-BE49-F238E27FC236}">
                  <a16:creationId xmlns:a16="http://schemas.microsoft.com/office/drawing/2014/main" id="{29DBA80C-3471-510F-08D9-5613B3813175}"/>
                </a:ext>
              </a:extLst>
            </p:cNvPr>
            <p:cNvSpPr txBox="1"/>
            <p:nvPr/>
          </p:nvSpPr>
          <p:spPr>
            <a:xfrm>
              <a:off x="2430978" y="7788848"/>
              <a:ext cx="1152000" cy="276999"/>
            </a:xfrm>
            <a:prstGeom prst="rect">
              <a:avLst/>
            </a:prstGeom>
            <a:noFill/>
          </p:spPr>
          <p:txBody>
            <a:bodyPr wrap="square" rtlCol="0">
              <a:spAutoFit/>
            </a:bodyPr>
            <a:lstStyle/>
            <a:p>
              <a:r>
                <a:rPr lang="de-DE" sz="1200" dirty="0" err="1">
                  <a:solidFill>
                    <a:srgbClr val="FF0000"/>
                  </a:solidFill>
                </a:rPr>
                <a:t>ntscheiden</a:t>
              </a:r>
              <a:endParaRPr lang="de-DE" sz="1200" dirty="0">
                <a:solidFill>
                  <a:srgbClr val="FF0000"/>
                </a:solidFill>
              </a:endParaRPr>
            </a:p>
          </p:txBody>
        </p:sp>
      </p:grpSp>
      <p:sp>
        <p:nvSpPr>
          <p:cNvPr id="76" name="Abgerundetes Rechteck 75">
            <a:extLst>
              <a:ext uri="{FF2B5EF4-FFF2-40B4-BE49-F238E27FC236}">
                <a16:creationId xmlns:a16="http://schemas.microsoft.com/office/drawing/2014/main" id="{4330FC40-7E81-C625-6023-A2B4C6A93E7B}"/>
              </a:ext>
            </a:extLst>
          </p:cNvPr>
          <p:cNvSpPr/>
          <p:nvPr/>
        </p:nvSpPr>
        <p:spPr>
          <a:xfrm>
            <a:off x="1528280" y="6899508"/>
            <a:ext cx="804113" cy="42555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ctr"/>
          <a:lstStyle/>
          <a:p>
            <a:pPr algn="ctr"/>
            <a:r>
              <a:rPr lang="de-DE" sz="1140" dirty="0">
                <a:solidFill>
                  <a:schemeClr val="bg1"/>
                </a:solidFill>
              </a:rPr>
              <a:t>Menschen-würde</a:t>
            </a:r>
          </a:p>
        </p:txBody>
      </p:sp>
      <p:sp>
        <p:nvSpPr>
          <p:cNvPr id="81" name="Abgerundetes Rechteck 80">
            <a:extLst>
              <a:ext uri="{FF2B5EF4-FFF2-40B4-BE49-F238E27FC236}">
                <a16:creationId xmlns:a16="http://schemas.microsoft.com/office/drawing/2014/main" id="{9B0C8429-C2D6-11D0-83DB-206AD2EA0BFB}"/>
              </a:ext>
            </a:extLst>
          </p:cNvPr>
          <p:cNvSpPr/>
          <p:nvPr/>
        </p:nvSpPr>
        <p:spPr>
          <a:xfrm>
            <a:off x="2392717" y="6899508"/>
            <a:ext cx="687695" cy="42555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ctr"/>
          <a:lstStyle/>
          <a:p>
            <a:pPr algn="ctr"/>
            <a:r>
              <a:rPr lang="de-DE" sz="1140" dirty="0">
                <a:solidFill>
                  <a:schemeClr val="bg1"/>
                </a:solidFill>
              </a:rPr>
              <a:t>Gesund-</a:t>
            </a:r>
            <a:r>
              <a:rPr lang="de-DE" sz="1140" dirty="0" err="1">
                <a:solidFill>
                  <a:schemeClr val="bg1"/>
                </a:solidFill>
              </a:rPr>
              <a:t>heit</a:t>
            </a:r>
            <a:endParaRPr lang="de-DE" sz="1140" dirty="0">
              <a:solidFill>
                <a:schemeClr val="bg1"/>
              </a:solidFill>
            </a:endParaRPr>
          </a:p>
        </p:txBody>
      </p:sp>
      <p:sp>
        <p:nvSpPr>
          <p:cNvPr id="82" name="Abgerundetes Rechteck 81">
            <a:extLst>
              <a:ext uri="{FF2B5EF4-FFF2-40B4-BE49-F238E27FC236}">
                <a16:creationId xmlns:a16="http://schemas.microsoft.com/office/drawing/2014/main" id="{9BA30545-CB77-26CF-10DA-22CC9A8FC138}"/>
              </a:ext>
            </a:extLst>
          </p:cNvPr>
          <p:cNvSpPr/>
          <p:nvPr/>
        </p:nvSpPr>
        <p:spPr>
          <a:xfrm>
            <a:off x="3135967" y="6899508"/>
            <a:ext cx="804113" cy="42555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ctr"/>
          <a:lstStyle/>
          <a:p>
            <a:pPr algn="ctr"/>
            <a:r>
              <a:rPr lang="de-DE" sz="1140" dirty="0" err="1">
                <a:solidFill>
                  <a:schemeClr val="bg1"/>
                </a:solidFill>
              </a:rPr>
              <a:t>Gerechtig</a:t>
            </a:r>
            <a:r>
              <a:rPr lang="de-DE" sz="1140" dirty="0">
                <a:solidFill>
                  <a:schemeClr val="bg1"/>
                </a:solidFill>
              </a:rPr>
              <a:t>- </a:t>
            </a:r>
            <a:r>
              <a:rPr lang="de-DE" sz="1140" dirty="0" err="1">
                <a:solidFill>
                  <a:schemeClr val="bg1"/>
                </a:solidFill>
              </a:rPr>
              <a:t>keit</a:t>
            </a:r>
            <a:endParaRPr lang="de-DE" sz="1140" dirty="0">
              <a:solidFill>
                <a:schemeClr val="bg1"/>
              </a:solidFill>
            </a:endParaRPr>
          </a:p>
        </p:txBody>
      </p:sp>
      <p:sp>
        <p:nvSpPr>
          <p:cNvPr id="83" name="Abgerundetes Rechteck 82">
            <a:extLst>
              <a:ext uri="{FF2B5EF4-FFF2-40B4-BE49-F238E27FC236}">
                <a16:creationId xmlns:a16="http://schemas.microsoft.com/office/drawing/2014/main" id="{47B6CD9F-CF59-38D0-A83F-1B015D684E18}"/>
              </a:ext>
            </a:extLst>
          </p:cNvPr>
          <p:cNvSpPr/>
          <p:nvPr/>
        </p:nvSpPr>
        <p:spPr>
          <a:xfrm>
            <a:off x="3983132" y="6899508"/>
            <a:ext cx="611050" cy="42555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ctr"/>
          <a:lstStyle/>
          <a:p>
            <a:pPr algn="ctr"/>
            <a:r>
              <a:rPr lang="de-DE" sz="1140" dirty="0">
                <a:solidFill>
                  <a:schemeClr val="bg1"/>
                </a:solidFill>
              </a:rPr>
              <a:t>Soli-</a:t>
            </a:r>
            <a:r>
              <a:rPr lang="de-DE" sz="1140" dirty="0" err="1">
                <a:solidFill>
                  <a:schemeClr val="bg1"/>
                </a:solidFill>
              </a:rPr>
              <a:t>darität</a:t>
            </a:r>
            <a:endParaRPr lang="de-DE" sz="1140" dirty="0">
              <a:solidFill>
                <a:schemeClr val="bg1"/>
              </a:solidFill>
            </a:endParaRPr>
          </a:p>
        </p:txBody>
      </p:sp>
      <p:sp>
        <p:nvSpPr>
          <p:cNvPr id="84" name="Abgerundetes Rechteck 83">
            <a:extLst>
              <a:ext uri="{FF2B5EF4-FFF2-40B4-BE49-F238E27FC236}">
                <a16:creationId xmlns:a16="http://schemas.microsoft.com/office/drawing/2014/main" id="{D033E1F8-DE24-B5F6-B954-7BC039EA6CA5}"/>
              </a:ext>
            </a:extLst>
          </p:cNvPr>
          <p:cNvSpPr/>
          <p:nvPr/>
        </p:nvSpPr>
        <p:spPr>
          <a:xfrm>
            <a:off x="4654167" y="6899508"/>
            <a:ext cx="1225079" cy="42555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ctr"/>
          <a:lstStyle/>
          <a:p>
            <a:pPr algn="ctr"/>
            <a:r>
              <a:rPr lang="de-DE" sz="1140" dirty="0">
                <a:solidFill>
                  <a:schemeClr val="bg1"/>
                </a:solidFill>
              </a:rPr>
              <a:t>Freiheit/ Selbst-bestimmung</a:t>
            </a:r>
          </a:p>
        </p:txBody>
      </p:sp>
      <p:sp>
        <p:nvSpPr>
          <p:cNvPr id="85" name="Abgerundetes Rechteck 84">
            <a:extLst>
              <a:ext uri="{FF2B5EF4-FFF2-40B4-BE49-F238E27FC236}">
                <a16:creationId xmlns:a16="http://schemas.microsoft.com/office/drawing/2014/main" id="{3599EE75-4075-247D-2C58-F608A306B1D5}"/>
              </a:ext>
            </a:extLst>
          </p:cNvPr>
          <p:cNvSpPr/>
          <p:nvPr/>
        </p:nvSpPr>
        <p:spPr>
          <a:xfrm>
            <a:off x="5943399" y="6899508"/>
            <a:ext cx="660855" cy="42555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ctr"/>
          <a:lstStyle/>
          <a:p>
            <a:pPr algn="ctr"/>
            <a:r>
              <a:rPr lang="de-DE" sz="1140" dirty="0">
                <a:solidFill>
                  <a:schemeClr val="bg1"/>
                </a:solidFill>
              </a:rPr>
              <a:t>Arten-schutz</a:t>
            </a:r>
          </a:p>
        </p:txBody>
      </p:sp>
      <p:sp>
        <p:nvSpPr>
          <p:cNvPr id="86" name="Textfeld 85">
            <a:extLst>
              <a:ext uri="{FF2B5EF4-FFF2-40B4-BE49-F238E27FC236}">
                <a16:creationId xmlns:a16="http://schemas.microsoft.com/office/drawing/2014/main" id="{D7167806-0F30-EAF0-B75B-F9D71D9DE72B}"/>
              </a:ext>
            </a:extLst>
          </p:cNvPr>
          <p:cNvSpPr txBox="1"/>
          <p:nvPr/>
        </p:nvSpPr>
        <p:spPr>
          <a:xfrm>
            <a:off x="4663474" y="9839624"/>
            <a:ext cx="2712449" cy="443198"/>
          </a:xfrm>
          <a:prstGeom prst="rect">
            <a:avLst/>
          </a:prstGeom>
          <a:noFill/>
        </p:spPr>
        <p:txBody>
          <a:bodyPr wrap="square" rtlCol="0">
            <a:spAutoFit/>
          </a:bodyPr>
          <a:lstStyle/>
          <a:p>
            <a:r>
              <a:rPr lang="de-DE" sz="1140" dirty="0">
                <a:solidFill>
                  <a:srgbClr val="FF9300"/>
                </a:solidFill>
              </a:rPr>
              <a:t>Die zwei gewichtigen Kriterien 4 und 5 überwiegen die drei Kriterien 1, 2 und 3. </a:t>
            </a:r>
          </a:p>
        </p:txBody>
      </p:sp>
      <p:sp>
        <p:nvSpPr>
          <p:cNvPr id="89" name="Abgerundetes Rechteck 88">
            <a:extLst>
              <a:ext uri="{FF2B5EF4-FFF2-40B4-BE49-F238E27FC236}">
                <a16:creationId xmlns:a16="http://schemas.microsoft.com/office/drawing/2014/main" id="{D6A94C4A-1ECD-BB0D-DA31-C6C66AA9C334}"/>
              </a:ext>
            </a:extLst>
          </p:cNvPr>
          <p:cNvSpPr/>
          <p:nvPr/>
        </p:nvSpPr>
        <p:spPr>
          <a:xfrm>
            <a:off x="6666338" y="6899508"/>
            <a:ext cx="584709" cy="42555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ctr"/>
          <a:lstStyle/>
          <a:p>
            <a:pPr algn="ctr"/>
            <a:r>
              <a:rPr lang="de-DE" sz="1140" dirty="0">
                <a:solidFill>
                  <a:schemeClr val="bg1"/>
                </a:solidFill>
              </a:rPr>
              <a:t>Tier-wohl</a:t>
            </a:r>
          </a:p>
        </p:txBody>
      </p:sp>
      <p:pic>
        <p:nvPicPr>
          <p:cNvPr id="93" name="Grafik 92">
            <a:extLst>
              <a:ext uri="{FF2B5EF4-FFF2-40B4-BE49-F238E27FC236}">
                <a16:creationId xmlns:a16="http://schemas.microsoft.com/office/drawing/2014/main" id="{F40725C8-A2E3-17A4-6CC3-64E4EBA4F614}"/>
              </a:ext>
            </a:extLst>
          </p:cNvPr>
          <p:cNvPicPr>
            <a:picLocks noChangeAspect="1"/>
          </p:cNvPicPr>
          <p:nvPr/>
        </p:nvPicPr>
        <p:blipFill>
          <a:blip r:embed="rId12"/>
          <a:stretch>
            <a:fillRect/>
          </a:stretch>
        </p:blipFill>
        <p:spPr>
          <a:xfrm>
            <a:off x="4670284" y="8836735"/>
            <a:ext cx="2613813" cy="1029333"/>
          </a:xfrm>
          <a:prstGeom prst="rect">
            <a:avLst/>
          </a:prstGeom>
        </p:spPr>
      </p:pic>
      <p:sp>
        <p:nvSpPr>
          <p:cNvPr id="2" name="Rechteck 1">
            <a:extLst>
              <a:ext uri="{FF2B5EF4-FFF2-40B4-BE49-F238E27FC236}">
                <a16:creationId xmlns:a16="http://schemas.microsoft.com/office/drawing/2014/main" id="{FC521FFC-01AC-4E58-2687-D5C737427092}"/>
              </a:ext>
            </a:extLst>
          </p:cNvPr>
          <p:cNvSpPr/>
          <p:nvPr/>
        </p:nvSpPr>
        <p:spPr>
          <a:xfrm>
            <a:off x="227542" y="394095"/>
            <a:ext cx="7145867" cy="10071929"/>
          </a:xfrm>
          <a:prstGeom prst="rect">
            <a:avLst/>
          </a:prstGeom>
          <a:noFill/>
          <a:ln w="88900" cap="rnd">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a:extLst>
              <a:ext uri="{FF2B5EF4-FFF2-40B4-BE49-F238E27FC236}">
                <a16:creationId xmlns:a16="http://schemas.microsoft.com/office/drawing/2014/main" id="{041A18B2-7B66-5B9E-6F9A-7FDD74ACBC75}"/>
              </a:ext>
            </a:extLst>
          </p:cNvPr>
          <p:cNvSpPr txBox="1"/>
          <p:nvPr/>
        </p:nvSpPr>
        <p:spPr>
          <a:xfrm>
            <a:off x="1828315" y="10513523"/>
            <a:ext cx="5651704" cy="292388"/>
          </a:xfrm>
          <a:prstGeom prst="rect">
            <a:avLst/>
          </a:prstGeom>
          <a:noFill/>
        </p:spPr>
        <p:txBody>
          <a:bodyPr wrap="square" rtlCol="0">
            <a:spAutoFit/>
          </a:bodyPr>
          <a:lstStyle/>
          <a:p>
            <a:pPr algn="r"/>
            <a:r>
              <a:rPr lang="de-DE" sz="1300" dirty="0">
                <a:solidFill>
                  <a:schemeClr val="bg1">
                    <a:lumMod val="75000"/>
                  </a:schemeClr>
                </a:solidFill>
              </a:rPr>
              <a:t>Original: S. </a:t>
            </a:r>
            <a:r>
              <a:rPr lang="de-DE" sz="1300" dirty="0" err="1">
                <a:solidFill>
                  <a:schemeClr val="bg1">
                    <a:lumMod val="75000"/>
                  </a:schemeClr>
                </a:solidFill>
              </a:rPr>
              <a:t>Gemballa</a:t>
            </a:r>
            <a:r>
              <a:rPr lang="de-DE" sz="1300" dirty="0">
                <a:solidFill>
                  <a:schemeClr val="bg1">
                    <a:lumMod val="75000"/>
                  </a:schemeClr>
                </a:solidFill>
              </a:rPr>
              <a:t>, ZSL Baden-Württemberg</a:t>
            </a:r>
          </a:p>
        </p:txBody>
      </p:sp>
    </p:spTree>
    <p:extLst>
      <p:ext uri="{BB962C8B-B14F-4D97-AF65-F5344CB8AC3E}">
        <p14:creationId xmlns:p14="http://schemas.microsoft.com/office/powerpoint/2010/main" val="3885235803"/>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508</Words>
  <Application>Microsoft Macintosh PowerPoint</Application>
  <PresentationFormat>Benutzerdefiniert</PresentationFormat>
  <Paragraphs>52</Paragraphs>
  <Slides>1</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Arial</vt:lpstr>
      <vt:lpstr>Calibri</vt:lpstr>
      <vt:lpstr>Calibri Light</vt:lpstr>
      <vt:lpstr>Symbol</vt:lpstr>
      <vt:lpstr>Office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Sven Gemballa</dc:creator>
  <cp:lastModifiedBy>Sven Gemballa</cp:lastModifiedBy>
  <cp:revision>71</cp:revision>
  <dcterms:created xsi:type="dcterms:W3CDTF">2022-01-13T11:53:06Z</dcterms:created>
  <dcterms:modified xsi:type="dcterms:W3CDTF">2024-06-06T06:51:58Z</dcterms:modified>
</cp:coreProperties>
</file>