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9" r:id="rId2"/>
    <p:sldId id="256" r:id="rId3"/>
    <p:sldId id="257" r:id="rId4"/>
  </p:sldIdLst>
  <p:sldSz cx="7559675" cy="1079976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128"/>
    <p:restoredTop sz="96197"/>
  </p:normalViewPr>
  <p:slideViewPr>
    <p:cSldViewPr snapToGrid="0" snapToObjects="1">
      <p:cViewPr>
        <p:scale>
          <a:sx n="88" d="100"/>
          <a:sy n="88" d="100"/>
        </p:scale>
        <p:origin x="2416" y="-4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le 1"/>
          <p:cNvSpPr>
            <a:spLocks noGrp="1"/>
          </p:cNvSpPr>
          <p:nvPr>
            <p:ph type="ctrTitle"/>
          </p:nvPr>
        </p:nvSpPr>
        <p:spPr>
          <a:xfrm>
            <a:off x="566976" y="1767462"/>
            <a:ext cx="6425724" cy="3759917"/>
          </a:xfrm>
        </p:spPr>
        <p:txBody>
          <a:bodyPr anchor="b"/>
          <a:lstStyle>
            <a:lvl1pPr algn="ctr">
              <a:defRPr sz="4960"/>
            </a:lvl1pPr>
          </a:lstStyle>
          <a:p>
            <a:r>
              <a:rPr lang="de-DE"/>
              <a:t>Mastertitelformat bearbeiten</a:t>
            </a:r>
            <a:endParaRPr lang="en-US" dirty="0"/>
          </a:p>
        </p:txBody>
      </p:sp>
      <p:sp>
        <p:nvSpPr>
          <p:cNvPr id="3" name="Subtitle 2"/>
          <p:cNvSpPr>
            <a:spLocks noGrp="1"/>
          </p:cNvSpPr>
          <p:nvPr>
            <p:ph type="subTitle" idx="1"/>
          </p:nvPr>
        </p:nvSpPr>
        <p:spPr>
          <a:xfrm>
            <a:off x="944960" y="5672376"/>
            <a:ext cx="5669756" cy="2607442"/>
          </a:xfrm>
        </p:spPr>
        <p:txBody>
          <a:bodyPr/>
          <a:lstStyle>
            <a:lvl1pPr marL="0" indent="0" algn="ctr">
              <a:buNone/>
              <a:defRPr sz="1984"/>
            </a:lvl1pPr>
            <a:lvl2pPr marL="377967" indent="0" algn="ctr">
              <a:buNone/>
              <a:defRPr sz="1653"/>
            </a:lvl2pPr>
            <a:lvl3pPr marL="755934" indent="0" algn="ctr">
              <a:buNone/>
              <a:defRPr sz="1488"/>
            </a:lvl3pPr>
            <a:lvl4pPr marL="1133902" indent="0" algn="ctr">
              <a:buNone/>
              <a:defRPr sz="1323"/>
            </a:lvl4pPr>
            <a:lvl5pPr marL="1511869" indent="0" algn="ctr">
              <a:buNone/>
              <a:defRPr sz="1323"/>
            </a:lvl5pPr>
            <a:lvl6pPr marL="1889836" indent="0" algn="ctr">
              <a:buNone/>
              <a:defRPr sz="1323"/>
            </a:lvl6pPr>
            <a:lvl7pPr marL="2267803" indent="0" algn="ctr">
              <a:buNone/>
              <a:defRPr sz="1323"/>
            </a:lvl7pPr>
            <a:lvl8pPr marL="2645771" indent="0" algn="ctr">
              <a:buNone/>
              <a:defRPr sz="1323"/>
            </a:lvl8pPr>
            <a:lvl9pPr marL="3023738" indent="0" algn="ctr">
              <a:buNone/>
              <a:defRPr sz="1323"/>
            </a:lvl9pPr>
          </a:lstStyle>
          <a:p>
            <a:r>
              <a:rPr lang="de-DE"/>
              <a:t>Master-Untertitelformat bearbeiten</a:t>
            </a:r>
            <a:endParaRPr lang="en-US" dirty="0"/>
          </a:p>
        </p:txBody>
      </p:sp>
      <p:sp>
        <p:nvSpPr>
          <p:cNvPr id="4" name="Date Placeholder 3"/>
          <p:cNvSpPr>
            <a:spLocks noGrp="1"/>
          </p:cNvSpPr>
          <p:nvPr>
            <p:ph type="dt" sz="half" idx="10"/>
          </p:nvPr>
        </p:nvSpPr>
        <p:spPr/>
        <p:txBody>
          <a:bodyPr/>
          <a:lstStyle/>
          <a:p>
            <a:fld id="{32DE3D11-7D2D-2140-B6D1-0AC0A3A4EA6E}" type="datetimeFigureOut">
              <a:rPr lang="de-DE" smtClean="0"/>
              <a:t>04.06.24</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A326A36E-C2DE-0D4A-BAFB-27157F8E6A32}" type="slidenum">
              <a:rPr lang="de-DE" smtClean="0"/>
              <a:t>‹Nr.›</a:t>
            </a:fld>
            <a:endParaRPr lang="de-DE"/>
          </a:p>
        </p:txBody>
      </p:sp>
    </p:spTree>
    <p:extLst>
      <p:ext uri="{BB962C8B-B14F-4D97-AF65-F5344CB8AC3E}">
        <p14:creationId xmlns:p14="http://schemas.microsoft.com/office/powerpoint/2010/main" val="40465269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Vertical Text Placeholder 2"/>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32DE3D11-7D2D-2140-B6D1-0AC0A3A4EA6E}" type="datetimeFigureOut">
              <a:rPr lang="de-DE" smtClean="0"/>
              <a:t>04.06.24</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A326A36E-C2DE-0D4A-BAFB-27157F8E6A32}" type="slidenum">
              <a:rPr lang="de-DE" smtClean="0"/>
              <a:t>‹Nr.›</a:t>
            </a:fld>
            <a:endParaRPr lang="de-DE"/>
          </a:p>
        </p:txBody>
      </p:sp>
    </p:spTree>
    <p:extLst>
      <p:ext uri="{BB962C8B-B14F-4D97-AF65-F5344CB8AC3E}">
        <p14:creationId xmlns:p14="http://schemas.microsoft.com/office/powerpoint/2010/main" val="11066130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409893" y="574987"/>
            <a:ext cx="1630055" cy="9152300"/>
          </a:xfrm>
        </p:spPr>
        <p:txBody>
          <a:bodyPr vert="eaVert"/>
          <a:lstStyle/>
          <a:p>
            <a:r>
              <a:rPr lang="de-DE"/>
              <a:t>Mastertitelformat bearbeiten</a:t>
            </a:r>
            <a:endParaRPr lang="en-US" dirty="0"/>
          </a:p>
        </p:txBody>
      </p:sp>
      <p:sp>
        <p:nvSpPr>
          <p:cNvPr id="3" name="Vertical Text Placeholder 2"/>
          <p:cNvSpPr>
            <a:spLocks noGrp="1"/>
          </p:cNvSpPr>
          <p:nvPr>
            <p:ph type="body" orient="vert" idx="1"/>
          </p:nvPr>
        </p:nvSpPr>
        <p:spPr>
          <a:xfrm>
            <a:off x="519728" y="574987"/>
            <a:ext cx="4795669" cy="9152300"/>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32DE3D11-7D2D-2140-B6D1-0AC0A3A4EA6E}" type="datetimeFigureOut">
              <a:rPr lang="de-DE" smtClean="0"/>
              <a:t>04.06.24</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A326A36E-C2DE-0D4A-BAFB-27157F8E6A32}" type="slidenum">
              <a:rPr lang="de-DE" smtClean="0"/>
              <a:t>‹Nr.›</a:t>
            </a:fld>
            <a:endParaRPr lang="de-DE"/>
          </a:p>
        </p:txBody>
      </p:sp>
    </p:spTree>
    <p:extLst>
      <p:ext uri="{BB962C8B-B14F-4D97-AF65-F5344CB8AC3E}">
        <p14:creationId xmlns:p14="http://schemas.microsoft.com/office/powerpoint/2010/main" val="39942964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Content Placeholder 2"/>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32DE3D11-7D2D-2140-B6D1-0AC0A3A4EA6E}" type="datetimeFigureOut">
              <a:rPr lang="de-DE" smtClean="0"/>
              <a:t>04.06.24</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A326A36E-C2DE-0D4A-BAFB-27157F8E6A32}" type="slidenum">
              <a:rPr lang="de-DE" smtClean="0"/>
              <a:t>‹Nr.›</a:t>
            </a:fld>
            <a:endParaRPr lang="de-DE"/>
          </a:p>
        </p:txBody>
      </p:sp>
    </p:spTree>
    <p:extLst>
      <p:ext uri="{BB962C8B-B14F-4D97-AF65-F5344CB8AC3E}">
        <p14:creationId xmlns:p14="http://schemas.microsoft.com/office/powerpoint/2010/main" val="31885462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515791" y="2692444"/>
            <a:ext cx="6520220" cy="4492401"/>
          </a:xfrm>
        </p:spPr>
        <p:txBody>
          <a:bodyPr anchor="b"/>
          <a:lstStyle>
            <a:lvl1pPr>
              <a:defRPr sz="4960"/>
            </a:lvl1pPr>
          </a:lstStyle>
          <a:p>
            <a:r>
              <a:rPr lang="de-DE"/>
              <a:t>Mastertitelformat bearbeiten</a:t>
            </a:r>
            <a:endParaRPr lang="en-US" dirty="0"/>
          </a:p>
        </p:txBody>
      </p:sp>
      <p:sp>
        <p:nvSpPr>
          <p:cNvPr id="3" name="Text Placeholder 2"/>
          <p:cNvSpPr>
            <a:spLocks noGrp="1"/>
          </p:cNvSpPr>
          <p:nvPr>
            <p:ph type="body" idx="1"/>
          </p:nvPr>
        </p:nvSpPr>
        <p:spPr>
          <a:xfrm>
            <a:off x="515791" y="7227345"/>
            <a:ext cx="6520220" cy="2362447"/>
          </a:xfrm>
        </p:spPr>
        <p:txBody>
          <a:bodyPr/>
          <a:lstStyle>
            <a:lvl1pPr marL="0" indent="0">
              <a:buNone/>
              <a:defRPr sz="1984">
                <a:solidFill>
                  <a:schemeClr val="tx1"/>
                </a:solidFill>
              </a:defRPr>
            </a:lvl1pPr>
            <a:lvl2pPr marL="377967" indent="0">
              <a:buNone/>
              <a:defRPr sz="1653">
                <a:solidFill>
                  <a:schemeClr val="tx1">
                    <a:tint val="75000"/>
                  </a:schemeClr>
                </a:solidFill>
              </a:defRPr>
            </a:lvl2pPr>
            <a:lvl3pPr marL="755934" indent="0">
              <a:buNone/>
              <a:defRPr sz="1488">
                <a:solidFill>
                  <a:schemeClr val="tx1">
                    <a:tint val="75000"/>
                  </a:schemeClr>
                </a:solidFill>
              </a:defRPr>
            </a:lvl3pPr>
            <a:lvl4pPr marL="1133902" indent="0">
              <a:buNone/>
              <a:defRPr sz="1323">
                <a:solidFill>
                  <a:schemeClr val="tx1">
                    <a:tint val="75000"/>
                  </a:schemeClr>
                </a:solidFill>
              </a:defRPr>
            </a:lvl4pPr>
            <a:lvl5pPr marL="1511869" indent="0">
              <a:buNone/>
              <a:defRPr sz="1323">
                <a:solidFill>
                  <a:schemeClr val="tx1">
                    <a:tint val="75000"/>
                  </a:schemeClr>
                </a:solidFill>
              </a:defRPr>
            </a:lvl5pPr>
            <a:lvl6pPr marL="1889836" indent="0">
              <a:buNone/>
              <a:defRPr sz="1323">
                <a:solidFill>
                  <a:schemeClr val="tx1">
                    <a:tint val="75000"/>
                  </a:schemeClr>
                </a:solidFill>
              </a:defRPr>
            </a:lvl6pPr>
            <a:lvl7pPr marL="2267803" indent="0">
              <a:buNone/>
              <a:defRPr sz="1323">
                <a:solidFill>
                  <a:schemeClr val="tx1">
                    <a:tint val="75000"/>
                  </a:schemeClr>
                </a:solidFill>
              </a:defRPr>
            </a:lvl7pPr>
            <a:lvl8pPr marL="2645771" indent="0">
              <a:buNone/>
              <a:defRPr sz="1323">
                <a:solidFill>
                  <a:schemeClr val="tx1">
                    <a:tint val="75000"/>
                  </a:schemeClr>
                </a:solidFill>
              </a:defRPr>
            </a:lvl8pPr>
            <a:lvl9pPr marL="3023738" indent="0">
              <a:buNone/>
              <a:defRPr sz="1323">
                <a:solidFill>
                  <a:schemeClr val="tx1">
                    <a:tint val="75000"/>
                  </a:schemeClr>
                </a:solidFill>
              </a:defRPr>
            </a:lvl9pPr>
          </a:lstStyle>
          <a:p>
            <a:pPr lvl="0"/>
            <a:r>
              <a:rPr lang="de-DE"/>
              <a:t>Mastertextformat bearbeiten</a:t>
            </a:r>
          </a:p>
        </p:txBody>
      </p:sp>
      <p:sp>
        <p:nvSpPr>
          <p:cNvPr id="4" name="Date Placeholder 3"/>
          <p:cNvSpPr>
            <a:spLocks noGrp="1"/>
          </p:cNvSpPr>
          <p:nvPr>
            <p:ph type="dt" sz="half" idx="10"/>
          </p:nvPr>
        </p:nvSpPr>
        <p:spPr/>
        <p:txBody>
          <a:bodyPr/>
          <a:lstStyle/>
          <a:p>
            <a:fld id="{32DE3D11-7D2D-2140-B6D1-0AC0A3A4EA6E}" type="datetimeFigureOut">
              <a:rPr lang="de-DE" smtClean="0"/>
              <a:t>04.06.24</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A326A36E-C2DE-0D4A-BAFB-27157F8E6A32}" type="slidenum">
              <a:rPr lang="de-DE" smtClean="0"/>
              <a:t>‹Nr.›</a:t>
            </a:fld>
            <a:endParaRPr lang="de-DE"/>
          </a:p>
        </p:txBody>
      </p:sp>
    </p:spTree>
    <p:extLst>
      <p:ext uri="{BB962C8B-B14F-4D97-AF65-F5344CB8AC3E}">
        <p14:creationId xmlns:p14="http://schemas.microsoft.com/office/powerpoint/2010/main" val="15230574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Content Placeholder 2"/>
          <p:cNvSpPr>
            <a:spLocks noGrp="1"/>
          </p:cNvSpPr>
          <p:nvPr>
            <p:ph sz="half" idx="1"/>
          </p:nvPr>
        </p:nvSpPr>
        <p:spPr>
          <a:xfrm>
            <a:off x="519728" y="2874937"/>
            <a:ext cx="3212862" cy="685235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Content Placeholder 3"/>
          <p:cNvSpPr>
            <a:spLocks noGrp="1"/>
          </p:cNvSpPr>
          <p:nvPr>
            <p:ph sz="half" idx="2"/>
          </p:nvPr>
        </p:nvSpPr>
        <p:spPr>
          <a:xfrm>
            <a:off x="3827085" y="2874937"/>
            <a:ext cx="3212862" cy="685235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5" name="Date Placeholder 4"/>
          <p:cNvSpPr>
            <a:spLocks noGrp="1"/>
          </p:cNvSpPr>
          <p:nvPr>
            <p:ph type="dt" sz="half" idx="10"/>
          </p:nvPr>
        </p:nvSpPr>
        <p:spPr/>
        <p:txBody>
          <a:bodyPr/>
          <a:lstStyle/>
          <a:p>
            <a:fld id="{32DE3D11-7D2D-2140-B6D1-0AC0A3A4EA6E}" type="datetimeFigureOut">
              <a:rPr lang="de-DE" smtClean="0"/>
              <a:t>04.06.24</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A326A36E-C2DE-0D4A-BAFB-27157F8E6A32}" type="slidenum">
              <a:rPr lang="de-DE" smtClean="0"/>
              <a:t>‹Nr.›</a:t>
            </a:fld>
            <a:endParaRPr lang="de-DE"/>
          </a:p>
        </p:txBody>
      </p:sp>
    </p:spTree>
    <p:extLst>
      <p:ext uri="{BB962C8B-B14F-4D97-AF65-F5344CB8AC3E}">
        <p14:creationId xmlns:p14="http://schemas.microsoft.com/office/powerpoint/2010/main" val="27087096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le 1"/>
          <p:cNvSpPr>
            <a:spLocks noGrp="1"/>
          </p:cNvSpPr>
          <p:nvPr>
            <p:ph type="title"/>
          </p:nvPr>
        </p:nvSpPr>
        <p:spPr>
          <a:xfrm>
            <a:off x="520712" y="574990"/>
            <a:ext cx="6520220" cy="2087455"/>
          </a:xfrm>
        </p:spPr>
        <p:txBody>
          <a:bodyPr/>
          <a:lstStyle/>
          <a:p>
            <a:r>
              <a:rPr lang="de-DE"/>
              <a:t>Mastertitelformat bearbeiten</a:t>
            </a:r>
            <a:endParaRPr lang="en-US" dirty="0"/>
          </a:p>
        </p:txBody>
      </p:sp>
      <p:sp>
        <p:nvSpPr>
          <p:cNvPr id="3" name="Text Placeholder 2"/>
          <p:cNvSpPr>
            <a:spLocks noGrp="1"/>
          </p:cNvSpPr>
          <p:nvPr>
            <p:ph type="body" idx="1"/>
          </p:nvPr>
        </p:nvSpPr>
        <p:spPr>
          <a:xfrm>
            <a:off x="520713" y="2647443"/>
            <a:ext cx="3198096" cy="1297471"/>
          </a:xfrm>
        </p:spPr>
        <p:txBody>
          <a:bodyPr anchor="b"/>
          <a:lstStyle>
            <a:lvl1pPr marL="0" indent="0">
              <a:buNone/>
              <a:defRPr sz="1984" b="1"/>
            </a:lvl1pPr>
            <a:lvl2pPr marL="377967" indent="0">
              <a:buNone/>
              <a:defRPr sz="1653" b="1"/>
            </a:lvl2pPr>
            <a:lvl3pPr marL="755934" indent="0">
              <a:buNone/>
              <a:defRPr sz="1488" b="1"/>
            </a:lvl3pPr>
            <a:lvl4pPr marL="1133902" indent="0">
              <a:buNone/>
              <a:defRPr sz="1323" b="1"/>
            </a:lvl4pPr>
            <a:lvl5pPr marL="1511869" indent="0">
              <a:buNone/>
              <a:defRPr sz="1323" b="1"/>
            </a:lvl5pPr>
            <a:lvl6pPr marL="1889836" indent="0">
              <a:buNone/>
              <a:defRPr sz="1323" b="1"/>
            </a:lvl6pPr>
            <a:lvl7pPr marL="2267803" indent="0">
              <a:buNone/>
              <a:defRPr sz="1323" b="1"/>
            </a:lvl7pPr>
            <a:lvl8pPr marL="2645771" indent="0">
              <a:buNone/>
              <a:defRPr sz="1323" b="1"/>
            </a:lvl8pPr>
            <a:lvl9pPr marL="3023738" indent="0">
              <a:buNone/>
              <a:defRPr sz="1323" b="1"/>
            </a:lvl9pPr>
          </a:lstStyle>
          <a:p>
            <a:pPr lvl="0"/>
            <a:r>
              <a:rPr lang="de-DE"/>
              <a:t>Mastertextformat bearbeiten</a:t>
            </a:r>
          </a:p>
        </p:txBody>
      </p:sp>
      <p:sp>
        <p:nvSpPr>
          <p:cNvPr id="4" name="Content Placeholder 3"/>
          <p:cNvSpPr>
            <a:spLocks noGrp="1"/>
          </p:cNvSpPr>
          <p:nvPr>
            <p:ph sz="half" idx="2"/>
          </p:nvPr>
        </p:nvSpPr>
        <p:spPr>
          <a:xfrm>
            <a:off x="520713" y="3944914"/>
            <a:ext cx="3198096" cy="5802373"/>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5" name="Text Placeholder 4"/>
          <p:cNvSpPr>
            <a:spLocks noGrp="1"/>
          </p:cNvSpPr>
          <p:nvPr>
            <p:ph type="body" sz="quarter" idx="3"/>
          </p:nvPr>
        </p:nvSpPr>
        <p:spPr>
          <a:xfrm>
            <a:off x="3827086" y="2647443"/>
            <a:ext cx="3213847" cy="1297471"/>
          </a:xfrm>
        </p:spPr>
        <p:txBody>
          <a:bodyPr anchor="b"/>
          <a:lstStyle>
            <a:lvl1pPr marL="0" indent="0">
              <a:buNone/>
              <a:defRPr sz="1984" b="1"/>
            </a:lvl1pPr>
            <a:lvl2pPr marL="377967" indent="0">
              <a:buNone/>
              <a:defRPr sz="1653" b="1"/>
            </a:lvl2pPr>
            <a:lvl3pPr marL="755934" indent="0">
              <a:buNone/>
              <a:defRPr sz="1488" b="1"/>
            </a:lvl3pPr>
            <a:lvl4pPr marL="1133902" indent="0">
              <a:buNone/>
              <a:defRPr sz="1323" b="1"/>
            </a:lvl4pPr>
            <a:lvl5pPr marL="1511869" indent="0">
              <a:buNone/>
              <a:defRPr sz="1323" b="1"/>
            </a:lvl5pPr>
            <a:lvl6pPr marL="1889836" indent="0">
              <a:buNone/>
              <a:defRPr sz="1323" b="1"/>
            </a:lvl6pPr>
            <a:lvl7pPr marL="2267803" indent="0">
              <a:buNone/>
              <a:defRPr sz="1323" b="1"/>
            </a:lvl7pPr>
            <a:lvl8pPr marL="2645771" indent="0">
              <a:buNone/>
              <a:defRPr sz="1323" b="1"/>
            </a:lvl8pPr>
            <a:lvl9pPr marL="3023738" indent="0">
              <a:buNone/>
              <a:defRPr sz="1323" b="1"/>
            </a:lvl9pPr>
          </a:lstStyle>
          <a:p>
            <a:pPr lvl="0"/>
            <a:r>
              <a:rPr lang="de-DE"/>
              <a:t>Mastertextformat bearbeiten</a:t>
            </a:r>
          </a:p>
        </p:txBody>
      </p:sp>
      <p:sp>
        <p:nvSpPr>
          <p:cNvPr id="6" name="Content Placeholder 5"/>
          <p:cNvSpPr>
            <a:spLocks noGrp="1"/>
          </p:cNvSpPr>
          <p:nvPr>
            <p:ph sz="quarter" idx="4"/>
          </p:nvPr>
        </p:nvSpPr>
        <p:spPr>
          <a:xfrm>
            <a:off x="3827086" y="3944914"/>
            <a:ext cx="3213847" cy="5802373"/>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7" name="Date Placeholder 6"/>
          <p:cNvSpPr>
            <a:spLocks noGrp="1"/>
          </p:cNvSpPr>
          <p:nvPr>
            <p:ph type="dt" sz="half" idx="10"/>
          </p:nvPr>
        </p:nvSpPr>
        <p:spPr/>
        <p:txBody>
          <a:bodyPr/>
          <a:lstStyle/>
          <a:p>
            <a:fld id="{32DE3D11-7D2D-2140-B6D1-0AC0A3A4EA6E}" type="datetimeFigureOut">
              <a:rPr lang="de-DE" smtClean="0"/>
              <a:t>04.06.24</a:t>
            </a:fld>
            <a:endParaRPr lang="de-DE"/>
          </a:p>
        </p:txBody>
      </p:sp>
      <p:sp>
        <p:nvSpPr>
          <p:cNvPr id="8" name="Footer Placeholder 7"/>
          <p:cNvSpPr>
            <a:spLocks noGrp="1"/>
          </p:cNvSpPr>
          <p:nvPr>
            <p:ph type="ftr" sz="quarter" idx="11"/>
          </p:nvPr>
        </p:nvSpPr>
        <p:spPr/>
        <p:txBody>
          <a:bodyPr/>
          <a:lstStyle/>
          <a:p>
            <a:endParaRPr lang="de-DE"/>
          </a:p>
        </p:txBody>
      </p:sp>
      <p:sp>
        <p:nvSpPr>
          <p:cNvPr id="9" name="Slide Number Placeholder 8"/>
          <p:cNvSpPr>
            <a:spLocks noGrp="1"/>
          </p:cNvSpPr>
          <p:nvPr>
            <p:ph type="sldNum" sz="quarter" idx="12"/>
          </p:nvPr>
        </p:nvSpPr>
        <p:spPr/>
        <p:txBody>
          <a:bodyPr/>
          <a:lstStyle/>
          <a:p>
            <a:fld id="{A326A36E-C2DE-0D4A-BAFB-27157F8E6A32}" type="slidenum">
              <a:rPr lang="de-DE" smtClean="0"/>
              <a:t>‹Nr.›</a:t>
            </a:fld>
            <a:endParaRPr lang="de-DE"/>
          </a:p>
        </p:txBody>
      </p:sp>
    </p:spTree>
    <p:extLst>
      <p:ext uri="{BB962C8B-B14F-4D97-AF65-F5344CB8AC3E}">
        <p14:creationId xmlns:p14="http://schemas.microsoft.com/office/powerpoint/2010/main" val="9863233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Date Placeholder 2"/>
          <p:cNvSpPr>
            <a:spLocks noGrp="1"/>
          </p:cNvSpPr>
          <p:nvPr>
            <p:ph type="dt" sz="half" idx="10"/>
          </p:nvPr>
        </p:nvSpPr>
        <p:spPr/>
        <p:txBody>
          <a:bodyPr/>
          <a:lstStyle/>
          <a:p>
            <a:fld id="{32DE3D11-7D2D-2140-B6D1-0AC0A3A4EA6E}" type="datetimeFigureOut">
              <a:rPr lang="de-DE" smtClean="0"/>
              <a:t>04.06.24</a:t>
            </a:fld>
            <a:endParaRPr lang="de-DE"/>
          </a:p>
        </p:txBody>
      </p:sp>
      <p:sp>
        <p:nvSpPr>
          <p:cNvPr id="4" name="Footer Placeholder 3"/>
          <p:cNvSpPr>
            <a:spLocks noGrp="1"/>
          </p:cNvSpPr>
          <p:nvPr>
            <p:ph type="ftr" sz="quarter" idx="11"/>
          </p:nvPr>
        </p:nvSpPr>
        <p:spPr/>
        <p:txBody>
          <a:bodyPr/>
          <a:lstStyle/>
          <a:p>
            <a:endParaRPr lang="de-DE"/>
          </a:p>
        </p:txBody>
      </p:sp>
      <p:sp>
        <p:nvSpPr>
          <p:cNvPr id="5" name="Slide Number Placeholder 4"/>
          <p:cNvSpPr>
            <a:spLocks noGrp="1"/>
          </p:cNvSpPr>
          <p:nvPr>
            <p:ph type="sldNum" sz="quarter" idx="12"/>
          </p:nvPr>
        </p:nvSpPr>
        <p:spPr/>
        <p:txBody>
          <a:bodyPr/>
          <a:lstStyle/>
          <a:p>
            <a:fld id="{A326A36E-C2DE-0D4A-BAFB-27157F8E6A32}" type="slidenum">
              <a:rPr lang="de-DE" smtClean="0"/>
              <a:t>‹Nr.›</a:t>
            </a:fld>
            <a:endParaRPr lang="de-DE"/>
          </a:p>
        </p:txBody>
      </p:sp>
    </p:spTree>
    <p:extLst>
      <p:ext uri="{BB962C8B-B14F-4D97-AF65-F5344CB8AC3E}">
        <p14:creationId xmlns:p14="http://schemas.microsoft.com/office/powerpoint/2010/main" val="23368319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2DE3D11-7D2D-2140-B6D1-0AC0A3A4EA6E}" type="datetimeFigureOut">
              <a:rPr lang="de-DE" smtClean="0"/>
              <a:t>04.06.24</a:t>
            </a:fld>
            <a:endParaRPr lang="de-DE"/>
          </a:p>
        </p:txBody>
      </p:sp>
      <p:sp>
        <p:nvSpPr>
          <p:cNvPr id="3" name="Footer Placeholder 2"/>
          <p:cNvSpPr>
            <a:spLocks noGrp="1"/>
          </p:cNvSpPr>
          <p:nvPr>
            <p:ph type="ftr" sz="quarter" idx="11"/>
          </p:nvPr>
        </p:nvSpPr>
        <p:spPr/>
        <p:txBody>
          <a:bodyPr/>
          <a:lstStyle/>
          <a:p>
            <a:endParaRPr lang="de-DE"/>
          </a:p>
        </p:txBody>
      </p:sp>
      <p:sp>
        <p:nvSpPr>
          <p:cNvPr id="4" name="Slide Number Placeholder 3"/>
          <p:cNvSpPr>
            <a:spLocks noGrp="1"/>
          </p:cNvSpPr>
          <p:nvPr>
            <p:ph type="sldNum" sz="quarter" idx="12"/>
          </p:nvPr>
        </p:nvSpPr>
        <p:spPr/>
        <p:txBody>
          <a:bodyPr/>
          <a:lstStyle/>
          <a:p>
            <a:fld id="{A326A36E-C2DE-0D4A-BAFB-27157F8E6A32}" type="slidenum">
              <a:rPr lang="de-DE" smtClean="0"/>
              <a:t>‹Nr.›</a:t>
            </a:fld>
            <a:endParaRPr lang="de-DE"/>
          </a:p>
        </p:txBody>
      </p:sp>
    </p:spTree>
    <p:extLst>
      <p:ext uri="{BB962C8B-B14F-4D97-AF65-F5344CB8AC3E}">
        <p14:creationId xmlns:p14="http://schemas.microsoft.com/office/powerpoint/2010/main" val="5710872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520712" y="719984"/>
            <a:ext cx="2438192" cy="2519945"/>
          </a:xfrm>
        </p:spPr>
        <p:txBody>
          <a:bodyPr anchor="b"/>
          <a:lstStyle>
            <a:lvl1pPr>
              <a:defRPr sz="2645"/>
            </a:lvl1pPr>
          </a:lstStyle>
          <a:p>
            <a:r>
              <a:rPr lang="de-DE"/>
              <a:t>Mastertitelformat bearbeiten</a:t>
            </a:r>
            <a:endParaRPr lang="en-US" dirty="0"/>
          </a:p>
        </p:txBody>
      </p:sp>
      <p:sp>
        <p:nvSpPr>
          <p:cNvPr id="3" name="Content Placeholder 2"/>
          <p:cNvSpPr>
            <a:spLocks noGrp="1"/>
          </p:cNvSpPr>
          <p:nvPr>
            <p:ph idx="1"/>
          </p:nvPr>
        </p:nvSpPr>
        <p:spPr>
          <a:xfrm>
            <a:off x="3213847" y="1554968"/>
            <a:ext cx="3827085" cy="7674832"/>
          </a:xfrm>
        </p:spPr>
        <p:txBody>
          <a:bodyPr/>
          <a:lstStyle>
            <a:lvl1pPr>
              <a:defRPr sz="2645"/>
            </a:lvl1pPr>
            <a:lvl2pPr>
              <a:defRPr sz="2315"/>
            </a:lvl2pPr>
            <a:lvl3pPr>
              <a:defRPr sz="1984"/>
            </a:lvl3pPr>
            <a:lvl4pPr>
              <a:defRPr sz="1653"/>
            </a:lvl4pPr>
            <a:lvl5pPr>
              <a:defRPr sz="1653"/>
            </a:lvl5pPr>
            <a:lvl6pPr>
              <a:defRPr sz="1653"/>
            </a:lvl6pPr>
            <a:lvl7pPr>
              <a:defRPr sz="1653"/>
            </a:lvl7pPr>
            <a:lvl8pPr>
              <a:defRPr sz="1653"/>
            </a:lvl8pPr>
            <a:lvl9pPr>
              <a:defRPr sz="1653"/>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Text Placeholder 3"/>
          <p:cNvSpPr>
            <a:spLocks noGrp="1"/>
          </p:cNvSpPr>
          <p:nvPr>
            <p:ph type="body" sz="half" idx="2"/>
          </p:nvPr>
        </p:nvSpPr>
        <p:spPr>
          <a:xfrm>
            <a:off x="520712" y="3239929"/>
            <a:ext cx="2438192" cy="6002369"/>
          </a:xfrm>
        </p:spPr>
        <p:txBody>
          <a:bodyPr/>
          <a:lstStyle>
            <a:lvl1pPr marL="0" indent="0">
              <a:buNone/>
              <a:defRPr sz="1323"/>
            </a:lvl1pPr>
            <a:lvl2pPr marL="377967" indent="0">
              <a:buNone/>
              <a:defRPr sz="1157"/>
            </a:lvl2pPr>
            <a:lvl3pPr marL="755934" indent="0">
              <a:buNone/>
              <a:defRPr sz="992"/>
            </a:lvl3pPr>
            <a:lvl4pPr marL="1133902" indent="0">
              <a:buNone/>
              <a:defRPr sz="827"/>
            </a:lvl4pPr>
            <a:lvl5pPr marL="1511869" indent="0">
              <a:buNone/>
              <a:defRPr sz="827"/>
            </a:lvl5pPr>
            <a:lvl6pPr marL="1889836" indent="0">
              <a:buNone/>
              <a:defRPr sz="827"/>
            </a:lvl6pPr>
            <a:lvl7pPr marL="2267803" indent="0">
              <a:buNone/>
              <a:defRPr sz="827"/>
            </a:lvl7pPr>
            <a:lvl8pPr marL="2645771" indent="0">
              <a:buNone/>
              <a:defRPr sz="827"/>
            </a:lvl8pPr>
            <a:lvl9pPr marL="3023738" indent="0">
              <a:buNone/>
              <a:defRPr sz="827"/>
            </a:lvl9pPr>
          </a:lstStyle>
          <a:p>
            <a:pPr lvl="0"/>
            <a:r>
              <a:rPr lang="de-DE"/>
              <a:t>Mastertextformat bearbeiten</a:t>
            </a:r>
          </a:p>
        </p:txBody>
      </p:sp>
      <p:sp>
        <p:nvSpPr>
          <p:cNvPr id="5" name="Date Placeholder 4"/>
          <p:cNvSpPr>
            <a:spLocks noGrp="1"/>
          </p:cNvSpPr>
          <p:nvPr>
            <p:ph type="dt" sz="half" idx="10"/>
          </p:nvPr>
        </p:nvSpPr>
        <p:spPr/>
        <p:txBody>
          <a:bodyPr/>
          <a:lstStyle/>
          <a:p>
            <a:fld id="{32DE3D11-7D2D-2140-B6D1-0AC0A3A4EA6E}" type="datetimeFigureOut">
              <a:rPr lang="de-DE" smtClean="0"/>
              <a:t>04.06.24</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A326A36E-C2DE-0D4A-BAFB-27157F8E6A32}" type="slidenum">
              <a:rPr lang="de-DE" smtClean="0"/>
              <a:t>‹Nr.›</a:t>
            </a:fld>
            <a:endParaRPr lang="de-DE"/>
          </a:p>
        </p:txBody>
      </p:sp>
    </p:spTree>
    <p:extLst>
      <p:ext uri="{BB962C8B-B14F-4D97-AF65-F5344CB8AC3E}">
        <p14:creationId xmlns:p14="http://schemas.microsoft.com/office/powerpoint/2010/main" val="40784708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520712" y="719984"/>
            <a:ext cx="2438192" cy="2519945"/>
          </a:xfrm>
        </p:spPr>
        <p:txBody>
          <a:bodyPr anchor="b"/>
          <a:lstStyle>
            <a:lvl1pPr>
              <a:defRPr sz="2645"/>
            </a:lvl1pPr>
          </a:lstStyle>
          <a:p>
            <a:r>
              <a:rPr lang="de-DE"/>
              <a:t>Mastertitelformat bearbeiten</a:t>
            </a:r>
            <a:endParaRPr lang="en-US" dirty="0"/>
          </a:p>
        </p:txBody>
      </p:sp>
      <p:sp>
        <p:nvSpPr>
          <p:cNvPr id="3" name="Picture Placeholder 2"/>
          <p:cNvSpPr>
            <a:spLocks noGrp="1" noChangeAspect="1"/>
          </p:cNvSpPr>
          <p:nvPr>
            <p:ph type="pic" idx="1"/>
          </p:nvPr>
        </p:nvSpPr>
        <p:spPr>
          <a:xfrm>
            <a:off x="3213847" y="1554968"/>
            <a:ext cx="3827085" cy="7674832"/>
          </a:xfrm>
        </p:spPr>
        <p:txBody>
          <a:bodyPr anchor="t"/>
          <a:lstStyle>
            <a:lvl1pPr marL="0" indent="0">
              <a:buNone/>
              <a:defRPr sz="2645"/>
            </a:lvl1pPr>
            <a:lvl2pPr marL="377967" indent="0">
              <a:buNone/>
              <a:defRPr sz="2315"/>
            </a:lvl2pPr>
            <a:lvl3pPr marL="755934" indent="0">
              <a:buNone/>
              <a:defRPr sz="1984"/>
            </a:lvl3pPr>
            <a:lvl4pPr marL="1133902" indent="0">
              <a:buNone/>
              <a:defRPr sz="1653"/>
            </a:lvl4pPr>
            <a:lvl5pPr marL="1511869" indent="0">
              <a:buNone/>
              <a:defRPr sz="1653"/>
            </a:lvl5pPr>
            <a:lvl6pPr marL="1889836" indent="0">
              <a:buNone/>
              <a:defRPr sz="1653"/>
            </a:lvl6pPr>
            <a:lvl7pPr marL="2267803" indent="0">
              <a:buNone/>
              <a:defRPr sz="1653"/>
            </a:lvl7pPr>
            <a:lvl8pPr marL="2645771" indent="0">
              <a:buNone/>
              <a:defRPr sz="1653"/>
            </a:lvl8pPr>
            <a:lvl9pPr marL="3023738" indent="0">
              <a:buNone/>
              <a:defRPr sz="1653"/>
            </a:lvl9pPr>
          </a:lstStyle>
          <a:p>
            <a:r>
              <a:rPr lang="de-DE"/>
              <a:t>Bild durch Klicken auf Symbol hinzufügen</a:t>
            </a:r>
            <a:endParaRPr lang="en-US" dirty="0"/>
          </a:p>
        </p:txBody>
      </p:sp>
      <p:sp>
        <p:nvSpPr>
          <p:cNvPr id="4" name="Text Placeholder 3"/>
          <p:cNvSpPr>
            <a:spLocks noGrp="1"/>
          </p:cNvSpPr>
          <p:nvPr>
            <p:ph type="body" sz="half" idx="2"/>
          </p:nvPr>
        </p:nvSpPr>
        <p:spPr>
          <a:xfrm>
            <a:off x="520712" y="3239929"/>
            <a:ext cx="2438192" cy="6002369"/>
          </a:xfrm>
        </p:spPr>
        <p:txBody>
          <a:bodyPr/>
          <a:lstStyle>
            <a:lvl1pPr marL="0" indent="0">
              <a:buNone/>
              <a:defRPr sz="1323"/>
            </a:lvl1pPr>
            <a:lvl2pPr marL="377967" indent="0">
              <a:buNone/>
              <a:defRPr sz="1157"/>
            </a:lvl2pPr>
            <a:lvl3pPr marL="755934" indent="0">
              <a:buNone/>
              <a:defRPr sz="992"/>
            </a:lvl3pPr>
            <a:lvl4pPr marL="1133902" indent="0">
              <a:buNone/>
              <a:defRPr sz="827"/>
            </a:lvl4pPr>
            <a:lvl5pPr marL="1511869" indent="0">
              <a:buNone/>
              <a:defRPr sz="827"/>
            </a:lvl5pPr>
            <a:lvl6pPr marL="1889836" indent="0">
              <a:buNone/>
              <a:defRPr sz="827"/>
            </a:lvl6pPr>
            <a:lvl7pPr marL="2267803" indent="0">
              <a:buNone/>
              <a:defRPr sz="827"/>
            </a:lvl7pPr>
            <a:lvl8pPr marL="2645771" indent="0">
              <a:buNone/>
              <a:defRPr sz="827"/>
            </a:lvl8pPr>
            <a:lvl9pPr marL="3023738" indent="0">
              <a:buNone/>
              <a:defRPr sz="827"/>
            </a:lvl9pPr>
          </a:lstStyle>
          <a:p>
            <a:pPr lvl="0"/>
            <a:r>
              <a:rPr lang="de-DE"/>
              <a:t>Mastertextformat bearbeiten</a:t>
            </a:r>
          </a:p>
        </p:txBody>
      </p:sp>
      <p:sp>
        <p:nvSpPr>
          <p:cNvPr id="5" name="Date Placeholder 4"/>
          <p:cNvSpPr>
            <a:spLocks noGrp="1"/>
          </p:cNvSpPr>
          <p:nvPr>
            <p:ph type="dt" sz="half" idx="10"/>
          </p:nvPr>
        </p:nvSpPr>
        <p:spPr/>
        <p:txBody>
          <a:bodyPr/>
          <a:lstStyle/>
          <a:p>
            <a:fld id="{32DE3D11-7D2D-2140-B6D1-0AC0A3A4EA6E}" type="datetimeFigureOut">
              <a:rPr lang="de-DE" smtClean="0"/>
              <a:t>04.06.24</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A326A36E-C2DE-0D4A-BAFB-27157F8E6A32}" type="slidenum">
              <a:rPr lang="de-DE" smtClean="0"/>
              <a:t>‹Nr.›</a:t>
            </a:fld>
            <a:endParaRPr lang="de-DE"/>
          </a:p>
        </p:txBody>
      </p:sp>
    </p:spTree>
    <p:extLst>
      <p:ext uri="{BB962C8B-B14F-4D97-AF65-F5344CB8AC3E}">
        <p14:creationId xmlns:p14="http://schemas.microsoft.com/office/powerpoint/2010/main" val="20150063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728" y="574990"/>
            <a:ext cx="6520220" cy="2087455"/>
          </a:xfrm>
          <a:prstGeom prst="rect">
            <a:avLst/>
          </a:prstGeom>
        </p:spPr>
        <p:txBody>
          <a:bodyPr vert="horz" lIns="91440" tIns="45720" rIns="91440" bIns="45720" rtlCol="0" anchor="ctr">
            <a:normAutofit/>
          </a:bodyPr>
          <a:lstStyle/>
          <a:p>
            <a:r>
              <a:rPr lang="de-DE"/>
              <a:t>Mastertitelformat bearbeiten</a:t>
            </a:r>
            <a:endParaRPr lang="en-US" dirty="0"/>
          </a:p>
        </p:txBody>
      </p:sp>
      <p:sp>
        <p:nvSpPr>
          <p:cNvPr id="3" name="Text Placeholder 2"/>
          <p:cNvSpPr>
            <a:spLocks noGrp="1"/>
          </p:cNvSpPr>
          <p:nvPr>
            <p:ph type="body" idx="1"/>
          </p:nvPr>
        </p:nvSpPr>
        <p:spPr>
          <a:xfrm>
            <a:off x="519728" y="2874937"/>
            <a:ext cx="6520220" cy="6852350"/>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2"/>
          </p:nvPr>
        </p:nvSpPr>
        <p:spPr>
          <a:xfrm>
            <a:off x="519728" y="10009783"/>
            <a:ext cx="1700927" cy="574987"/>
          </a:xfrm>
          <a:prstGeom prst="rect">
            <a:avLst/>
          </a:prstGeom>
        </p:spPr>
        <p:txBody>
          <a:bodyPr vert="horz" lIns="91440" tIns="45720" rIns="91440" bIns="45720" rtlCol="0" anchor="ctr"/>
          <a:lstStyle>
            <a:lvl1pPr algn="l">
              <a:defRPr sz="992">
                <a:solidFill>
                  <a:schemeClr val="tx1">
                    <a:tint val="75000"/>
                  </a:schemeClr>
                </a:solidFill>
              </a:defRPr>
            </a:lvl1pPr>
          </a:lstStyle>
          <a:p>
            <a:fld id="{32DE3D11-7D2D-2140-B6D1-0AC0A3A4EA6E}" type="datetimeFigureOut">
              <a:rPr lang="de-DE" smtClean="0"/>
              <a:t>04.06.24</a:t>
            </a:fld>
            <a:endParaRPr lang="de-DE"/>
          </a:p>
        </p:txBody>
      </p:sp>
      <p:sp>
        <p:nvSpPr>
          <p:cNvPr id="5" name="Footer Placeholder 4"/>
          <p:cNvSpPr>
            <a:spLocks noGrp="1"/>
          </p:cNvSpPr>
          <p:nvPr>
            <p:ph type="ftr" sz="quarter" idx="3"/>
          </p:nvPr>
        </p:nvSpPr>
        <p:spPr>
          <a:xfrm>
            <a:off x="2504143" y="10009783"/>
            <a:ext cx="2551390" cy="574987"/>
          </a:xfrm>
          <a:prstGeom prst="rect">
            <a:avLst/>
          </a:prstGeom>
        </p:spPr>
        <p:txBody>
          <a:bodyPr vert="horz" lIns="91440" tIns="45720" rIns="91440" bIns="45720" rtlCol="0" anchor="ctr"/>
          <a:lstStyle>
            <a:lvl1pPr algn="ctr">
              <a:defRPr sz="992">
                <a:solidFill>
                  <a:schemeClr val="tx1">
                    <a:tint val="75000"/>
                  </a:schemeClr>
                </a:solidFill>
              </a:defRPr>
            </a:lvl1pPr>
          </a:lstStyle>
          <a:p>
            <a:endParaRPr lang="de-DE"/>
          </a:p>
        </p:txBody>
      </p:sp>
      <p:sp>
        <p:nvSpPr>
          <p:cNvPr id="6" name="Slide Number Placeholder 5"/>
          <p:cNvSpPr>
            <a:spLocks noGrp="1"/>
          </p:cNvSpPr>
          <p:nvPr>
            <p:ph type="sldNum" sz="quarter" idx="4"/>
          </p:nvPr>
        </p:nvSpPr>
        <p:spPr>
          <a:xfrm>
            <a:off x="5339020" y="10009783"/>
            <a:ext cx="1700927" cy="574987"/>
          </a:xfrm>
          <a:prstGeom prst="rect">
            <a:avLst/>
          </a:prstGeom>
        </p:spPr>
        <p:txBody>
          <a:bodyPr vert="horz" lIns="91440" tIns="45720" rIns="91440" bIns="45720" rtlCol="0" anchor="ctr"/>
          <a:lstStyle>
            <a:lvl1pPr algn="r">
              <a:defRPr sz="992">
                <a:solidFill>
                  <a:schemeClr val="tx1">
                    <a:tint val="75000"/>
                  </a:schemeClr>
                </a:solidFill>
              </a:defRPr>
            </a:lvl1pPr>
          </a:lstStyle>
          <a:p>
            <a:fld id="{A326A36E-C2DE-0D4A-BAFB-27157F8E6A32}" type="slidenum">
              <a:rPr lang="de-DE" smtClean="0"/>
              <a:t>‹Nr.›</a:t>
            </a:fld>
            <a:endParaRPr lang="de-DE"/>
          </a:p>
        </p:txBody>
      </p:sp>
    </p:spTree>
    <p:extLst>
      <p:ext uri="{BB962C8B-B14F-4D97-AF65-F5344CB8AC3E}">
        <p14:creationId xmlns:p14="http://schemas.microsoft.com/office/powerpoint/2010/main" val="139392161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755934" rtl="0" eaLnBrk="1" latinLnBrk="0" hangingPunct="1">
        <a:lnSpc>
          <a:spcPct val="90000"/>
        </a:lnSpc>
        <a:spcBef>
          <a:spcPct val="0"/>
        </a:spcBef>
        <a:buNone/>
        <a:defRPr sz="3637" kern="1200">
          <a:solidFill>
            <a:schemeClr val="tx1"/>
          </a:solidFill>
          <a:latin typeface="+mj-lt"/>
          <a:ea typeface="+mj-ea"/>
          <a:cs typeface="+mj-cs"/>
        </a:defRPr>
      </a:lvl1pPr>
    </p:titleStyle>
    <p:bodyStyle>
      <a:lvl1pPr marL="188984" indent="-188984" algn="l" defTabSz="755934" rtl="0" eaLnBrk="1" latinLnBrk="0" hangingPunct="1">
        <a:lnSpc>
          <a:spcPct val="90000"/>
        </a:lnSpc>
        <a:spcBef>
          <a:spcPts val="827"/>
        </a:spcBef>
        <a:buFont typeface="Arial" panose="020B0604020202020204" pitchFamily="34" charset="0"/>
        <a:buChar char="•"/>
        <a:defRPr sz="2315" kern="1200">
          <a:solidFill>
            <a:schemeClr val="tx1"/>
          </a:solidFill>
          <a:latin typeface="+mn-lt"/>
          <a:ea typeface="+mn-ea"/>
          <a:cs typeface="+mn-cs"/>
        </a:defRPr>
      </a:lvl1pPr>
      <a:lvl2pPr marL="566951" indent="-188984" algn="l" defTabSz="755934" rtl="0" eaLnBrk="1" latinLnBrk="0" hangingPunct="1">
        <a:lnSpc>
          <a:spcPct val="90000"/>
        </a:lnSpc>
        <a:spcBef>
          <a:spcPts val="413"/>
        </a:spcBef>
        <a:buFont typeface="Arial" panose="020B0604020202020204" pitchFamily="34" charset="0"/>
        <a:buChar char="•"/>
        <a:defRPr sz="1984" kern="1200">
          <a:solidFill>
            <a:schemeClr val="tx1"/>
          </a:solidFill>
          <a:latin typeface="+mn-lt"/>
          <a:ea typeface="+mn-ea"/>
          <a:cs typeface="+mn-cs"/>
        </a:defRPr>
      </a:lvl2pPr>
      <a:lvl3pPr marL="944918" indent="-188984" algn="l" defTabSz="755934" rtl="0" eaLnBrk="1" latinLnBrk="0" hangingPunct="1">
        <a:lnSpc>
          <a:spcPct val="90000"/>
        </a:lnSpc>
        <a:spcBef>
          <a:spcPts val="413"/>
        </a:spcBef>
        <a:buFont typeface="Arial" panose="020B0604020202020204" pitchFamily="34" charset="0"/>
        <a:buChar char="•"/>
        <a:defRPr sz="1653" kern="1200">
          <a:solidFill>
            <a:schemeClr val="tx1"/>
          </a:solidFill>
          <a:latin typeface="+mn-lt"/>
          <a:ea typeface="+mn-ea"/>
          <a:cs typeface="+mn-cs"/>
        </a:defRPr>
      </a:lvl3pPr>
      <a:lvl4pPr marL="1322885"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4pPr>
      <a:lvl5pPr marL="1700853"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5pPr>
      <a:lvl6pPr marL="2078820"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6pPr>
      <a:lvl7pPr marL="2456787"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7pPr>
      <a:lvl8pPr marL="2834754"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8pPr>
      <a:lvl9pPr marL="3212722"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9pPr>
    </p:bodyStyle>
    <p:otherStyle>
      <a:defPPr>
        <a:defRPr lang="en-US"/>
      </a:defPPr>
      <a:lvl1pPr marL="0" algn="l" defTabSz="755934" rtl="0" eaLnBrk="1" latinLnBrk="0" hangingPunct="1">
        <a:defRPr sz="1488" kern="1200">
          <a:solidFill>
            <a:schemeClr val="tx1"/>
          </a:solidFill>
          <a:latin typeface="+mn-lt"/>
          <a:ea typeface="+mn-ea"/>
          <a:cs typeface="+mn-cs"/>
        </a:defRPr>
      </a:lvl1pPr>
      <a:lvl2pPr marL="377967" algn="l" defTabSz="755934" rtl="0" eaLnBrk="1" latinLnBrk="0" hangingPunct="1">
        <a:defRPr sz="1488" kern="1200">
          <a:solidFill>
            <a:schemeClr val="tx1"/>
          </a:solidFill>
          <a:latin typeface="+mn-lt"/>
          <a:ea typeface="+mn-ea"/>
          <a:cs typeface="+mn-cs"/>
        </a:defRPr>
      </a:lvl2pPr>
      <a:lvl3pPr marL="755934" algn="l" defTabSz="755934" rtl="0" eaLnBrk="1" latinLnBrk="0" hangingPunct="1">
        <a:defRPr sz="1488" kern="1200">
          <a:solidFill>
            <a:schemeClr val="tx1"/>
          </a:solidFill>
          <a:latin typeface="+mn-lt"/>
          <a:ea typeface="+mn-ea"/>
          <a:cs typeface="+mn-cs"/>
        </a:defRPr>
      </a:lvl3pPr>
      <a:lvl4pPr marL="1133902" algn="l" defTabSz="755934" rtl="0" eaLnBrk="1" latinLnBrk="0" hangingPunct="1">
        <a:defRPr sz="1488" kern="1200">
          <a:solidFill>
            <a:schemeClr val="tx1"/>
          </a:solidFill>
          <a:latin typeface="+mn-lt"/>
          <a:ea typeface="+mn-ea"/>
          <a:cs typeface="+mn-cs"/>
        </a:defRPr>
      </a:lvl4pPr>
      <a:lvl5pPr marL="1511869" algn="l" defTabSz="755934" rtl="0" eaLnBrk="1" latinLnBrk="0" hangingPunct="1">
        <a:defRPr sz="1488" kern="1200">
          <a:solidFill>
            <a:schemeClr val="tx1"/>
          </a:solidFill>
          <a:latin typeface="+mn-lt"/>
          <a:ea typeface="+mn-ea"/>
          <a:cs typeface="+mn-cs"/>
        </a:defRPr>
      </a:lvl5pPr>
      <a:lvl6pPr marL="1889836" algn="l" defTabSz="755934" rtl="0" eaLnBrk="1" latinLnBrk="0" hangingPunct="1">
        <a:defRPr sz="1488" kern="1200">
          <a:solidFill>
            <a:schemeClr val="tx1"/>
          </a:solidFill>
          <a:latin typeface="+mn-lt"/>
          <a:ea typeface="+mn-ea"/>
          <a:cs typeface="+mn-cs"/>
        </a:defRPr>
      </a:lvl6pPr>
      <a:lvl7pPr marL="2267803" algn="l" defTabSz="755934" rtl="0" eaLnBrk="1" latinLnBrk="0" hangingPunct="1">
        <a:defRPr sz="1488" kern="1200">
          <a:solidFill>
            <a:schemeClr val="tx1"/>
          </a:solidFill>
          <a:latin typeface="+mn-lt"/>
          <a:ea typeface="+mn-ea"/>
          <a:cs typeface="+mn-cs"/>
        </a:defRPr>
      </a:lvl7pPr>
      <a:lvl8pPr marL="2645771" algn="l" defTabSz="755934" rtl="0" eaLnBrk="1" latinLnBrk="0" hangingPunct="1">
        <a:defRPr sz="1488" kern="1200">
          <a:solidFill>
            <a:schemeClr val="tx1"/>
          </a:solidFill>
          <a:latin typeface="+mn-lt"/>
          <a:ea typeface="+mn-ea"/>
          <a:cs typeface="+mn-cs"/>
        </a:defRPr>
      </a:lvl8pPr>
      <a:lvl9pPr marL="3023738" algn="l" defTabSz="755934" rtl="0" eaLnBrk="1" latinLnBrk="0" hangingPunct="1">
        <a:defRPr sz="148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a:extLst>
              <a:ext uri="{FF2B5EF4-FFF2-40B4-BE49-F238E27FC236}">
                <a16:creationId xmlns:a16="http://schemas.microsoft.com/office/drawing/2014/main" id="{7023CC7C-1872-EA48-8BB0-27457AD864F6}"/>
              </a:ext>
            </a:extLst>
          </p:cNvPr>
          <p:cNvSpPr txBox="1"/>
          <p:nvPr/>
        </p:nvSpPr>
        <p:spPr>
          <a:xfrm>
            <a:off x="334340" y="744717"/>
            <a:ext cx="6890994" cy="5632311"/>
          </a:xfrm>
          <a:prstGeom prst="rect">
            <a:avLst/>
          </a:prstGeom>
          <a:noFill/>
        </p:spPr>
        <p:txBody>
          <a:bodyPr wrap="square" rtlCol="0">
            <a:spAutoFit/>
          </a:bodyPr>
          <a:lstStyle/>
          <a:p>
            <a:r>
              <a:rPr lang="de-DE" b="1" dirty="0"/>
              <a:t>Vorschlag Methodenkasten Bewertung am Bsp. Impfpflicht Corona, Masern</a:t>
            </a:r>
          </a:p>
          <a:p>
            <a:r>
              <a:rPr lang="de-DE" b="1" dirty="0"/>
              <a:t>Etliche KMK </a:t>
            </a:r>
            <a:r>
              <a:rPr lang="de-DE" b="1" dirty="0" err="1"/>
              <a:t>Bistas</a:t>
            </a:r>
            <a:r>
              <a:rPr lang="de-DE" b="1" dirty="0"/>
              <a:t> Oberstufe 2020 werden dadurch „</a:t>
            </a:r>
            <a:r>
              <a:rPr lang="de-DE" b="1" dirty="0" err="1"/>
              <a:t>agebdeckt</a:t>
            </a:r>
            <a:r>
              <a:rPr lang="de-DE" b="1" dirty="0"/>
              <a:t>“ oder berührt. Nur manche Standards (</a:t>
            </a:r>
            <a:r>
              <a:rPr lang="de-DE" b="1" dirty="0">
                <a:solidFill>
                  <a:srgbClr val="00B050"/>
                </a:solidFill>
              </a:rPr>
              <a:t>grün</a:t>
            </a:r>
            <a:r>
              <a:rPr lang="de-DE" b="1" dirty="0"/>
              <a:t>) sind zentral berührt, manche nur indirekt. </a:t>
            </a:r>
          </a:p>
          <a:p>
            <a:endParaRPr lang="de-DE" dirty="0"/>
          </a:p>
          <a:p>
            <a:r>
              <a:rPr lang="de-DE" dirty="0"/>
              <a:t>Die Lernenden …</a:t>
            </a:r>
          </a:p>
          <a:p>
            <a:r>
              <a:rPr lang="de-DE" dirty="0"/>
              <a:t>B 1 analysieren Sachverhalte im Hinblick auf ihre Bewertungsrelevanz;</a:t>
            </a:r>
          </a:p>
          <a:p>
            <a:r>
              <a:rPr lang="de-DE" dirty="0">
                <a:solidFill>
                  <a:srgbClr val="00B050"/>
                </a:solidFill>
              </a:rPr>
              <a:t>B 2 betrachten Sachverhalte aus unterschiedlichen Perspektiven;</a:t>
            </a:r>
          </a:p>
          <a:p>
            <a:r>
              <a:rPr lang="de-DE" dirty="0">
                <a:solidFill>
                  <a:srgbClr val="00B050"/>
                </a:solidFill>
              </a:rPr>
              <a:t>B 3 unterscheiden deskriptive und normative Aussagen;</a:t>
            </a:r>
          </a:p>
          <a:p>
            <a:r>
              <a:rPr lang="de-DE" dirty="0">
                <a:solidFill>
                  <a:srgbClr val="00B050"/>
                </a:solidFill>
              </a:rPr>
              <a:t>B 4 identifizieren Werte, die normativen Aussagen zugrunde liegen;</a:t>
            </a:r>
          </a:p>
          <a:p>
            <a:r>
              <a:rPr lang="de-DE" dirty="0">
                <a:solidFill>
                  <a:srgbClr val="00B050"/>
                </a:solidFill>
              </a:rPr>
              <a:t>B 7 stellen Bewertungskriterien auf, </a:t>
            </a:r>
            <a:r>
              <a:rPr lang="de-DE" dirty="0"/>
              <a:t>auch unter </a:t>
            </a:r>
            <a:r>
              <a:rPr lang="de-DE" dirty="0" err="1"/>
              <a:t>Berücksichtigung</a:t>
            </a:r>
            <a:r>
              <a:rPr lang="de-DE" dirty="0"/>
              <a:t> außerfachlicher Aspekte;</a:t>
            </a:r>
          </a:p>
          <a:p>
            <a:r>
              <a:rPr lang="de-DE" dirty="0"/>
              <a:t>B 8 entwickeln anhand relevanter Bewertungskriterien </a:t>
            </a:r>
            <a:r>
              <a:rPr lang="de-DE" dirty="0">
                <a:solidFill>
                  <a:srgbClr val="00B050"/>
                </a:solidFill>
              </a:rPr>
              <a:t>Handlungsoptionen</a:t>
            </a:r>
            <a:r>
              <a:rPr lang="de-DE" dirty="0"/>
              <a:t> in gesellschaftlich- oder alltagsrelevanten Entscheidungssituationen mit fachlichem Bezug und </a:t>
            </a:r>
            <a:r>
              <a:rPr lang="de-DE" dirty="0">
                <a:solidFill>
                  <a:srgbClr val="00B050"/>
                </a:solidFill>
              </a:rPr>
              <a:t>wägen sie ab</a:t>
            </a:r>
            <a:r>
              <a:rPr lang="de-DE" dirty="0"/>
              <a:t>;</a:t>
            </a:r>
          </a:p>
          <a:p>
            <a:r>
              <a:rPr lang="de-DE" dirty="0"/>
              <a:t>B 9 </a:t>
            </a:r>
            <a:r>
              <a:rPr lang="de-DE" dirty="0">
                <a:solidFill>
                  <a:srgbClr val="00B050"/>
                </a:solidFill>
              </a:rPr>
              <a:t>bilden sich </a:t>
            </a:r>
            <a:r>
              <a:rPr lang="de-DE" dirty="0" err="1">
                <a:solidFill>
                  <a:srgbClr val="00B050"/>
                </a:solidFill>
              </a:rPr>
              <a:t>kriteriengeleitet</a:t>
            </a:r>
            <a:r>
              <a:rPr lang="de-DE" dirty="0">
                <a:solidFill>
                  <a:srgbClr val="00B050"/>
                </a:solidFill>
              </a:rPr>
              <a:t> Meinungen und treffen Entscheidungen auf der Grundlage von Sachinformationen und Werten</a:t>
            </a:r>
            <a:r>
              <a:rPr lang="de-DE" dirty="0"/>
              <a:t>.</a:t>
            </a:r>
          </a:p>
          <a:p>
            <a:r>
              <a:rPr lang="de-DE" dirty="0"/>
              <a:t>B 11 </a:t>
            </a:r>
            <a:r>
              <a:rPr lang="de-DE" dirty="0">
                <a:solidFill>
                  <a:srgbClr val="00B050"/>
                </a:solidFill>
              </a:rPr>
              <a:t>reflektieren den Prozess der Bewertung aus persönlicher</a:t>
            </a:r>
            <a:r>
              <a:rPr lang="de-DE" dirty="0"/>
              <a:t>, gesellschaftlicher und ethischer </a:t>
            </a:r>
            <a:r>
              <a:rPr lang="de-DE" dirty="0">
                <a:solidFill>
                  <a:srgbClr val="00B050"/>
                </a:solidFill>
              </a:rPr>
              <a:t>Perspektive</a:t>
            </a:r>
            <a:endParaRPr lang="de-DE" dirty="0"/>
          </a:p>
        </p:txBody>
      </p:sp>
    </p:spTree>
    <p:extLst>
      <p:ext uri="{BB962C8B-B14F-4D97-AF65-F5344CB8AC3E}">
        <p14:creationId xmlns:p14="http://schemas.microsoft.com/office/powerpoint/2010/main" val="40896780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feld 4">
            <a:extLst>
              <a:ext uri="{FF2B5EF4-FFF2-40B4-BE49-F238E27FC236}">
                <a16:creationId xmlns:a16="http://schemas.microsoft.com/office/drawing/2014/main" id="{D31E317D-38C3-6F48-BF84-295735B88E0E}"/>
              </a:ext>
            </a:extLst>
          </p:cNvPr>
          <p:cNvSpPr txBox="1"/>
          <p:nvPr/>
        </p:nvSpPr>
        <p:spPr>
          <a:xfrm>
            <a:off x="326571" y="269114"/>
            <a:ext cx="6700762" cy="9325630"/>
          </a:xfrm>
          <a:prstGeom prst="rect">
            <a:avLst/>
          </a:prstGeom>
          <a:noFill/>
        </p:spPr>
        <p:txBody>
          <a:bodyPr wrap="square" rtlCol="0">
            <a:spAutoFit/>
          </a:bodyPr>
          <a:lstStyle/>
          <a:p>
            <a:r>
              <a:rPr lang="de-DE" sz="1300" b="1" dirty="0">
                <a:solidFill>
                  <a:srgbClr val="C00000"/>
                </a:solidFill>
              </a:rPr>
              <a:t>Entscheidungsprobleme bearbeitet man durch Aufdecken und Gewichten der berührten Werte</a:t>
            </a:r>
          </a:p>
          <a:p>
            <a:endParaRPr lang="de-DE" sz="1100" dirty="0"/>
          </a:p>
          <a:p>
            <a:r>
              <a:rPr lang="de-DE" sz="1100" dirty="0"/>
              <a:t>In den vergangenen 20 Jahren kam es auch in Deutschland immer wieder zu größeren Masernausbrüchen. Diese sehr ansteckende Infektionskrankheit kann schwere Folgen haben. Laut UNICEF starben im Jahr 2019 weltweit über 200.000 Menschen, meistens Kinder unter 5 Jahren, an Masern. In Deutschland ist das Masern-schutzgesetz am 1. März 2020 in Kraft getreten. Demnach dürfen Kinder ohne Impfschutz nicht in Kindertages-stätten, Schulen oder Gemeinschaftseinrichtungen aufgenommen werden. Dies gilt auch für Personal in diesen Einrichtungen. Vor der Einführung der Impfpflicht wurde in Deutschland kontrovers diskutiert. </a:t>
            </a:r>
          </a:p>
          <a:p>
            <a:endParaRPr lang="de-DE" sz="1100" dirty="0"/>
          </a:p>
          <a:p>
            <a:r>
              <a:rPr lang="de-DE" sz="1100" b="1" dirty="0">
                <a:solidFill>
                  <a:srgbClr val="C00000"/>
                </a:solidFill>
              </a:rPr>
              <a:t>Entscheidungsproblem</a:t>
            </a:r>
            <a:r>
              <a:rPr lang="de-DE" sz="1100" b="1" dirty="0">
                <a:solidFill>
                  <a:srgbClr val="00B0F0"/>
                </a:solidFill>
              </a:rPr>
              <a:t>:</a:t>
            </a:r>
            <a:r>
              <a:rPr lang="de-DE" sz="1100" dirty="0">
                <a:solidFill>
                  <a:srgbClr val="00B0F0"/>
                </a:solidFill>
              </a:rPr>
              <a:t> </a:t>
            </a:r>
            <a:r>
              <a:rPr lang="de-DE" sz="1100" dirty="0"/>
              <a:t>Soll eine Impfpflicht gegen das Masern-Virus eingeführt werden?</a:t>
            </a:r>
          </a:p>
          <a:p>
            <a:r>
              <a:rPr lang="de-DE" sz="1100" dirty="0"/>
              <a:t>  </a:t>
            </a:r>
          </a:p>
          <a:p>
            <a:r>
              <a:rPr lang="de-DE" sz="1100" b="1" dirty="0">
                <a:solidFill>
                  <a:srgbClr val="C00000"/>
                </a:solidFill>
              </a:rPr>
              <a:t>Argumente</a:t>
            </a:r>
            <a:r>
              <a:rPr lang="de-DE" sz="1100" b="1" dirty="0">
                <a:solidFill>
                  <a:srgbClr val="00B0F0"/>
                </a:solidFill>
              </a:rPr>
              <a:t>: </a:t>
            </a:r>
            <a:r>
              <a:rPr lang="de-DE" sz="1100" dirty="0"/>
              <a:t>Ein </a:t>
            </a:r>
            <a:r>
              <a:rPr lang="de-DE" sz="1100" b="1" dirty="0"/>
              <a:t>Argument</a:t>
            </a:r>
            <a:r>
              <a:rPr lang="de-DE" sz="1100" dirty="0"/>
              <a:t> entsteht immer durch Verknüpfung einer </a:t>
            </a:r>
            <a:r>
              <a:rPr lang="de-DE" sz="1100" b="1" dirty="0"/>
              <a:t>Sachaussage (deskriptive Aussage) </a:t>
            </a:r>
            <a:r>
              <a:rPr lang="de-DE" sz="1100" dirty="0"/>
              <a:t>und einer </a:t>
            </a:r>
            <a:r>
              <a:rPr lang="de-DE" sz="1100" b="1" dirty="0"/>
              <a:t>Werteaussage (normative Aussage) </a:t>
            </a:r>
            <a:r>
              <a:rPr lang="de-DE" sz="1100" dirty="0"/>
              <a:t>zu einer </a:t>
            </a:r>
            <a:r>
              <a:rPr lang="de-DE" sz="1100" b="1" dirty="0"/>
              <a:t>Konsequenz</a:t>
            </a:r>
            <a:r>
              <a:rPr lang="de-DE" sz="1100" dirty="0"/>
              <a:t> (</a:t>
            </a:r>
            <a:r>
              <a:rPr lang="de-DE" sz="1100" b="1" dirty="0"/>
              <a:t>Bewertung</a:t>
            </a:r>
            <a:r>
              <a:rPr lang="de-DE" sz="1100" dirty="0"/>
              <a:t>; jeweils eine Zeile in der Tabelle). </a:t>
            </a:r>
          </a:p>
          <a:p>
            <a:endParaRPr lang="de-DE" sz="1100" dirty="0"/>
          </a:p>
          <a:p>
            <a:endParaRPr lang="de-DE" sz="1100" dirty="0"/>
          </a:p>
          <a:p>
            <a:endParaRPr lang="de-DE" sz="1100" dirty="0"/>
          </a:p>
          <a:p>
            <a:r>
              <a:rPr lang="de-DE" sz="1300" dirty="0"/>
              <a:t> </a:t>
            </a:r>
          </a:p>
          <a:p>
            <a:endParaRPr lang="de-DE" sz="1300" dirty="0"/>
          </a:p>
          <a:p>
            <a:endParaRPr lang="de-DE" sz="1100" dirty="0"/>
          </a:p>
          <a:p>
            <a:r>
              <a:rPr lang="de-DE" sz="1100" dirty="0"/>
              <a:t> </a:t>
            </a:r>
          </a:p>
          <a:p>
            <a:endParaRPr lang="de-DE" sz="1100" dirty="0"/>
          </a:p>
          <a:p>
            <a:endParaRPr lang="de-DE" sz="1100" dirty="0"/>
          </a:p>
          <a:p>
            <a:endParaRPr lang="de-DE" sz="1100" dirty="0"/>
          </a:p>
          <a:p>
            <a:endParaRPr lang="de-DE" sz="1100" dirty="0"/>
          </a:p>
          <a:p>
            <a:endParaRPr lang="de-DE" sz="1100" dirty="0"/>
          </a:p>
          <a:p>
            <a:endParaRPr lang="de-DE" sz="1100" dirty="0"/>
          </a:p>
          <a:p>
            <a:endParaRPr lang="de-DE" sz="1100" dirty="0"/>
          </a:p>
          <a:p>
            <a:endParaRPr lang="de-DE" sz="1100" dirty="0"/>
          </a:p>
          <a:p>
            <a:endParaRPr lang="de-DE" sz="1100" dirty="0"/>
          </a:p>
          <a:p>
            <a:endParaRPr lang="de-DE" sz="1100" dirty="0"/>
          </a:p>
          <a:p>
            <a:endParaRPr lang="de-DE" sz="1100" dirty="0"/>
          </a:p>
          <a:p>
            <a:endParaRPr lang="de-DE" sz="1100" dirty="0"/>
          </a:p>
          <a:p>
            <a:endParaRPr lang="de-DE" sz="1100" dirty="0"/>
          </a:p>
          <a:p>
            <a:endParaRPr lang="de-DE" sz="1100" dirty="0"/>
          </a:p>
          <a:p>
            <a:endParaRPr lang="de-DE" sz="1100" dirty="0"/>
          </a:p>
          <a:p>
            <a:endParaRPr lang="de-DE" sz="1100" dirty="0"/>
          </a:p>
          <a:p>
            <a:endParaRPr lang="de-DE" sz="1100" dirty="0"/>
          </a:p>
          <a:p>
            <a:endParaRPr lang="de-DE" sz="1100" dirty="0"/>
          </a:p>
          <a:p>
            <a:endParaRPr lang="de-DE" sz="1100" dirty="0"/>
          </a:p>
          <a:p>
            <a:endParaRPr lang="de-DE" sz="1100" dirty="0"/>
          </a:p>
          <a:p>
            <a:endParaRPr lang="de-DE" sz="1100" dirty="0"/>
          </a:p>
          <a:p>
            <a:endParaRPr lang="de-DE" sz="1100" dirty="0"/>
          </a:p>
          <a:p>
            <a:endParaRPr lang="de-DE" sz="1100" dirty="0"/>
          </a:p>
          <a:p>
            <a:endParaRPr lang="de-DE" sz="1100" dirty="0"/>
          </a:p>
          <a:p>
            <a:endParaRPr lang="de-DE" sz="1100" dirty="0"/>
          </a:p>
          <a:p>
            <a:endParaRPr lang="de-DE" sz="1100" b="1" dirty="0">
              <a:solidFill>
                <a:srgbClr val="00B0F0"/>
              </a:solidFill>
            </a:endParaRPr>
          </a:p>
          <a:p>
            <a:endParaRPr lang="de-DE" sz="1100" b="1" dirty="0">
              <a:solidFill>
                <a:srgbClr val="00B0F0"/>
              </a:solidFill>
            </a:endParaRPr>
          </a:p>
          <a:p>
            <a:r>
              <a:rPr lang="de-DE" sz="1100" b="1" dirty="0">
                <a:solidFill>
                  <a:srgbClr val="C00000"/>
                </a:solidFill>
              </a:rPr>
              <a:t>Entscheidungsstrategie</a:t>
            </a:r>
            <a:r>
              <a:rPr lang="de-DE" sz="1100" b="1" dirty="0">
                <a:solidFill>
                  <a:srgbClr val="00B0F0"/>
                </a:solidFill>
              </a:rPr>
              <a:t>: </a:t>
            </a:r>
            <a:r>
              <a:rPr lang="de-DE" sz="1100" dirty="0"/>
              <a:t>Die Tabelle zeigt, offenbart einen Wertekonflikt zwischen Freiheit, </a:t>
            </a:r>
            <a:r>
              <a:rPr lang="de-DE" sz="1100" dirty="0" err="1"/>
              <a:t>Selbstbestim-mung</a:t>
            </a:r>
            <a:r>
              <a:rPr lang="de-DE" sz="1100" dirty="0"/>
              <a:t> und körperlicher Unversehrtheit einerseits und Gesundheit, Solidarität, Effizienz und Verringerung von Leid andererseits. Für eine Entscheidung werden die Werte der Wichtigkeit nach geordnet. Dies ist eine persönliche Gewichtung, die weder falsch noch richtig sein kann. Solche Entscheidungsstrategien können auch extrem ausfallen, z.B. wenn die Entscheidung allein an einem Wert hängt (K.O.-Kriterium), z.B. „Wenn der Wert „Freiheit“ verletzt wird, darf die Maßnahme nicht durchgeführt werden“</a:t>
            </a:r>
          </a:p>
        </p:txBody>
      </p:sp>
      <p:graphicFrame>
        <p:nvGraphicFramePr>
          <p:cNvPr id="2" name="Tabelle 2">
            <a:extLst>
              <a:ext uri="{FF2B5EF4-FFF2-40B4-BE49-F238E27FC236}">
                <a16:creationId xmlns:a16="http://schemas.microsoft.com/office/drawing/2014/main" id="{AFF0BE1E-D37D-2341-83F2-602FA6FD7D9B}"/>
              </a:ext>
            </a:extLst>
          </p:cNvPr>
          <p:cNvGraphicFramePr>
            <a:graphicFrameLocks noGrp="1"/>
          </p:cNvGraphicFramePr>
          <p:nvPr>
            <p:extLst>
              <p:ext uri="{D42A27DB-BD31-4B8C-83A1-F6EECF244321}">
                <p14:modId xmlns:p14="http://schemas.microsoft.com/office/powerpoint/2010/main" val="1884521470"/>
              </p:ext>
            </p:extLst>
          </p:nvPr>
        </p:nvGraphicFramePr>
        <p:xfrm>
          <a:off x="326570" y="4087646"/>
          <a:ext cx="6623504" cy="3916680"/>
        </p:xfrm>
        <a:graphic>
          <a:graphicData uri="http://schemas.openxmlformats.org/drawingml/2006/table">
            <a:tbl>
              <a:tblPr firstRow="1" bandRow="1">
                <a:tableStyleId>{5C22544A-7EE6-4342-B048-85BDC9FD1C3A}</a:tableStyleId>
              </a:tblPr>
              <a:tblGrid>
                <a:gridCol w="3295163">
                  <a:extLst>
                    <a:ext uri="{9D8B030D-6E8A-4147-A177-3AD203B41FA5}">
                      <a16:colId xmlns:a16="http://schemas.microsoft.com/office/drawing/2014/main" val="3159496482"/>
                    </a:ext>
                  </a:extLst>
                </a:gridCol>
                <a:gridCol w="2568089">
                  <a:extLst>
                    <a:ext uri="{9D8B030D-6E8A-4147-A177-3AD203B41FA5}">
                      <a16:colId xmlns:a16="http://schemas.microsoft.com/office/drawing/2014/main" val="3929207125"/>
                    </a:ext>
                  </a:extLst>
                </a:gridCol>
                <a:gridCol w="760252">
                  <a:extLst>
                    <a:ext uri="{9D8B030D-6E8A-4147-A177-3AD203B41FA5}">
                      <a16:colId xmlns:a16="http://schemas.microsoft.com/office/drawing/2014/main" val="1731166198"/>
                    </a:ext>
                  </a:extLst>
                </a:gridCol>
              </a:tblGrid>
              <a:tr h="370840">
                <a:tc>
                  <a:txBody>
                    <a:bodyPr/>
                    <a:lstStyle/>
                    <a:p>
                      <a:endParaRPr lang="de-DE" sz="1100" dirty="0"/>
                    </a:p>
                    <a:p>
                      <a:r>
                        <a:rPr lang="de-DE" sz="1100" dirty="0"/>
                        <a:t>Sachaussage (deskriptive Aussage)</a:t>
                      </a:r>
                    </a:p>
                  </a:txBody>
                  <a:tcPr marL="36000" marR="36000">
                    <a:solidFill>
                      <a:srgbClr val="C00000"/>
                    </a:solidFill>
                  </a:tcPr>
                </a:tc>
                <a:tc>
                  <a:txBody>
                    <a:bodyPr/>
                    <a:lstStyle/>
                    <a:p>
                      <a:r>
                        <a:rPr lang="de-DE" sz="1100" dirty="0"/>
                        <a:t>Werteaussage  (normative Aussage; Fettdruck: zugrundeliegender Wert)</a:t>
                      </a:r>
                    </a:p>
                  </a:txBody>
                  <a:tcPr marL="36000" marR="36000">
                    <a:solidFill>
                      <a:srgbClr val="C00000"/>
                    </a:solidFill>
                  </a:tcPr>
                </a:tc>
                <a:tc>
                  <a:txBody>
                    <a:bodyPr/>
                    <a:lstStyle/>
                    <a:p>
                      <a:r>
                        <a:rPr lang="de-DE" sz="1100" dirty="0" err="1"/>
                        <a:t>Konse-quenz</a:t>
                      </a:r>
                      <a:endParaRPr lang="de-DE" sz="1100" dirty="0"/>
                    </a:p>
                  </a:txBody>
                  <a:tcPr marL="36000" marR="36000">
                    <a:solidFill>
                      <a:srgbClr val="C00000"/>
                    </a:solidFill>
                  </a:tcPr>
                </a:tc>
                <a:extLst>
                  <a:ext uri="{0D108BD9-81ED-4DB2-BD59-A6C34878D82A}">
                    <a16:rowId xmlns:a16="http://schemas.microsoft.com/office/drawing/2014/main" val="1118390374"/>
                  </a:ext>
                </a:extLst>
              </a:tr>
              <a:tr h="370840">
                <a:tc>
                  <a:txBody>
                    <a:bodyPr/>
                    <a:lstStyle/>
                    <a:p>
                      <a:r>
                        <a:rPr lang="de-DE" sz="1100" dirty="0"/>
                        <a:t>Bei einer Impflicht können Eltern nicht mehr selbst entscheiden, ob ihr Kind geimpft werden soll.</a:t>
                      </a:r>
                    </a:p>
                  </a:txBody>
                  <a:tcPr marL="36000" marR="36000">
                    <a:solidFill>
                      <a:schemeClr val="bg1">
                        <a:lumMod val="95000"/>
                      </a:schemeClr>
                    </a:solidFill>
                  </a:tcPr>
                </a:tc>
                <a:tc>
                  <a:txBody>
                    <a:bodyPr/>
                    <a:lstStyle/>
                    <a:p>
                      <a:r>
                        <a:rPr lang="de-DE" sz="1100" dirty="0"/>
                        <a:t>Die </a:t>
                      </a:r>
                      <a:r>
                        <a:rPr lang="de-DE" sz="1100" b="1" dirty="0"/>
                        <a:t>Freiheit und Selbstbestimmung </a:t>
                      </a:r>
                      <a:r>
                        <a:rPr lang="de-DE" sz="1100" dirty="0"/>
                        <a:t>eines Menschen muss gewahrt bleiben</a:t>
                      </a:r>
                    </a:p>
                  </a:txBody>
                  <a:tcPr marL="36000" marR="36000">
                    <a:solidFill>
                      <a:schemeClr val="bg1">
                        <a:lumMod val="95000"/>
                      </a:schemeClr>
                    </a:solidFill>
                  </a:tcPr>
                </a:tc>
                <a:tc>
                  <a:txBody>
                    <a:bodyPr/>
                    <a:lstStyle/>
                    <a:p>
                      <a:pPr algn="ctr"/>
                      <a:r>
                        <a:rPr lang="de-DE" sz="1100" dirty="0"/>
                        <a:t>–</a:t>
                      </a:r>
                    </a:p>
                  </a:txBody>
                  <a:tcPr marL="36000" marR="36000">
                    <a:solidFill>
                      <a:schemeClr val="bg1">
                        <a:lumMod val="95000"/>
                      </a:schemeClr>
                    </a:solidFill>
                  </a:tcPr>
                </a:tc>
                <a:extLst>
                  <a:ext uri="{0D108BD9-81ED-4DB2-BD59-A6C34878D82A}">
                    <a16:rowId xmlns:a16="http://schemas.microsoft.com/office/drawing/2014/main" val="1935348975"/>
                  </a:ext>
                </a:extLst>
              </a:tr>
              <a:tr h="370840">
                <a:tc>
                  <a:txBody>
                    <a:bodyPr/>
                    <a:lstStyle/>
                    <a:p>
                      <a:pPr marL="0" marR="0" lvl="0" indent="0" algn="l" defTabSz="755934" rtl="0" eaLnBrk="1" fontAlgn="auto" latinLnBrk="0" hangingPunct="1">
                        <a:lnSpc>
                          <a:spcPct val="100000"/>
                        </a:lnSpc>
                        <a:spcBef>
                          <a:spcPts val="0"/>
                        </a:spcBef>
                        <a:spcAft>
                          <a:spcPts val="0"/>
                        </a:spcAft>
                        <a:buClrTx/>
                        <a:buSzTx/>
                        <a:buFontTx/>
                        <a:buNone/>
                        <a:tabLst/>
                        <a:defRPr/>
                      </a:pPr>
                      <a:r>
                        <a:rPr lang="de-DE" sz="1100" dirty="0"/>
                        <a:t>Bei einer Impfung wird synthetisches Fremdmaterial in den Muskel gespritzt.</a:t>
                      </a:r>
                    </a:p>
                  </a:txBody>
                  <a:tcPr marL="36000" marR="36000">
                    <a:solidFill>
                      <a:schemeClr val="bg1">
                        <a:lumMod val="75000"/>
                      </a:schemeClr>
                    </a:solidFill>
                  </a:tcPr>
                </a:tc>
                <a:tc>
                  <a:txBody>
                    <a:bodyPr/>
                    <a:lstStyle/>
                    <a:p>
                      <a:r>
                        <a:rPr lang="de-DE" sz="1100" dirty="0"/>
                        <a:t>Die </a:t>
                      </a:r>
                      <a:r>
                        <a:rPr lang="de-DE" sz="1100" b="1" dirty="0"/>
                        <a:t>körperliche Unversehrtheit </a:t>
                      </a:r>
                      <a:r>
                        <a:rPr lang="de-DE" sz="1100" dirty="0"/>
                        <a:t>eines Menschen muss gewahrt bleiben</a:t>
                      </a:r>
                    </a:p>
                  </a:txBody>
                  <a:tcPr marL="36000" marR="36000">
                    <a:solidFill>
                      <a:schemeClr val="bg1">
                        <a:lumMod val="75000"/>
                      </a:schemeClr>
                    </a:solidFill>
                  </a:tcPr>
                </a:tc>
                <a:tc>
                  <a:txBody>
                    <a:bodyPr/>
                    <a:lstStyle/>
                    <a:p>
                      <a:pPr marL="0" marR="0" lvl="0" indent="0" algn="ctr" defTabSz="755934" rtl="0" eaLnBrk="1" fontAlgn="auto" latinLnBrk="0" hangingPunct="1">
                        <a:lnSpc>
                          <a:spcPct val="100000"/>
                        </a:lnSpc>
                        <a:spcBef>
                          <a:spcPts val="0"/>
                        </a:spcBef>
                        <a:spcAft>
                          <a:spcPts val="0"/>
                        </a:spcAft>
                        <a:buClrTx/>
                        <a:buSzTx/>
                        <a:buFontTx/>
                        <a:buNone/>
                        <a:tabLst/>
                        <a:defRPr/>
                      </a:pPr>
                      <a:r>
                        <a:rPr lang="de-DE" sz="1100" dirty="0"/>
                        <a:t>–</a:t>
                      </a:r>
                    </a:p>
                  </a:txBody>
                  <a:tcPr marL="36000" marR="36000">
                    <a:solidFill>
                      <a:schemeClr val="bg1">
                        <a:lumMod val="75000"/>
                      </a:schemeClr>
                    </a:solidFill>
                  </a:tcPr>
                </a:tc>
                <a:extLst>
                  <a:ext uri="{0D108BD9-81ED-4DB2-BD59-A6C34878D82A}">
                    <a16:rowId xmlns:a16="http://schemas.microsoft.com/office/drawing/2014/main" val="127697293"/>
                  </a:ext>
                </a:extLst>
              </a:tr>
              <a:tr h="370840">
                <a:tc>
                  <a:txBody>
                    <a:bodyPr/>
                    <a:lstStyle/>
                    <a:p>
                      <a:pPr marL="0" marR="0" lvl="0" indent="0" algn="l" defTabSz="755934" rtl="0" eaLnBrk="1" fontAlgn="auto" latinLnBrk="0" hangingPunct="1">
                        <a:lnSpc>
                          <a:spcPct val="100000"/>
                        </a:lnSpc>
                        <a:spcBef>
                          <a:spcPts val="0"/>
                        </a:spcBef>
                        <a:spcAft>
                          <a:spcPts val="0"/>
                        </a:spcAft>
                        <a:buClrTx/>
                        <a:buSzTx/>
                        <a:buFontTx/>
                        <a:buNone/>
                        <a:tabLst/>
                        <a:defRPr/>
                      </a:pPr>
                      <a:r>
                        <a:rPr lang="de-DE" sz="1100" dirty="0"/>
                        <a:t>Spätschäden durch die Impfung sind nicht bekannt. Bei Infektionen gibt es (selten) massive Spätschäden</a:t>
                      </a:r>
                    </a:p>
                  </a:txBody>
                  <a:tcPr marL="36000" marR="36000">
                    <a:solidFill>
                      <a:schemeClr val="bg1">
                        <a:lumMod val="95000"/>
                      </a:schemeClr>
                    </a:solidFill>
                  </a:tcPr>
                </a:tc>
                <a:tc>
                  <a:txBody>
                    <a:bodyPr/>
                    <a:lstStyle/>
                    <a:p>
                      <a:r>
                        <a:rPr lang="de-DE" sz="1100" dirty="0"/>
                        <a:t>Für die </a:t>
                      </a:r>
                      <a:r>
                        <a:rPr lang="de-DE" sz="1100" b="1" dirty="0"/>
                        <a:t>Gesundheit</a:t>
                      </a:r>
                      <a:r>
                        <a:rPr lang="de-DE" sz="1100" dirty="0"/>
                        <a:t> eines Menschen muss alles getan werden. </a:t>
                      </a:r>
                    </a:p>
                  </a:txBody>
                  <a:tcPr marL="36000" marR="36000">
                    <a:solidFill>
                      <a:schemeClr val="bg1">
                        <a:lumMod val="95000"/>
                      </a:schemeClr>
                    </a:solidFill>
                  </a:tcPr>
                </a:tc>
                <a:tc>
                  <a:txBody>
                    <a:bodyPr/>
                    <a:lstStyle/>
                    <a:p>
                      <a:pPr marL="0" marR="0" lvl="0" indent="0" algn="ctr" defTabSz="755934" rtl="0" eaLnBrk="1" fontAlgn="auto" latinLnBrk="0" hangingPunct="1">
                        <a:lnSpc>
                          <a:spcPct val="100000"/>
                        </a:lnSpc>
                        <a:spcBef>
                          <a:spcPts val="0"/>
                        </a:spcBef>
                        <a:spcAft>
                          <a:spcPts val="0"/>
                        </a:spcAft>
                        <a:buClrTx/>
                        <a:buSzTx/>
                        <a:buFontTx/>
                        <a:buNone/>
                        <a:tabLst/>
                        <a:defRPr/>
                      </a:pPr>
                      <a:r>
                        <a:rPr lang="de-DE" sz="1100" dirty="0"/>
                        <a:t>+</a:t>
                      </a:r>
                    </a:p>
                    <a:p>
                      <a:pPr algn="ctr"/>
                      <a:endParaRPr lang="de-DE" sz="1100" dirty="0"/>
                    </a:p>
                  </a:txBody>
                  <a:tcPr marL="36000" marR="36000">
                    <a:solidFill>
                      <a:schemeClr val="bg1">
                        <a:lumMod val="95000"/>
                      </a:schemeClr>
                    </a:solidFill>
                  </a:tcPr>
                </a:tc>
                <a:extLst>
                  <a:ext uri="{0D108BD9-81ED-4DB2-BD59-A6C34878D82A}">
                    <a16:rowId xmlns:a16="http://schemas.microsoft.com/office/drawing/2014/main" val="1827426925"/>
                  </a:ext>
                </a:extLst>
              </a:tr>
              <a:tr h="370840">
                <a:tc>
                  <a:txBody>
                    <a:bodyPr/>
                    <a:lstStyle/>
                    <a:p>
                      <a:pPr marL="0" marR="0" lvl="0" indent="0" algn="l" defTabSz="755934" rtl="0" eaLnBrk="1" fontAlgn="auto" latinLnBrk="0" hangingPunct="1">
                        <a:lnSpc>
                          <a:spcPct val="100000"/>
                        </a:lnSpc>
                        <a:spcBef>
                          <a:spcPts val="0"/>
                        </a:spcBef>
                        <a:spcAft>
                          <a:spcPts val="0"/>
                        </a:spcAft>
                        <a:buClrTx/>
                        <a:buSzTx/>
                        <a:buFontTx/>
                        <a:buNone/>
                        <a:tabLst/>
                        <a:defRPr/>
                      </a:pPr>
                      <a:r>
                        <a:rPr lang="de-DE" sz="1100" strike="sngStrike" dirty="0"/>
                        <a:t>Man kann auch durch gesunde Lebensweise (Ernährung, Sport) und durch Zusatzstoffe oder Homöopathie ein gutes Immunsystem aufbauen</a:t>
                      </a:r>
                    </a:p>
                  </a:txBody>
                  <a:tcPr marL="36000" marR="36000">
                    <a:solidFill>
                      <a:schemeClr val="bg1">
                        <a:lumMod val="75000"/>
                      </a:schemeClr>
                    </a:solidFill>
                  </a:tcPr>
                </a:tc>
                <a:tc>
                  <a:txBody>
                    <a:bodyPr/>
                    <a:lstStyle/>
                    <a:p>
                      <a:r>
                        <a:rPr lang="de-DE" sz="1100" dirty="0"/>
                        <a:t>-- keine Werteaussage, da Sachaussage falsch oder nicht belegbar und daher eliminiert--</a:t>
                      </a:r>
                    </a:p>
                  </a:txBody>
                  <a:tcPr marL="36000" marR="36000">
                    <a:solidFill>
                      <a:schemeClr val="bg1">
                        <a:lumMod val="75000"/>
                      </a:schemeClr>
                    </a:solidFill>
                  </a:tcPr>
                </a:tc>
                <a:tc>
                  <a:txBody>
                    <a:bodyPr/>
                    <a:lstStyle/>
                    <a:p>
                      <a:pPr marL="0" marR="0" lvl="0" indent="0" algn="ctr" defTabSz="755934" rtl="0" eaLnBrk="1" fontAlgn="auto" latinLnBrk="0" hangingPunct="1">
                        <a:lnSpc>
                          <a:spcPct val="100000"/>
                        </a:lnSpc>
                        <a:spcBef>
                          <a:spcPts val="0"/>
                        </a:spcBef>
                        <a:spcAft>
                          <a:spcPts val="0"/>
                        </a:spcAft>
                        <a:buClrTx/>
                        <a:buSzTx/>
                        <a:buFontTx/>
                        <a:buNone/>
                        <a:tabLst/>
                        <a:defRPr/>
                      </a:pPr>
                      <a:r>
                        <a:rPr lang="de-DE" sz="1100" dirty="0"/>
                        <a:t>nicht relevant</a:t>
                      </a:r>
                    </a:p>
                    <a:p>
                      <a:pPr algn="ctr"/>
                      <a:endParaRPr lang="de-DE" sz="1100" dirty="0"/>
                    </a:p>
                  </a:txBody>
                  <a:tcPr marL="36000" marR="36000">
                    <a:solidFill>
                      <a:schemeClr val="bg1">
                        <a:lumMod val="75000"/>
                      </a:schemeClr>
                    </a:solidFill>
                  </a:tcPr>
                </a:tc>
                <a:extLst>
                  <a:ext uri="{0D108BD9-81ED-4DB2-BD59-A6C34878D82A}">
                    <a16:rowId xmlns:a16="http://schemas.microsoft.com/office/drawing/2014/main" val="342343978"/>
                  </a:ext>
                </a:extLst>
              </a:tr>
              <a:tr h="370840">
                <a:tc>
                  <a:txBody>
                    <a:bodyPr/>
                    <a:lstStyle/>
                    <a:p>
                      <a:pPr marL="0" marR="0" lvl="0" indent="0" algn="l" defTabSz="755934" rtl="0" eaLnBrk="1" fontAlgn="auto" latinLnBrk="0" hangingPunct="1">
                        <a:lnSpc>
                          <a:spcPct val="100000"/>
                        </a:lnSpc>
                        <a:spcBef>
                          <a:spcPts val="0"/>
                        </a:spcBef>
                        <a:spcAft>
                          <a:spcPts val="0"/>
                        </a:spcAft>
                        <a:buClrTx/>
                        <a:buSzTx/>
                        <a:buFontTx/>
                        <a:buNone/>
                        <a:tabLst/>
                        <a:defRPr/>
                      </a:pPr>
                      <a:r>
                        <a:rPr lang="de-DE" sz="1100" dirty="0"/>
                        <a:t>In einer durchgeimpften Bevölkerung kann sich das Virus nicht ausbreiten. Nicht impffähige Personen (z.B. Allergiker) sind mit geschützt (Herdenimmunität)</a:t>
                      </a:r>
                    </a:p>
                  </a:txBody>
                  <a:tcPr marL="36000" marR="36000">
                    <a:solidFill>
                      <a:schemeClr val="bg1">
                        <a:lumMod val="95000"/>
                      </a:schemeClr>
                    </a:solidFill>
                  </a:tcPr>
                </a:tc>
                <a:tc>
                  <a:txBody>
                    <a:bodyPr/>
                    <a:lstStyle/>
                    <a:p>
                      <a:r>
                        <a:rPr lang="de-DE" sz="1100" dirty="0"/>
                        <a:t>Benachteiligte Personen haben Anspruch auf einen besonderen Schutz in der Gesellschaft (</a:t>
                      </a:r>
                      <a:r>
                        <a:rPr lang="de-DE" sz="1100" b="1" dirty="0"/>
                        <a:t>Solidarität</a:t>
                      </a:r>
                      <a:r>
                        <a:rPr lang="de-DE" sz="1100" dirty="0"/>
                        <a:t>)</a:t>
                      </a:r>
                    </a:p>
                  </a:txBody>
                  <a:tcPr marL="36000" marR="36000">
                    <a:solidFill>
                      <a:schemeClr val="bg1">
                        <a:lumMod val="95000"/>
                      </a:schemeClr>
                    </a:solidFill>
                  </a:tcPr>
                </a:tc>
                <a:tc>
                  <a:txBody>
                    <a:bodyPr/>
                    <a:lstStyle/>
                    <a:p>
                      <a:pPr marL="0" marR="0" lvl="0" indent="0" algn="ctr" defTabSz="755934" rtl="0" eaLnBrk="1" fontAlgn="auto" latinLnBrk="0" hangingPunct="1">
                        <a:lnSpc>
                          <a:spcPct val="100000"/>
                        </a:lnSpc>
                        <a:spcBef>
                          <a:spcPts val="0"/>
                        </a:spcBef>
                        <a:spcAft>
                          <a:spcPts val="0"/>
                        </a:spcAft>
                        <a:buClrTx/>
                        <a:buSzTx/>
                        <a:buFontTx/>
                        <a:buNone/>
                        <a:tabLst/>
                        <a:defRPr/>
                      </a:pPr>
                      <a:r>
                        <a:rPr lang="de-DE" sz="1100" dirty="0"/>
                        <a:t>+</a:t>
                      </a:r>
                    </a:p>
                    <a:p>
                      <a:pPr algn="ctr"/>
                      <a:endParaRPr lang="de-DE" sz="1100" dirty="0"/>
                    </a:p>
                  </a:txBody>
                  <a:tcPr marL="36000" marR="36000">
                    <a:solidFill>
                      <a:schemeClr val="bg1">
                        <a:lumMod val="95000"/>
                      </a:schemeClr>
                    </a:solidFill>
                  </a:tcPr>
                </a:tc>
                <a:extLst>
                  <a:ext uri="{0D108BD9-81ED-4DB2-BD59-A6C34878D82A}">
                    <a16:rowId xmlns:a16="http://schemas.microsoft.com/office/drawing/2014/main" val="772837032"/>
                  </a:ext>
                </a:extLst>
              </a:tr>
              <a:tr h="370840">
                <a:tc>
                  <a:txBody>
                    <a:bodyPr/>
                    <a:lstStyle/>
                    <a:p>
                      <a:pPr marL="0" marR="0" lvl="0" indent="0" algn="l" defTabSz="755934" rtl="0" eaLnBrk="1" fontAlgn="auto" latinLnBrk="0" hangingPunct="1">
                        <a:lnSpc>
                          <a:spcPct val="100000"/>
                        </a:lnSpc>
                        <a:spcBef>
                          <a:spcPts val="0"/>
                        </a:spcBef>
                        <a:spcAft>
                          <a:spcPts val="0"/>
                        </a:spcAft>
                        <a:buClrTx/>
                        <a:buSzTx/>
                        <a:buFontTx/>
                        <a:buNone/>
                        <a:tabLst/>
                        <a:defRPr/>
                      </a:pPr>
                      <a:r>
                        <a:rPr lang="de-DE" sz="1100" dirty="0"/>
                        <a:t>Eine einmalige Impfung bietet lebenslangen Schutz.</a:t>
                      </a:r>
                    </a:p>
                  </a:txBody>
                  <a:tcPr marL="36000" marR="36000">
                    <a:solidFill>
                      <a:schemeClr val="bg1">
                        <a:lumMod val="75000"/>
                      </a:schemeClr>
                    </a:solidFill>
                  </a:tcPr>
                </a:tc>
                <a:tc>
                  <a:txBody>
                    <a:bodyPr/>
                    <a:lstStyle/>
                    <a:p>
                      <a:r>
                        <a:rPr lang="de-DE" sz="1100" dirty="0"/>
                        <a:t>Es sollen nur dauerhaft wirksame Maß-nahmen getroffen werden (</a:t>
                      </a:r>
                      <a:r>
                        <a:rPr lang="de-DE" sz="1100" b="1" dirty="0"/>
                        <a:t>Effizienz</a:t>
                      </a:r>
                      <a:r>
                        <a:rPr lang="de-DE" sz="1100" b="0" dirty="0"/>
                        <a:t>).</a:t>
                      </a:r>
                      <a:r>
                        <a:rPr lang="de-DE" sz="1100" dirty="0"/>
                        <a:t> </a:t>
                      </a:r>
                    </a:p>
                  </a:txBody>
                  <a:tcPr marL="36000" marR="36000">
                    <a:solidFill>
                      <a:schemeClr val="bg1">
                        <a:lumMod val="75000"/>
                      </a:schemeClr>
                    </a:solidFill>
                  </a:tcPr>
                </a:tc>
                <a:tc>
                  <a:txBody>
                    <a:bodyPr/>
                    <a:lstStyle/>
                    <a:p>
                      <a:pPr marL="0" marR="0" lvl="0" indent="0" algn="ctr" defTabSz="755934" rtl="0" eaLnBrk="1" fontAlgn="auto" latinLnBrk="0" hangingPunct="1">
                        <a:lnSpc>
                          <a:spcPct val="100000"/>
                        </a:lnSpc>
                        <a:spcBef>
                          <a:spcPts val="0"/>
                        </a:spcBef>
                        <a:spcAft>
                          <a:spcPts val="0"/>
                        </a:spcAft>
                        <a:buClrTx/>
                        <a:buSzTx/>
                        <a:buFontTx/>
                        <a:buNone/>
                        <a:tabLst/>
                        <a:defRPr/>
                      </a:pPr>
                      <a:r>
                        <a:rPr lang="de-DE" sz="1100" dirty="0"/>
                        <a:t>+</a:t>
                      </a:r>
                    </a:p>
                    <a:p>
                      <a:pPr algn="ctr"/>
                      <a:endParaRPr lang="de-DE" sz="1100" dirty="0"/>
                    </a:p>
                  </a:txBody>
                  <a:tcPr marL="36000" marR="36000">
                    <a:solidFill>
                      <a:schemeClr val="bg1">
                        <a:lumMod val="75000"/>
                      </a:schemeClr>
                    </a:solidFill>
                  </a:tcPr>
                </a:tc>
                <a:extLst>
                  <a:ext uri="{0D108BD9-81ED-4DB2-BD59-A6C34878D82A}">
                    <a16:rowId xmlns:a16="http://schemas.microsoft.com/office/drawing/2014/main" val="1518349246"/>
                  </a:ext>
                </a:extLst>
              </a:tr>
              <a:tr h="370840">
                <a:tc>
                  <a:txBody>
                    <a:bodyPr/>
                    <a:lstStyle/>
                    <a:p>
                      <a:pPr marL="0" marR="0" lvl="0" indent="0" algn="l" defTabSz="755934" rtl="0" eaLnBrk="1" fontAlgn="auto" latinLnBrk="0" hangingPunct="1">
                        <a:lnSpc>
                          <a:spcPct val="100000"/>
                        </a:lnSpc>
                        <a:spcBef>
                          <a:spcPts val="0"/>
                        </a:spcBef>
                        <a:spcAft>
                          <a:spcPts val="0"/>
                        </a:spcAft>
                        <a:buClrTx/>
                        <a:buSzTx/>
                        <a:buFontTx/>
                        <a:buNone/>
                        <a:tabLst/>
                        <a:defRPr/>
                      </a:pPr>
                      <a:r>
                        <a:rPr lang="de-DE" sz="1100" dirty="0"/>
                        <a:t>Eine Impfung ist gut verträglich und schützt vor Infektionen, während Infektionen (selten) sehr schwere, sogar tödliche Verläufe nehmen können</a:t>
                      </a:r>
                    </a:p>
                  </a:txBody>
                  <a:tcPr marL="36000" marR="36000">
                    <a:solidFill>
                      <a:schemeClr val="bg1">
                        <a:lumMod val="95000"/>
                      </a:schemeClr>
                    </a:solidFill>
                  </a:tcPr>
                </a:tc>
                <a:tc>
                  <a:txBody>
                    <a:bodyPr/>
                    <a:lstStyle/>
                    <a:p>
                      <a:r>
                        <a:rPr lang="de-DE" sz="1100" dirty="0"/>
                        <a:t>Man soll so handeln, dass Leid minimiert wird  (</a:t>
                      </a:r>
                      <a:r>
                        <a:rPr lang="de-DE" sz="1100" b="1" dirty="0"/>
                        <a:t>Verringerung von Leid</a:t>
                      </a:r>
                      <a:r>
                        <a:rPr lang="de-DE" sz="1100" b="0" dirty="0"/>
                        <a:t>).</a:t>
                      </a:r>
                      <a:r>
                        <a:rPr lang="de-DE" sz="1100" dirty="0"/>
                        <a:t> </a:t>
                      </a:r>
                    </a:p>
                  </a:txBody>
                  <a:tcPr marL="36000" marR="36000">
                    <a:solidFill>
                      <a:schemeClr val="bg1">
                        <a:lumMod val="95000"/>
                      </a:schemeClr>
                    </a:solidFill>
                  </a:tcPr>
                </a:tc>
                <a:tc>
                  <a:txBody>
                    <a:bodyPr/>
                    <a:lstStyle/>
                    <a:p>
                      <a:pPr marL="0" marR="0" lvl="0" indent="0" algn="ctr" defTabSz="755934" rtl="0" eaLnBrk="1" fontAlgn="auto" latinLnBrk="0" hangingPunct="1">
                        <a:lnSpc>
                          <a:spcPct val="100000"/>
                        </a:lnSpc>
                        <a:spcBef>
                          <a:spcPts val="0"/>
                        </a:spcBef>
                        <a:spcAft>
                          <a:spcPts val="0"/>
                        </a:spcAft>
                        <a:buClrTx/>
                        <a:buSzTx/>
                        <a:buFontTx/>
                        <a:buNone/>
                        <a:tabLst/>
                        <a:defRPr/>
                      </a:pPr>
                      <a:r>
                        <a:rPr lang="de-DE" sz="1100" dirty="0"/>
                        <a:t>+</a:t>
                      </a:r>
                    </a:p>
                    <a:p>
                      <a:pPr algn="ctr"/>
                      <a:endParaRPr lang="de-DE" sz="1100" dirty="0"/>
                    </a:p>
                  </a:txBody>
                  <a:tcPr marL="36000" marR="36000">
                    <a:solidFill>
                      <a:schemeClr val="bg1">
                        <a:lumMod val="95000"/>
                      </a:schemeClr>
                    </a:solidFill>
                  </a:tcPr>
                </a:tc>
                <a:extLst>
                  <a:ext uri="{0D108BD9-81ED-4DB2-BD59-A6C34878D82A}">
                    <a16:rowId xmlns:a16="http://schemas.microsoft.com/office/drawing/2014/main" val="183070847"/>
                  </a:ext>
                </a:extLst>
              </a:tr>
            </a:tbl>
          </a:graphicData>
        </a:graphic>
      </p:graphicFrame>
      <p:sp>
        <p:nvSpPr>
          <p:cNvPr id="3" name="Rechteckige Legende 2">
            <a:extLst>
              <a:ext uri="{FF2B5EF4-FFF2-40B4-BE49-F238E27FC236}">
                <a16:creationId xmlns:a16="http://schemas.microsoft.com/office/drawing/2014/main" id="{A7CD6F4C-041C-844A-A35B-CDF1029DA03D}"/>
              </a:ext>
            </a:extLst>
          </p:cNvPr>
          <p:cNvSpPr/>
          <p:nvPr/>
        </p:nvSpPr>
        <p:spPr>
          <a:xfrm>
            <a:off x="326571" y="2697886"/>
            <a:ext cx="2678038" cy="1110516"/>
          </a:xfrm>
          <a:prstGeom prst="wedgeRectCallout">
            <a:avLst>
              <a:gd name="adj1" fmla="val -13855"/>
              <a:gd name="adj2" fmla="val 73114"/>
            </a:avLst>
          </a:prstGeom>
          <a:solidFill>
            <a:srgbClr val="C00000">
              <a:alpha val="7958"/>
            </a:srgbClr>
          </a:solidFill>
          <a:ln w="127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18000" rIns="18000" rtlCol="0" anchor="ctr"/>
          <a:lstStyle/>
          <a:p>
            <a:r>
              <a:rPr lang="de-DE" sz="1100" b="1" dirty="0">
                <a:solidFill>
                  <a:srgbClr val="C00000"/>
                </a:solidFill>
                <a:latin typeface="+mj-lt"/>
              </a:rPr>
              <a:t>1: </a:t>
            </a:r>
            <a:r>
              <a:rPr lang="de-DE" sz="1100" dirty="0">
                <a:solidFill>
                  <a:srgbClr val="C00000"/>
                </a:solidFill>
                <a:latin typeface="+mj-lt"/>
              </a:rPr>
              <a:t>Eine Sachaussage beschreibt lediglich Fak-ten. Aus ihr alleine lässt sich nichts ableiten. Jede Sachaussage muss streng auf ihre Richtig-</a:t>
            </a:r>
            <a:r>
              <a:rPr lang="de-DE" sz="1100" dirty="0" err="1">
                <a:solidFill>
                  <a:srgbClr val="C00000"/>
                </a:solidFill>
                <a:latin typeface="+mj-lt"/>
              </a:rPr>
              <a:t>keit</a:t>
            </a:r>
            <a:r>
              <a:rPr lang="de-DE" sz="1100" dirty="0">
                <a:solidFill>
                  <a:srgbClr val="C00000"/>
                </a:solidFill>
                <a:latin typeface="+mj-lt"/>
              </a:rPr>
              <a:t> geprüft und belegt werden. Falsche oder unbelegbare Aussagen (z.B. „erhebliche Ne-</a:t>
            </a:r>
            <a:r>
              <a:rPr lang="de-DE" sz="1100" dirty="0" err="1">
                <a:solidFill>
                  <a:srgbClr val="C00000"/>
                </a:solidFill>
                <a:latin typeface="+mj-lt"/>
              </a:rPr>
              <a:t>benwirkungen</a:t>
            </a:r>
            <a:r>
              <a:rPr lang="de-DE" sz="1100" dirty="0">
                <a:solidFill>
                  <a:srgbClr val="C00000"/>
                </a:solidFill>
                <a:latin typeface="+mj-lt"/>
              </a:rPr>
              <a:t>“) müssen eliminiert werden. </a:t>
            </a:r>
          </a:p>
        </p:txBody>
      </p:sp>
      <p:sp>
        <p:nvSpPr>
          <p:cNvPr id="6" name="Rechteckige Legende 5">
            <a:extLst>
              <a:ext uri="{FF2B5EF4-FFF2-40B4-BE49-F238E27FC236}">
                <a16:creationId xmlns:a16="http://schemas.microsoft.com/office/drawing/2014/main" id="{EE39D139-3469-A44F-BA9C-BD32959B23DF}"/>
              </a:ext>
            </a:extLst>
          </p:cNvPr>
          <p:cNvSpPr/>
          <p:nvPr/>
        </p:nvSpPr>
        <p:spPr>
          <a:xfrm>
            <a:off x="3066999" y="2697886"/>
            <a:ext cx="2252875" cy="1110515"/>
          </a:xfrm>
          <a:prstGeom prst="wedgeRectCallout">
            <a:avLst>
              <a:gd name="adj1" fmla="val 7742"/>
              <a:gd name="adj2" fmla="val 72725"/>
            </a:avLst>
          </a:prstGeom>
          <a:solidFill>
            <a:srgbClr val="C00000">
              <a:alpha val="7958"/>
            </a:srgbClr>
          </a:solidFill>
          <a:ln w="127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r>
              <a:rPr lang="de-DE" sz="1100" b="1" dirty="0">
                <a:solidFill>
                  <a:srgbClr val="C00000"/>
                </a:solidFill>
                <a:latin typeface="+mj-lt"/>
              </a:rPr>
              <a:t>2: </a:t>
            </a:r>
            <a:r>
              <a:rPr lang="de-DE" sz="1100" dirty="0">
                <a:solidFill>
                  <a:srgbClr val="C00000"/>
                </a:solidFill>
                <a:latin typeface="+mj-lt"/>
              </a:rPr>
              <a:t>Eine Wertaussage hat einen vor-schreibenden (=normativen) </a:t>
            </a:r>
            <a:r>
              <a:rPr lang="de-DE" sz="1100" dirty="0" err="1">
                <a:solidFill>
                  <a:srgbClr val="C00000"/>
                </a:solidFill>
                <a:latin typeface="+mj-lt"/>
              </a:rPr>
              <a:t>Charak-ter</a:t>
            </a:r>
            <a:r>
              <a:rPr lang="de-DE" sz="1100" dirty="0">
                <a:solidFill>
                  <a:srgbClr val="C00000"/>
                </a:solidFill>
                <a:latin typeface="+mj-lt"/>
              </a:rPr>
              <a:t>. Sie orientiert sich an </a:t>
            </a:r>
            <a:r>
              <a:rPr lang="de-DE" sz="1100" dirty="0" err="1">
                <a:solidFill>
                  <a:srgbClr val="C00000"/>
                </a:solidFill>
                <a:latin typeface="+mj-lt"/>
              </a:rPr>
              <a:t>gesellschaft-lichen</a:t>
            </a:r>
            <a:r>
              <a:rPr lang="de-DE" sz="1100" dirty="0">
                <a:solidFill>
                  <a:srgbClr val="C00000"/>
                </a:solidFill>
                <a:latin typeface="+mj-lt"/>
              </a:rPr>
              <a:t> Normen oder Handlungsvor-schriften. Sie ist also mit einem Wert verknüpft, den es zu identifizieren gilt</a:t>
            </a:r>
          </a:p>
        </p:txBody>
      </p:sp>
      <p:sp>
        <p:nvSpPr>
          <p:cNvPr id="8" name="Textfeld 7">
            <a:extLst>
              <a:ext uri="{FF2B5EF4-FFF2-40B4-BE49-F238E27FC236}">
                <a16:creationId xmlns:a16="http://schemas.microsoft.com/office/drawing/2014/main" id="{35C4A683-8C6A-A44B-A093-B042FD4517DA}"/>
              </a:ext>
            </a:extLst>
          </p:cNvPr>
          <p:cNvSpPr txBox="1"/>
          <p:nvPr/>
        </p:nvSpPr>
        <p:spPr>
          <a:xfrm>
            <a:off x="326570" y="9489267"/>
            <a:ext cx="6700761" cy="769441"/>
          </a:xfrm>
          <a:prstGeom prst="rect">
            <a:avLst/>
          </a:prstGeom>
          <a:noFill/>
          <a:ln>
            <a:solidFill>
              <a:srgbClr val="C00000"/>
            </a:solidFill>
          </a:ln>
        </p:spPr>
        <p:txBody>
          <a:bodyPr wrap="square" rtlCol="0">
            <a:spAutoFit/>
          </a:bodyPr>
          <a:lstStyle/>
          <a:p>
            <a:r>
              <a:rPr lang="de-DE" sz="1100" b="1" dirty="0">
                <a:solidFill>
                  <a:srgbClr val="C00000"/>
                </a:solidFill>
              </a:rPr>
              <a:t>Arbeitsaufträge</a:t>
            </a:r>
            <a:r>
              <a:rPr lang="de-DE" sz="1100" dirty="0">
                <a:solidFill>
                  <a:srgbClr val="C00000"/>
                </a:solidFill>
              </a:rPr>
              <a:t>: </a:t>
            </a:r>
          </a:p>
          <a:p>
            <a:r>
              <a:rPr lang="de-DE" sz="1100" dirty="0">
                <a:solidFill>
                  <a:srgbClr val="C00000"/>
                </a:solidFill>
              </a:rPr>
              <a:t>Begründen Sie die Entscheidung für die Masern-Impfpflicht aus der Sicht einer Ministerin, die dazu einen Gesetzesentwurf vorlegt.</a:t>
            </a:r>
          </a:p>
          <a:p>
            <a:r>
              <a:rPr lang="de-DE" sz="1100" dirty="0">
                <a:solidFill>
                  <a:srgbClr val="C00000"/>
                </a:solidFill>
              </a:rPr>
              <a:t>Begründen Sie die Entscheidung gegen die Masern-Impfpflicht aus der Sicht einer Impfgegnerin.</a:t>
            </a:r>
          </a:p>
        </p:txBody>
      </p:sp>
      <p:sp>
        <p:nvSpPr>
          <p:cNvPr id="7" name="Rechteckige Legende 6">
            <a:extLst>
              <a:ext uri="{FF2B5EF4-FFF2-40B4-BE49-F238E27FC236}">
                <a16:creationId xmlns:a16="http://schemas.microsoft.com/office/drawing/2014/main" id="{70E286B0-7A91-BF43-AE94-B648E0E891E1}"/>
              </a:ext>
            </a:extLst>
          </p:cNvPr>
          <p:cNvSpPr/>
          <p:nvPr/>
        </p:nvSpPr>
        <p:spPr>
          <a:xfrm>
            <a:off x="5382265" y="2697884"/>
            <a:ext cx="1567809" cy="1110517"/>
          </a:xfrm>
          <a:prstGeom prst="wedgeRectCallout">
            <a:avLst>
              <a:gd name="adj1" fmla="val 19488"/>
              <a:gd name="adj2" fmla="val 70786"/>
            </a:avLst>
          </a:prstGeom>
          <a:solidFill>
            <a:srgbClr val="C00000">
              <a:alpha val="7958"/>
            </a:srgbClr>
          </a:solidFill>
          <a:ln w="127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r>
              <a:rPr lang="de-DE" sz="1100" dirty="0">
                <a:solidFill>
                  <a:srgbClr val="C00000"/>
                </a:solidFill>
                <a:latin typeface="+mj-lt"/>
              </a:rPr>
              <a:t>Aus </a:t>
            </a:r>
            <a:r>
              <a:rPr lang="de-DE" sz="1100" b="1" dirty="0">
                <a:solidFill>
                  <a:srgbClr val="C00000"/>
                </a:solidFill>
                <a:latin typeface="+mj-lt"/>
              </a:rPr>
              <a:t>1</a:t>
            </a:r>
            <a:r>
              <a:rPr lang="de-DE" sz="1100" dirty="0">
                <a:solidFill>
                  <a:srgbClr val="C00000"/>
                </a:solidFill>
                <a:latin typeface="+mj-lt"/>
              </a:rPr>
              <a:t> und </a:t>
            </a:r>
            <a:r>
              <a:rPr lang="de-DE" sz="1100" b="1" dirty="0">
                <a:solidFill>
                  <a:srgbClr val="C00000"/>
                </a:solidFill>
                <a:latin typeface="+mj-lt"/>
              </a:rPr>
              <a:t>2</a:t>
            </a:r>
            <a:r>
              <a:rPr lang="de-DE" sz="1100" dirty="0">
                <a:solidFill>
                  <a:srgbClr val="C00000"/>
                </a:solidFill>
                <a:latin typeface="+mj-lt"/>
              </a:rPr>
              <a:t> ergibt sich als Konsequenz entweder “Also muss es eine Impfpflicht geben“ (+) oder “Also darf es keine Impfpflicht geben“ (-)</a:t>
            </a:r>
          </a:p>
        </p:txBody>
      </p:sp>
    </p:spTree>
    <p:extLst>
      <p:ext uri="{BB962C8B-B14F-4D97-AF65-F5344CB8AC3E}">
        <p14:creationId xmlns:p14="http://schemas.microsoft.com/office/powerpoint/2010/main" val="38884771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feld 4">
            <a:extLst>
              <a:ext uri="{FF2B5EF4-FFF2-40B4-BE49-F238E27FC236}">
                <a16:creationId xmlns:a16="http://schemas.microsoft.com/office/drawing/2014/main" id="{D31E317D-38C3-6F48-BF84-295735B88E0E}"/>
              </a:ext>
            </a:extLst>
          </p:cNvPr>
          <p:cNvSpPr txBox="1"/>
          <p:nvPr/>
        </p:nvSpPr>
        <p:spPr>
          <a:xfrm>
            <a:off x="476858" y="677333"/>
            <a:ext cx="6703200" cy="9356408"/>
          </a:xfrm>
          <a:prstGeom prst="rect">
            <a:avLst/>
          </a:prstGeom>
          <a:noFill/>
        </p:spPr>
        <p:txBody>
          <a:bodyPr wrap="square" rtlCol="0">
            <a:spAutoFit/>
          </a:bodyPr>
          <a:lstStyle/>
          <a:p>
            <a:r>
              <a:rPr lang="de-DE" sz="1300" b="1" dirty="0">
                <a:solidFill>
                  <a:srgbClr val="C00000"/>
                </a:solidFill>
              </a:rPr>
              <a:t>Entscheidungsprobleme bearbeitet man durch Aufdecken und Gewichten der berührten Werte</a:t>
            </a:r>
          </a:p>
          <a:p>
            <a:endParaRPr lang="de-DE" sz="1100" dirty="0"/>
          </a:p>
          <a:p>
            <a:r>
              <a:rPr lang="de-DE" sz="1100" dirty="0"/>
              <a:t>2022 diskutiert Deutschland kontrovers über das Thema „Impflicht gegen Corona“. Unterschiedliche Personen und unterschiedliche Parteien gelangen zu unterschiedlichen Entscheidungen. Die Begründung für unter-schiedliche Entscheidungen lassen sich analysieren, wenn man die hinter den Argumenten stehenden Werte aufdeckt und ihre Gewichtung für die Entscheidung beachtet. Als Werte bezeichnet man Überzeugungen, die man als erstrebenswertes oder gutes Ziel ansieht, z.B. Gesundheit, Gleichberechtigung oder Gerechtigkeit. Bewertungsverfahren verlaufen für bioethische Fragen (z.B. Medizinethik, Umweltethik, Tierethik) nach dem gleichen Muster ab. Für die Corona-Impfpflicht sind hier Teile der Argumentation dargestellt. </a:t>
            </a:r>
          </a:p>
          <a:p>
            <a:r>
              <a:rPr lang="de-DE" sz="1100" dirty="0"/>
              <a:t> </a:t>
            </a:r>
          </a:p>
          <a:p>
            <a:r>
              <a:rPr lang="de-DE" sz="1100" b="1" dirty="0">
                <a:solidFill>
                  <a:srgbClr val="C00000"/>
                </a:solidFill>
              </a:rPr>
              <a:t>Entscheidungsproblem:</a:t>
            </a:r>
            <a:r>
              <a:rPr lang="de-DE" sz="1100" dirty="0">
                <a:solidFill>
                  <a:srgbClr val="00B0F0"/>
                </a:solidFill>
              </a:rPr>
              <a:t> </a:t>
            </a:r>
            <a:r>
              <a:rPr lang="de-DE" sz="1100" dirty="0"/>
              <a:t>Soll eine Impfpflicht gegen das Corona-Virus eingeführt werden?</a:t>
            </a:r>
          </a:p>
          <a:p>
            <a:r>
              <a:rPr lang="de-DE" sz="1100" dirty="0"/>
              <a:t>  </a:t>
            </a:r>
          </a:p>
          <a:p>
            <a:r>
              <a:rPr lang="de-DE" sz="1100" b="1" dirty="0">
                <a:solidFill>
                  <a:srgbClr val="C00000"/>
                </a:solidFill>
              </a:rPr>
              <a:t>Argumente: </a:t>
            </a:r>
            <a:r>
              <a:rPr lang="de-DE" sz="1100" dirty="0"/>
              <a:t>Ein Argument entsteht immer durch Verknüpfung einer </a:t>
            </a:r>
            <a:r>
              <a:rPr lang="de-DE" sz="1100" b="1" dirty="0"/>
              <a:t>Sachaussage (deskriptive Aussage) </a:t>
            </a:r>
            <a:r>
              <a:rPr lang="de-DE" sz="1100" dirty="0"/>
              <a:t>und einer </a:t>
            </a:r>
            <a:r>
              <a:rPr lang="de-DE" sz="1100" b="1" dirty="0"/>
              <a:t>Werteaussage (normative Aussage) </a:t>
            </a:r>
            <a:r>
              <a:rPr lang="de-DE" sz="1100" dirty="0"/>
              <a:t>zu einer </a:t>
            </a:r>
            <a:r>
              <a:rPr lang="de-DE" sz="1100" b="1" dirty="0"/>
              <a:t>Konsequenz</a:t>
            </a:r>
            <a:r>
              <a:rPr lang="de-DE" sz="1100" dirty="0"/>
              <a:t> (</a:t>
            </a:r>
            <a:r>
              <a:rPr lang="de-DE" sz="1100" b="1" dirty="0"/>
              <a:t>Bewertung</a:t>
            </a:r>
            <a:r>
              <a:rPr lang="de-DE" sz="1100" dirty="0"/>
              <a:t>; jeweils eine Zeile in der Tabelle). </a:t>
            </a:r>
          </a:p>
          <a:p>
            <a:endParaRPr lang="de-DE" sz="1100" dirty="0"/>
          </a:p>
          <a:p>
            <a:endParaRPr lang="de-DE" sz="1100" dirty="0"/>
          </a:p>
          <a:p>
            <a:endParaRPr lang="de-DE" sz="1100" dirty="0"/>
          </a:p>
          <a:p>
            <a:r>
              <a:rPr lang="de-DE" sz="1300" dirty="0"/>
              <a:t> </a:t>
            </a:r>
          </a:p>
          <a:p>
            <a:endParaRPr lang="de-DE" sz="1300" dirty="0"/>
          </a:p>
          <a:p>
            <a:endParaRPr lang="de-DE" sz="1100" dirty="0"/>
          </a:p>
          <a:p>
            <a:r>
              <a:rPr lang="de-DE" sz="1100" dirty="0"/>
              <a:t> </a:t>
            </a:r>
          </a:p>
          <a:p>
            <a:endParaRPr lang="de-DE" sz="1100" dirty="0"/>
          </a:p>
          <a:p>
            <a:endParaRPr lang="de-DE" sz="1100" dirty="0"/>
          </a:p>
          <a:p>
            <a:endParaRPr lang="de-DE" sz="1100" dirty="0"/>
          </a:p>
          <a:p>
            <a:endParaRPr lang="de-DE" sz="1100" dirty="0"/>
          </a:p>
          <a:p>
            <a:endParaRPr lang="de-DE" sz="1100" dirty="0"/>
          </a:p>
          <a:p>
            <a:endParaRPr lang="de-DE" sz="1100" dirty="0"/>
          </a:p>
          <a:p>
            <a:endParaRPr lang="de-DE" sz="1100" dirty="0"/>
          </a:p>
          <a:p>
            <a:endParaRPr lang="de-DE" sz="1100" dirty="0"/>
          </a:p>
          <a:p>
            <a:endParaRPr lang="de-DE" sz="1100" dirty="0"/>
          </a:p>
          <a:p>
            <a:endParaRPr lang="de-DE" sz="1100" dirty="0"/>
          </a:p>
          <a:p>
            <a:endParaRPr lang="de-DE" sz="1100" dirty="0"/>
          </a:p>
          <a:p>
            <a:endParaRPr lang="de-DE" sz="1100" dirty="0"/>
          </a:p>
          <a:p>
            <a:endParaRPr lang="de-DE" sz="1100" dirty="0"/>
          </a:p>
          <a:p>
            <a:endParaRPr lang="de-DE" sz="1100" dirty="0"/>
          </a:p>
          <a:p>
            <a:endParaRPr lang="de-DE" sz="1100" dirty="0"/>
          </a:p>
          <a:p>
            <a:endParaRPr lang="de-DE" sz="1100" dirty="0"/>
          </a:p>
          <a:p>
            <a:endParaRPr lang="de-DE" sz="1100" dirty="0"/>
          </a:p>
          <a:p>
            <a:endParaRPr lang="de-DE" sz="1100" dirty="0"/>
          </a:p>
          <a:p>
            <a:endParaRPr lang="de-DE" sz="1100" dirty="0"/>
          </a:p>
          <a:p>
            <a:endParaRPr lang="de-DE" sz="1100" dirty="0"/>
          </a:p>
          <a:p>
            <a:endParaRPr lang="de-DE" sz="1100" dirty="0"/>
          </a:p>
          <a:p>
            <a:endParaRPr lang="de-DE" sz="1100" dirty="0"/>
          </a:p>
          <a:p>
            <a:endParaRPr lang="de-DE" sz="1100" dirty="0"/>
          </a:p>
          <a:p>
            <a:endParaRPr lang="de-DE" sz="1100" dirty="0"/>
          </a:p>
          <a:p>
            <a:endParaRPr lang="de-DE" sz="1100" dirty="0"/>
          </a:p>
          <a:p>
            <a:endParaRPr lang="de-DE" sz="1100" b="1" dirty="0">
              <a:solidFill>
                <a:srgbClr val="00B0F0"/>
              </a:solidFill>
            </a:endParaRPr>
          </a:p>
          <a:p>
            <a:r>
              <a:rPr lang="de-DE" sz="1100" b="1" dirty="0">
                <a:solidFill>
                  <a:srgbClr val="C00000"/>
                </a:solidFill>
              </a:rPr>
              <a:t>Entscheidungsstrategie: </a:t>
            </a:r>
            <a:r>
              <a:rPr lang="de-DE" sz="1100" dirty="0"/>
              <a:t>Die Tabelle offenbart einen Wertekonflikt zwischen Freiheit und Selbstbestimmung, körperlicher Unversehrtheit und Effizienz einerseits und Gesundheit, Gerechtigkeit, Gleichbehandlung, Solida-</a:t>
            </a:r>
            <a:r>
              <a:rPr lang="de-DE" sz="1100" dirty="0" err="1"/>
              <a:t>rität</a:t>
            </a:r>
            <a:r>
              <a:rPr lang="de-DE" sz="1100" dirty="0"/>
              <a:t> und Verringerung von Leid andererseits. Für eine Entscheidung werden die Werte der Wichtigkeit nach geordnet. Dies ist eine persönliche Gewichtung, die weder falsch noch richtig sein kann. Solche Entscheidungs-strategien können auch extrem ausfallen, z.B. wenn die Entscheidung allein an einem Wert hängt (K.O.-Kriterium), z.B. „Wenn der Wert „Freiheit“ verletzt wird, darf die Maßnahme nicht durchgeführt werden“</a:t>
            </a:r>
          </a:p>
        </p:txBody>
      </p:sp>
      <p:graphicFrame>
        <p:nvGraphicFramePr>
          <p:cNvPr id="2" name="Tabelle 2">
            <a:extLst>
              <a:ext uri="{FF2B5EF4-FFF2-40B4-BE49-F238E27FC236}">
                <a16:creationId xmlns:a16="http://schemas.microsoft.com/office/drawing/2014/main" id="{AFF0BE1E-D37D-2341-83F2-602FA6FD7D9B}"/>
              </a:ext>
            </a:extLst>
          </p:cNvPr>
          <p:cNvGraphicFramePr>
            <a:graphicFrameLocks noGrp="1"/>
          </p:cNvGraphicFramePr>
          <p:nvPr>
            <p:extLst>
              <p:ext uri="{D42A27DB-BD31-4B8C-83A1-F6EECF244321}">
                <p14:modId xmlns:p14="http://schemas.microsoft.com/office/powerpoint/2010/main" val="573529435"/>
              </p:ext>
            </p:extLst>
          </p:nvPr>
        </p:nvGraphicFramePr>
        <p:xfrm>
          <a:off x="534913" y="4756976"/>
          <a:ext cx="6623502" cy="3749040"/>
        </p:xfrm>
        <a:graphic>
          <a:graphicData uri="http://schemas.openxmlformats.org/drawingml/2006/table">
            <a:tbl>
              <a:tblPr firstRow="1" bandRow="1">
                <a:tableStyleId>{5C22544A-7EE6-4342-B048-85BDC9FD1C3A}</a:tableStyleId>
              </a:tblPr>
              <a:tblGrid>
                <a:gridCol w="3295162">
                  <a:extLst>
                    <a:ext uri="{9D8B030D-6E8A-4147-A177-3AD203B41FA5}">
                      <a16:colId xmlns:a16="http://schemas.microsoft.com/office/drawing/2014/main" val="3159496482"/>
                    </a:ext>
                  </a:extLst>
                </a:gridCol>
                <a:gridCol w="2657811">
                  <a:extLst>
                    <a:ext uri="{9D8B030D-6E8A-4147-A177-3AD203B41FA5}">
                      <a16:colId xmlns:a16="http://schemas.microsoft.com/office/drawing/2014/main" val="3929207125"/>
                    </a:ext>
                  </a:extLst>
                </a:gridCol>
                <a:gridCol w="670529">
                  <a:extLst>
                    <a:ext uri="{9D8B030D-6E8A-4147-A177-3AD203B41FA5}">
                      <a16:colId xmlns:a16="http://schemas.microsoft.com/office/drawing/2014/main" val="1731166198"/>
                    </a:ext>
                  </a:extLst>
                </a:gridCol>
              </a:tblGrid>
              <a:tr h="370840">
                <a:tc>
                  <a:txBody>
                    <a:bodyPr/>
                    <a:lstStyle/>
                    <a:p>
                      <a:endParaRPr lang="de-DE" sz="1100" dirty="0"/>
                    </a:p>
                    <a:p>
                      <a:r>
                        <a:rPr lang="de-DE" sz="1100" dirty="0"/>
                        <a:t>Sachaussage (deskriptive Aussage)</a:t>
                      </a:r>
                    </a:p>
                  </a:txBody>
                  <a:tcPr marL="36000" marR="36000">
                    <a:solidFill>
                      <a:srgbClr val="C00000"/>
                    </a:solidFill>
                  </a:tcPr>
                </a:tc>
                <a:tc>
                  <a:txBody>
                    <a:bodyPr/>
                    <a:lstStyle/>
                    <a:p>
                      <a:r>
                        <a:rPr lang="de-DE" sz="1100" dirty="0"/>
                        <a:t>Werteaussage  (normative Aussage mit dem zugrundeliegenden Wert)</a:t>
                      </a:r>
                    </a:p>
                  </a:txBody>
                  <a:tcPr marL="36000" marR="36000">
                    <a:solidFill>
                      <a:srgbClr val="C00000"/>
                    </a:solidFill>
                  </a:tcPr>
                </a:tc>
                <a:tc>
                  <a:txBody>
                    <a:bodyPr/>
                    <a:lstStyle/>
                    <a:p>
                      <a:r>
                        <a:rPr lang="de-DE" sz="1100" dirty="0" err="1"/>
                        <a:t>Konse-quenz</a:t>
                      </a:r>
                      <a:endParaRPr lang="de-DE" sz="1100" dirty="0"/>
                    </a:p>
                  </a:txBody>
                  <a:tcPr marL="36000" marR="36000">
                    <a:solidFill>
                      <a:srgbClr val="C00000"/>
                    </a:solidFill>
                  </a:tcPr>
                </a:tc>
                <a:extLst>
                  <a:ext uri="{0D108BD9-81ED-4DB2-BD59-A6C34878D82A}">
                    <a16:rowId xmlns:a16="http://schemas.microsoft.com/office/drawing/2014/main" val="1118390374"/>
                  </a:ext>
                </a:extLst>
              </a:tr>
              <a:tr h="370840">
                <a:tc>
                  <a:txBody>
                    <a:bodyPr/>
                    <a:lstStyle/>
                    <a:p>
                      <a:r>
                        <a:rPr lang="de-DE" sz="1100" dirty="0"/>
                        <a:t>Bei einer Impflicht kann eine Person nicht mehr selbst entscheiden, ob sie eine Impfung möchte</a:t>
                      </a:r>
                    </a:p>
                  </a:txBody>
                  <a:tcPr marL="36000" marR="36000">
                    <a:solidFill>
                      <a:schemeClr val="bg1">
                        <a:lumMod val="75000"/>
                      </a:schemeClr>
                    </a:solidFill>
                  </a:tcPr>
                </a:tc>
                <a:tc>
                  <a:txBody>
                    <a:bodyPr/>
                    <a:lstStyle/>
                    <a:p>
                      <a:r>
                        <a:rPr lang="de-DE" sz="1100" dirty="0"/>
                        <a:t>Die </a:t>
                      </a:r>
                      <a:r>
                        <a:rPr lang="de-DE" sz="1100" b="1" dirty="0"/>
                        <a:t>Freiheit und Selbstbestimmung </a:t>
                      </a:r>
                      <a:r>
                        <a:rPr lang="de-DE" sz="1100" dirty="0"/>
                        <a:t>eines Menschen muss gewahrt bleiben</a:t>
                      </a:r>
                    </a:p>
                  </a:txBody>
                  <a:tcPr marL="36000" marR="36000">
                    <a:solidFill>
                      <a:schemeClr val="bg1">
                        <a:lumMod val="75000"/>
                      </a:schemeClr>
                    </a:solidFill>
                  </a:tcPr>
                </a:tc>
                <a:tc>
                  <a:txBody>
                    <a:bodyPr/>
                    <a:lstStyle/>
                    <a:p>
                      <a:pPr algn="ctr"/>
                      <a:r>
                        <a:rPr lang="de-DE" sz="1100" dirty="0"/>
                        <a:t>–</a:t>
                      </a:r>
                    </a:p>
                  </a:txBody>
                  <a:tcPr marL="36000" marR="36000">
                    <a:solidFill>
                      <a:schemeClr val="bg1">
                        <a:lumMod val="75000"/>
                      </a:schemeClr>
                    </a:solidFill>
                  </a:tcPr>
                </a:tc>
                <a:extLst>
                  <a:ext uri="{0D108BD9-81ED-4DB2-BD59-A6C34878D82A}">
                    <a16:rowId xmlns:a16="http://schemas.microsoft.com/office/drawing/2014/main" val="1935348975"/>
                  </a:ext>
                </a:extLst>
              </a:tr>
              <a:tr h="370840">
                <a:tc>
                  <a:txBody>
                    <a:bodyPr/>
                    <a:lstStyle/>
                    <a:p>
                      <a:pPr marL="0" marR="0" lvl="0" indent="0" algn="l" defTabSz="755934" rtl="0" eaLnBrk="1" fontAlgn="auto" latinLnBrk="0" hangingPunct="1">
                        <a:lnSpc>
                          <a:spcPct val="100000"/>
                        </a:lnSpc>
                        <a:spcBef>
                          <a:spcPts val="0"/>
                        </a:spcBef>
                        <a:spcAft>
                          <a:spcPts val="0"/>
                        </a:spcAft>
                        <a:buClrTx/>
                        <a:buSzTx/>
                        <a:buFontTx/>
                        <a:buNone/>
                        <a:tabLst/>
                        <a:defRPr/>
                      </a:pPr>
                      <a:r>
                        <a:rPr lang="de-DE" sz="1100" dirty="0"/>
                        <a:t>Bei einer Impfung wird synthetisches Fremdmaterial in den Muskel gespritzt.</a:t>
                      </a:r>
                    </a:p>
                  </a:txBody>
                  <a:tcPr marL="36000" marR="36000">
                    <a:solidFill>
                      <a:schemeClr val="bg1">
                        <a:lumMod val="95000"/>
                      </a:schemeClr>
                    </a:solidFill>
                  </a:tcPr>
                </a:tc>
                <a:tc>
                  <a:txBody>
                    <a:bodyPr/>
                    <a:lstStyle/>
                    <a:p>
                      <a:r>
                        <a:rPr lang="de-DE" sz="1100" dirty="0"/>
                        <a:t>Die </a:t>
                      </a:r>
                      <a:r>
                        <a:rPr lang="de-DE" sz="1100" b="1" dirty="0"/>
                        <a:t>körperliche Unversehrtheit </a:t>
                      </a:r>
                      <a:r>
                        <a:rPr lang="de-DE" sz="1100" dirty="0"/>
                        <a:t>eines Menschen muss gewahrt bleiben</a:t>
                      </a:r>
                    </a:p>
                  </a:txBody>
                  <a:tcPr marL="36000" marR="36000">
                    <a:solidFill>
                      <a:schemeClr val="bg1">
                        <a:lumMod val="95000"/>
                      </a:schemeClr>
                    </a:solidFill>
                  </a:tcPr>
                </a:tc>
                <a:tc>
                  <a:txBody>
                    <a:bodyPr/>
                    <a:lstStyle/>
                    <a:p>
                      <a:pPr marL="0" marR="0" lvl="0" indent="0" algn="ctr" defTabSz="755934" rtl="0" eaLnBrk="1" fontAlgn="auto" latinLnBrk="0" hangingPunct="1">
                        <a:lnSpc>
                          <a:spcPct val="100000"/>
                        </a:lnSpc>
                        <a:spcBef>
                          <a:spcPts val="0"/>
                        </a:spcBef>
                        <a:spcAft>
                          <a:spcPts val="0"/>
                        </a:spcAft>
                        <a:buClrTx/>
                        <a:buSzTx/>
                        <a:buFontTx/>
                        <a:buNone/>
                        <a:tabLst/>
                        <a:defRPr/>
                      </a:pPr>
                      <a:r>
                        <a:rPr lang="de-DE" sz="1100" dirty="0"/>
                        <a:t>–</a:t>
                      </a:r>
                    </a:p>
                  </a:txBody>
                  <a:tcPr marL="36000" marR="36000">
                    <a:solidFill>
                      <a:schemeClr val="bg1">
                        <a:lumMod val="95000"/>
                      </a:schemeClr>
                    </a:solidFill>
                  </a:tcPr>
                </a:tc>
                <a:extLst>
                  <a:ext uri="{0D108BD9-81ED-4DB2-BD59-A6C34878D82A}">
                    <a16:rowId xmlns:a16="http://schemas.microsoft.com/office/drawing/2014/main" val="127697293"/>
                  </a:ext>
                </a:extLst>
              </a:tr>
              <a:tr h="370840">
                <a:tc>
                  <a:txBody>
                    <a:bodyPr/>
                    <a:lstStyle/>
                    <a:p>
                      <a:pPr marL="0" marR="0" lvl="0" indent="0" algn="l" defTabSz="755934" rtl="0" eaLnBrk="1" fontAlgn="auto" latinLnBrk="0" hangingPunct="1">
                        <a:lnSpc>
                          <a:spcPct val="100000"/>
                        </a:lnSpc>
                        <a:spcBef>
                          <a:spcPts val="0"/>
                        </a:spcBef>
                        <a:spcAft>
                          <a:spcPts val="0"/>
                        </a:spcAft>
                        <a:buClrTx/>
                        <a:buSzTx/>
                        <a:buFontTx/>
                        <a:buNone/>
                        <a:tabLst/>
                        <a:defRPr/>
                      </a:pPr>
                      <a:r>
                        <a:rPr lang="de-DE" sz="1100" dirty="0"/>
                        <a:t>Eine Impfung bietet einen guten Infektionsschutz. </a:t>
                      </a:r>
                      <a:r>
                        <a:rPr lang="de-DE" sz="1100" dirty="0" err="1"/>
                        <a:t>Ungeimpfte</a:t>
                      </a:r>
                      <a:r>
                        <a:rPr lang="de-DE" sz="1100" dirty="0"/>
                        <a:t> erkranken deutlich öfter und schwerer.</a:t>
                      </a:r>
                    </a:p>
                  </a:txBody>
                  <a:tcPr marL="36000" marR="36000">
                    <a:solidFill>
                      <a:schemeClr val="bg1">
                        <a:lumMod val="75000"/>
                      </a:schemeClr>
                    </a:solidFill>
                  </a:tcPr>
                </a:tc>
                <a:tc>
                  <a:txBody>
                    <a:bodyPr/>
                    <a:lstStyle/>
                    <a:p>
                      <a:r>
                        <a:rPr lang="de-DE" sz="1100" dirty="0"/>
                        <a:t>Für die </a:t>
                      </a:r>
                      <a:r>
                        <a:rPr lang="de-DE" sz="1100" b="1" dirty="0"/>
                        <a:t>Gesundheit</a:t>
                      </a:r>
                      <a:r>
                        <a:rPr lang="de-DE" sz="1100" dirty="0"/>
                        <a:t> eines Menschen muss alles getan werden. </a:t>
                      </a:r>
                    </a:p>
                  </a:txBody>
                  <a:tcPr marL="36000" marR="36000">
                    <a:solidFill>
                      <a:schemeClr val="bg1">
                        <a:lumMod val="75000"/>
                      </a:schemeClr>
                    </a:solidFill>
                  </a:tcPr>
                </a:tc>
                <a:tc>
                  <a:txBody>
                    <a:bodyPr/>
                    <a:lstStyle/>
                    <a:p>
                      <a:pPr marL="0" marR="0" lvl="0" indent="0" algn="ctr" defTabSz="755934" rtl="0" eaLnBrk="1" fontAlgn="auto" latinLnBrk="0" hangingPunct="1">
                        <a:lnSpc>
                          <a:spcPct val="100000"/>
                        </a:lnSpc>
                        <a:spcBef>
                          <a:spcPts val="0"/>
                        </a:spcBef>
                        <a:spcAft>
                          <a:spcPts val="0"/>
                        </a:spcAft>
                        <a:buClrTx/>
                        <a:buSzTx/>
                        <a:buFontTx/>
                        <a:buNone/>
                        <a:tabLst/>
                        <a:defRPr/>
                      </a:pPr>
                      <a:r>
                        <a:rPr lang="de-DE" sz="1100" dirty="0"/>
                        <a:t>+</a:t>
                      </a:r>
                    </a:p>
                    <a:p>
                      <a:pPr algn="ctr"/>
                      <a:endParaRPr lang="de-DE" sz="1100" dirty="0"/>
                    </a:p>
                  </a:txBody>
                  <a:tcPr marL="36000" marR="36000">
                    <a:solidFill>
                      <a:schemeClr val="bg1">
                        <a:lumMod val="75000"/>
                      </a:schemeClr>
                    </a:solidFill>
                  </a:tcPr>
                </a:tc>
                <a:extLst>
                  <a:ext uri="{0D108BD9-81ED-4DB2-BD59-A6C34878D82A}">
                    <a16:rowId xmlns:a16="http://schemas.microsoft.com/office/drawing/2014/main" val="1827426925"/>
                  </a:ext>
                </a:extLst>
              </a:tr>
              <a:tr h="370840">
                <a:tc>
                  <a:txBody>
                    <a:bodyPr/>
                    <a:lstStyle/>
                    <a:p>
                      <a:pPr marL="0" marR="0" lvl="0" indent="0" algn="l" defTabSz="755934" rtl="0" eaLnBrk="1" fontAlgn="auto" latinLnBrk="0" hangingPunct="1">
                        <a:lnSpc>
                          <a:spcPct val="100000"/>
                        </a:lnSpc>
                        <a:spcBef>
                          <a:spcPts val="0"/>
                        </a:spcBef>
                        <a:spcAft>
                          <a:spcPts val="0"/>
                        </a:spcAft>
                        <a:buClrTx/>
                        <a:buSzTx/>
                        <a:buFontTx/>
                        <a:buNone/>
                        <a:tabLst/>
                        <a:defRPr/>
                      </a:pPr>
                      <a:r>
                        <a:rPr lang="de-DE" sz="1100" dirty="0"/>
                        <a:t>Bei einer teilweise </a:t>
                      </a:r>
                      <a:r>
                        <a:rPr lang="de-DE" sz="1100" dirty="0" err="1"/>
                        <a:t>ungeimpften</a:t>
                      </a:r>
                      <a:r>
                        <a:rPr lang="de-DE" sz="1100" dirty="0"/>
                        <a:t> Bevölkerung werden die Krankenhäuser durch zu viele schwerekranke Patienten überlastet. </a:t>
                      </a:r>
                    </a:p>
                  </a:txBody>
                  <a:tcPr marL="36000" marR="36000">
                    <a:solidFill>
                      <a:schemeClr val="bg1">
                        <a:lumMod val="95000"/>
                      </a:schemeClr>
                    </a:solidFill>
                  </a:tcPr>
                </a:tc>
                <a:tc>
                  <a:txBody>
                    <a:bodyPr/>
                    <a:lstStyle/>
                    <a:p>
                      <a:r>
                        <a:rPr lang="de-DE" sz="1100" dirty="0"/>
                        <a:t>Alle erkrankten Personen haben An-spruch auf medizinische Versorgung (</a:t>
                      </a:r>
                      <a:r>
                        <a:rPr lang="de-DE" sz="1100" b="1" dirty="0"/>
                        <a:t>Gerechtigkeit, Gleichbehandlung</a:t>
                      </a:r>
                      <a:r>
                        <a:rPr lang="de-DE" sz="1100" dirty="0"/>
                        <a:t>)</a:t>
                      </a:r>
                    </a:p>
                  </a:txBody>
                  <a:tcPr marL="36000" marR="36000">
                    <a:solidFill>
                      <a:schemeClr val="bg1">
                        <a:lumMod val="95000"/>
                      </a:schemeClr>
                    </a:solidFill>
                  </a:tcPr>
                </a:tc>
                <a:tc>
                  <a:txBody>
                    <a:bodyPr/>
                    <a:lstStyle/>
                    <a:p>
                      <a:pPr marL="0" marR="0" lvl="0" indent="0" algn="ctr" defTabSz="755934" rtl="0" eaLnBrk="1" fontAlgn="auto" latinLnBrk="0" hangingPunct="1">
                        <a:lnSpc>
                          <a:spcPct val="100000"/>
                        </a:lnSpc>
                        <a:spcBef>
                          <a:spcPts val="0"/>
                        </a:spcBef>
                        <a:spcAft>
                          <a:spcPts val="0"/>
                        </a:spcAft>
                        <a:buClrTx/>
                        <a:buSzTx/>
                        <a:buFontTx/>
                        <a:buNone/>
                        <a:tabLst/>
                        <a:defRPr/>
                      </a:pPr>
                      <a:r>
                        <a:rPr lang="de-DE" sz="1100" dirty="0"/>
                        <a:t>+</a:t>
                      </a:r>
                    </a:p>
                    <a:p>
                      <a:pPr algn="ctr"/>
                      <a:endParaRPr lang="de-DE" sz="1100" dirty="0"/>
                    </a:p>
                  </a:txBody>
                  <a:tcPr marL="36000" marR="36000">
                    <a:solidFill>
                      <a:schemeClr val="bg1">
                        <a:lumMod val="95000"/>
                      </a:schemeClr>
                    </a:solidFill>
                  </a:tcPr>
                </a:tc>
                <a:extLst>
                  <a:ext uri="{0D108BD9-81ED-4DB2-BD59-A6C34878D82A}">
                    <a16:rowId xmlns:a16="http://schemas.microsoft.com/office/drawing/2014/main" val="342343978"/>
                  </a:ext>
                </a:extLst>
              </a:tr>
              <a:tr h="370840">
                <a:tc>
                  <a:txBody>
                    <a:bodyPr/>
                    <a:lstStyle/>
                    <a:p>
                      <a:pPr marL="0" marR="0" lvl="0" indent="0" algn="l" defTabSz="755934" rtl="0" eaLnBrk="1" fontAlgn="auto" latinLnBrk="0" hangingPunct="1">
                        <a:lnSpc>
                          <a:spcPct val="100000"/>
                        </a:lnSpc>
                        <a:spcBef>
                          <a:spcPts val="0"/>
                        </a:spcBef>
                        <a:spcAft>
                          <a:spcPts val="0"/>
                        </a:spcAft>
                        <a:buClrTx/>
                        <a:buSzTx/>
                        <a:buFontTx/>
                        <a:buNone/>
                        <a:tabLst/>
                        <a:defRPr/>
                      </a:pPr>
                      <a:r>
                        <a:rPr lang="de-DE" sz="1100" dirty="0"/>
                        <a:t>In einer durchgeimpften Bevölkerung kann sich das Virus nicht ausbreiten. Nicht impffähige Personen (z.B. Allergiker) sind mit geschützt (Herdenimmunität)</a:t>
                      </a:r>
                    </a:p>
                  </a:txBody>
                  <a:tcPr marL="36000" marR="36000">
                    <a:solidFill>
                      <a:schemeClr val="bg1">
                        <a:lumMod val="75000"/>
                      </a:schemeClr>
                    </a:solidFill>
                  </a:tcPr>
                </a:tc>
                <a:tc>
                  <a:txBody>
                    <a:bodyPr/>
                    <a:lstStyle/>
                    <a:p>
                      <a:r>
                        <a:rPr lang="de-DE" sz="1100" dirty="0"/>
                        <a:t>Benachteiligte Personen haben Anspruch auf einen besonderen Schutz in der Gesellschaft (</a:t>
                      </a:r>
                      <a:r>
                        <a:rPr lang="de-DE" sz="1100" b="1" dirty="0"/>
                        <a:t>Solidarität</a:t>
                      </a:r>
                      <a:r>
                        <a:rPr lang="de-DE" sz="1100" dirty="0"/>
                        <a:t>)</a:t>
                      </a:r>
                    </a:p>
                  </a:txBody>
                  <a:tcPr marL="36000" marR="36000">
                    <a:solidFill>
                      <a:schemeClr val="bg1">
                        <a:lumMod val="75000"/>
                      </a:schemeClr>
                    </a:solidFill>
                  </a:tcPr>
                </a:tc>
                <a:tc>
                  <a:txBody>
                    <a:bodyPr/>
                    <a:lstStyle/>
                    <a:p>
                      <a:pPr marL="0" marR="0" lvl="0" indent="0" algn="ctr" defTabSz="755934" rtl="0" eaLnBrk="1" fontAlgn="auto" latinLnBrk="0" hangingPunct="1">
                        <a:lnSpc>
                          <a:spcPct val="100000"/>
                        </a:lnSpc>
                        <a:spcBef>
                          <a:spcPts val="0"/>
                        </a:spcBef>
                        <a:spcAft>
                          <a:spcPts val="0"/>
                        </a:spcAft>
                        <a:buClrTx/>
                        <a:buSzTx/>
                        <a:buFontTx/>
                        <a:buNone/>
                        <a:tabLst/>
                        <a:defRPr/>
                      </a:pPr>
                      <a:r>
                        <a:rPr lang="de-DE" sz="1100" dirty="0"/>
                        <a:t>+</a:t>
                      </a:r>
                    </a:p>
                    <a:p>
                      <a:pPr algn="ctr"/>
                      <a:endParaRPr lang="de-DE" sz="1100" dirty="0"/>
                    </a:p>
                  </a:txBody>
                  <a:tcPr marL="36000" marR="36000">
                    <a:solidFill>
                      <a:schemeClr val="bg1">
                        <a:lumMod val="75000"/>
                      </a:schemeClr>
                    </a:solidFill>
                  </a:tcPr>
                </a:tc>
                <a:extLst>
                  <a:ext uri="{0D108BD9-81ED-4DB2-BD59-A6C34878D82A}">
                    <a16:rowId xmlns:a16="http://schemas.microsoft.com/office/drawing/2014/main" val="772837032"/>
                  </a:ext>
                </a:extLst>
              </a:tr>
              <a:tr h="370840">
                <a:tc>
                  <a:txBody>
                    <a:bodyPr/>
                    <a:lstStyle/>
                    <a:p>
                      <a:pPr marL="0" marR="0" lvl="0" indent="0" algn="l" defTabSz="755934" rtl="0" eaLnBrk="1" fontAlgn="auto" latinLnBrk="0" hangingPunct="1">
                        <a:lnSpc>
                          <a:spcPct val="100000"/>
                        </a:lnSpc>
                        <a:spcBef>
                          <a:spcPts val="0"/>
                        </a:spcBef>
                        <a:spcAft>
                          <a:spcPts val="0"/>
                        </a:spcAft>
                        <a:buClrTx/>
                        <a:buSzTx/>
                        <a:buFontTx/>
                        <a:buNone/>
                        <a:tabLst/>
                        <a:defRPr/>
                      </a:pPr>
                      <a:r>
                        <a:rPr lang="de-DE" sz="1100" dirty="0"/>
                        <a:t>Eine Impfung bietet keinen Dauerschutz und muss vermutlich wiederholt werden.</a:t>
                      </a:r>
                    </a:p>
                  </a:txBody>
                  <a:tcPr marL="36000" marR="36000">
                    <a:solidFill>
                      <a:schemeClr val="bg1">
                        <a:lumMod val="95000"/>
                      </a:schemeClr>
                    </a:solidFill>
                  </a:tcPr>
                </a:tc>
                <a:tc>
                  <a:txBody>
                    <a:bodyPr/>
                    <a:lstStyle/>
                    <a:p>
                      <a:r>
                        <a:rPr lang="de-DE" sz="1100" dirty="0"/>
                        <a:t>Es sollen nur dauerhaft wirksame Maß-nahmen getroffen werden (</a:t>
                      </a:r>
                      <a:r>
                        <a:rPr lang="de-DE" sz="1100" b="1" dirty="0"/>
                        <a:t>Effizienz</a:t>
                      </a:r>
                      <a:r>
                        <a:rPr lang="de-DE" sz="1100" b="0" dirty="0"/>
                        <a:t>).</a:t>
                      </a:r>
                      <a:r>
                        <a:rPr lang="de-DE" sz="1100" dirty="0"/>
                        <a:t> </a:t>
                      </a:r>
                    </a:p>
                  </a:txBody>
                  <a:tcPr marL="36000" marR="36000">
                    <a:solidFill>
                      <a:schemeClr val="bg1">
                        <a:lumMod val="95000"/>
                      </a:schemeClr>
                    </a:solidFill>
                  </a:tcPr>
                </a:tc>
                <a:tc>
                  <a:txBody>
                    <a:bodyPr/>
                    <a:lstStyle/>
                    <a:p>
                      <a:pPr marL="0" marR="0" lvl="0" indent="0" algn="ctr" defTabSz="755934" rtl="0" eaLnBrk="1" fontAlgn="auto" latinLnBrk="0" hangingPunct="1">
                        <a:lnSpc>
                          <a:spcPct val="100000"/>
                        </a:lnSpc>
                        <a:spcBef>
                          <a:spcPts val="0"/>
                        </a:spcBef>
                        <a:spcAft>
                          <a:spcPts val="0"/>
                        </a:spcAft>
                        <a:buClrTx/>
                        <a:buSzTx/>
                        <a:buFontTx/>
                        <a:buNone/>
                        <a:tabLst/>
                        <a:defRPr/>
                      </a:pPr>
                      <a:r>
                        <a:rPr lang="de-DE" sz="1100" dirty="0"/>
                        <a:t>–</a:t>
                      </a:r>
                    </a:p>
                    <a:p>
                      <a:pPr algn="ctr"/>
                      <a:endParaRPr lang="de-DE" sz="1100" dirty="0"/>
                    </a:p>
                  </a:txBody>
                  <a:tcPr marL="36000" marR="36000">
                    <a:solidFill>
                      <a:schemeClr val="bg1">
                        <a:lumMod val="95000"/>
                      </a:schemeClr>
                    </a:solidFill>
                  </a:tcPr>
                </a:tc>
                <a:extLst>
                  <a:ext uri="{0D108BD9-81ED-4DB2-BD59-A6C34878D82A}">
                    <a16:rowId xmlns:a16="http://schemas.microsoft.com/office/drawing/2014/main" val="1518349246"/>
                  </a:ext>
                </a:extLst>
              </a:tr>
              <a:tr h="370840">
                <a:tc>
                  <a:txBody>
                    <a:bodyPr/>
                    <a:lstStyle/>
                    <a:p>
                      <a:pPr marL="0" marR="0" lvl="0" indent="0" algn="l" defTabSz="755934" rtl="0" eaLnBrk="1" fontAlgn="auto" latinLnBrk="0" hangingPunct="1">
                        <a:lnSpc>
                          <a:spcPct val="100000"/>
                        </a:lnSpc>
                        <a:spcBef>
                          <a:spcPts val="0"/>
                        </a:spcBef>
                        <a:spcAft>
                          <a:spcPts val="0"/>
                        </a:spcAft>
                        <a:buClrTx/>
                        <a:buSzTx/>
                        <a:buFontTx/>
                        <a:buNone/>
                        <a:tabLst/>
                        <a:defRPr/>
                      </a:pPr>
                      <a:r>
                        <a:rPr lang="de-DE" sz="1100" dirty="0"/>
                        <a:t>Eine Impfung schützt gut vor Infektionen und hat keine oder nur geringe Nebenwirkungen</a:t>
                      </a:r>
                    </a:p>
                  </a:txBody>
                  <a:tcPr marL="36000" marR="36000">
                    <a:solidFill>
                      <a:schemeClr val="bg1">
                        <a:lumMod val="75000"/>
                      </a:schemeClr>
                    </a:solidFill>
                  </a:tcPr>
                </a:tc>
                <a:tc>
                  <a:txBody>
                    <a:bodyPr/>
                    <a:lstStyle/>
                    <a:p>
                      <a:r>
                        <a:rPr lang="de-DE" sz="1100" dirty="0"/>
                        <a:t>Man soll so handeln, dass Leid minimiert wird  (</a:t>
                      </a:r>
                      <a:r>
                        <a:rPr lang="de-DE" sz="1100" b="1" dirty="0"/>
                        <a:t>Verringerung von Leid</a:t>
                      </a:r>
                      <a:r>
                        <a:rPr lang="de-DE" sz="1100" b="0" dirty="0"/>
                        <a:t>).</a:t>
                      </a:r>
                      <a:r>
                        <a:rPr lang="de-DE" sz="1100" dirty="0"/>
                        <a:t> </a:t>
                      </a:r>
                    </a:p>
                  </a:txBody>
                  <a:tcPr marL="36000" marR="36000">
                    <a:solidFill>
                      <a:schemeClr val="bg1">
                        <a:lumMod val="75000"/>
                      </a:schemeClr>
                    </a:solidFill>
                  </a:tcPr>
                </a:tc>
                <a:tc>
                  <a:txBody>
                    <a:bodyPr/>
                    <a:lstStyle/>
                    <a:p>
                      <a:pPr marL="0" marR="0" lvl="0" indent="0" algn="ctr" defTabSz="755934" rtl="0" eaLnBrk="1" fontAlgn="auto" latinLnBrk="0" hangingPunct="1">
                        <a:lnSpc>
                          <a:spcPct val="100000"/>
                        </a:lnSpc>
                        <a:spcBef>
                          <a:spcPts val="0"/>
                        </a:spcBef>
                        <a:spcAft>
                          <a:spcPts val="0"/>
                        </a:spcAft>
                        <a:buClrTx/>
                        <a:buSzTx/>
                        <a:buFontTx/>
                        <a:buNone/>
                        <a:tabLst/>
                        <a:defRPr/>
                      </a:pPr>
                      <a:r>
                        <a:rPr lang="de-DE" sz="1100" dirty="0"/>
                        <a:t>+</a:t>
                      </a:r>
                    </a:p>
                    <a:p>
                      <a:pPr algn="ctr"/>
                      <a:endParaRPr lang="de-DE" sz="1100" dirty="0"/>
                    </a:p>
                  </a:txBody>
                  <a:tcPr marL="36000" marR="36000">
                    <a:solidFill>
                      <a:schemeClr val="bg1">
                        <a:lumMod val="75000"/>
                      </a:schemeClr>
                    </a:solidFill>
                  </a:tcPr>
                </a:tc>
                <a:extLst>
                  <a:ext uri="{0D108BD9-81ED-4DB2-BD59-A6C34878D82A}">
                    <a16:rowId xmlns:a16="http://schemas.microsoft.com/office/drawing/2014/main" val="183070847"/>
                  </a:ext>
                </a:extLst>
              </a:tr>
            </a:tbl>
          </a:graphicData>
        </a:graphic>
      </p:graphicFrame>
      <p:sp>
        <p:nvSpPr>
          <p:cNvPr id="9" name="Rechteckige Legende 8">
            <a:extLst>
              <a:ext uri="{FF2B5EF4-FFF2-40B4-BE49-F238E27FC236}">
                <a16:creationId xmlns:a16="http://schemas.microsoft.com/office/drawing/2014/main" id="{AC782AED-2EA1-723D-8D28-557F0DAD8D3D}"/>
              </a:ext>
            </a:extLst>
          </p:cNvPr>
          <p:cNvSpPr/>
          <p:nvPr/>
        </p:nvSpPr>
        <p:spPr>
          <a:xfrm>
            <a:off x="534913" y="3292971"/>
            <a:ext cx="2678038" cy="1110516"/>
          </a:xfrm>
          <a:prstGeom prst="wedgeRectCallout">
            <a:avLst>
              <a:gd name="adj1" fmla="val -13855"/>
              <a:gd name="adj2" fmla="val 73114"/>
            </a:avLst>
          </a:prstGeom>
          <a:solidFill>
            <a:srgbClr val="C00000">
              <a:alpha val="7958"/>
            </a:srgbClr>
          </a:solidFill>
          <a:ln w="127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18000" rIns="18000" rtlCol="0" anchor="ctr"/>
          <a:lstStyle/>
          <a:p>
            <a:r>
              <a:rPr lang="de-DE" sz="1100" b="1" dirty="0">
                <a:solidFill>
                  <a:srgbClr val="C00000"/>
                </a:solidFill>
                <a:latin typeface="+mj-lt"/>
              </a:rPr>
              <a:t>1: </a:t>
            </a:r>
            <a:r>
              <a:rPr lang="de-DE" sz="1100" dirty="0">
                <a:solidFill>
                  <a:srgbClr val="C00000"/>
                </a:solidFill>
                <a:latin typeface="+mj-lt"/>
              </a:rPr>
              <a:t>Eine Sachaussage beschreibt lediglich Fak-ten. Aus ihr alleine lässt sich nichts ableiten. Jede Sachaussage muss streng auf ihre Richtig-</a:t>
            </a:r>
            <a:r>
              <a:rPr lang="de-DE" sz="1100" dirty="0" err="1">
                <a:solidFill>
                  <a:srgbClr val="C00000"/>
                </a:solidFill>
                <a:latin typeface="+mj-lt"/>
              </a:rPr>
              <a:t>keit</a:t>
            </a:r>
            <a:r>
              <a:rPr lang="de-DE" sz="1100" dirty="0">
                <a:solidFill>
                  <a:srgbClr val="C00000"/>
                </a:solidFill>
                <a:latin typeface="+mj-lt"/>
              </a:rPr>
              <a:t> geprüft und belegt werden. Falsche oder unbelegbare Aussagen (z.B. „erhebliche Ne-</a:t>
            </a:r>
            <a:r>
              <a:rPr lang="de-DE" sz="1100" dirty="0" err="1">
                <a:solidFill>
                  <a:srgbClr val="C00000"/>
                </a:solidFill>
                <a:latin typeface="+mj-lt"/>
              </a:rPr>
              <a:t>benwirkungen</a:t>
            </a:r>
            <a:r>
              <a:rPr lang="de-DE" sz="1100" dirty="0">
                <a:solidFill>
                  <a:srgbClr val="C00000"/>
                </a:solidFill>
                <a:latin typeface="+mj-lt"/>
              </a:rPr>
              <a:t>“) müssen eliminiert werden. </a:t>
            </a:r>
          </a:p>
        </p:txBody>
      </p:sp>
      <p:sp>
        <p:nvSpPr>
          <p:cNvPr id="10" name="Rechteckige Legende 9">
            <a:extLst>
              <a:ext uri="{FF2B5EF4-FFF2-40B4-BE49-F238E27FC236}">
                <a16:creationId xmlns:a16="http://schemas.microsoft.com/office/drawing/2014/main" id="{14199D26-F12C-B78D-13D3-70F5A27CD401}"/>
              </a:ext>
            </a:extLst>
          </p:cNvPr>
          <p:cNvSpPr/>
          <p:nvPr/>
        </p:nvSpPr>
        <p:spPr>
          <a:xfrm>
            <a:off x="3275341" y="3292971"/>
            <a:ext cx="2252875" cy="1110515"/>
          </a:xfrm>
          <a:prstGeom prst="wedgeRectCallout">
            <a:avLst>
              <a:gd name="adj1" fmla="val 7742"/>
              <a:gd name="adj2" fmla="val 72725"/>
            </a:avLst>
          </a:prstGeom>
          <a:solidFill>
            <a:srgbClr val="C00000">
              <a:alpha val="7958"/>
            </a:srgbClr>
          </a:solidFill>
          <a:ln w="127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r>
              <a:rPr lang="de-DE" sz="1100" b="1" dirty="0">
                <a:solidFill>
                  <a:srgbClr val="C00000"/>
                </a:solidFill>
                <a:latin typeface="+mj-lt"/>
              </a:rPr>
              <a:t>2: </a:t>
            </a:r>
            <a:r>
              <a:rPr lang="de-DE" sz="1100" dirty="0">
                <a:solidFill>
                  <a:srgbClr val="C00000"/>
                </a:solidFill>
                <a:latin typeface="+mj-lt"/>
              </a:rPr>
              <a:t>Eine Wertaussage hat einen vor-schreibenden (=normativen) </a:t>
            </a:r>
            <a:r>
              <a:rPr lang="de-DE" sz="1100" dirty="0" err="1">
                <a:solidFill>
                  <a:srgbClr val="C00000"/>
                </a:solidFill>
                <a:latin typeface="+mj-lt"/>
              </a:rPr>
              <a:t>Charak-ter</a:t>
            </a:r>
            <a:r>
              <a:rPr lang="de-DE" sz="1100" dirty="0">
                <a:solidFill>
                  <a:srgbClr val="C00000"/>
                </a:solidFill>
                <a:latin typeface="+mj-lt"/>
              </a:rPr>
              <a:t>. Sie orientiert sich an </a:t>
            </a:r>
            <a:r>
              <a:rPr lang="de-DE" sz="1100" dirty="0" err="1">
                <a:solidFill>
                  <a:srgbClr val="C00000"/>
                </a:solidFill>
                <a:latin typeface="+mj-lt"/>
              </a:rPr>
              <a:t>gesellschaft-lichen</a:t>
            </a:r>
            <a:r>
              <a:rPr lang="de-DE" sz="1100" dirty="0">
                <a:solidFill>
                  <a:srgbClr val="C00000"/>
                </a:solidFill>
                <a:latin typeface="+mj-lt"/>
              </a:rPr>
              <a:t> Normen oder Handlungsvor-schriften. Sie ist also mit einem Wert verknüpft, den es zu identifizieren gilt</a:t>
            </a:r>
          </a:p>
        </p:txBody>
      </p:sp>
      <p:sp>
        <p:nvSpPr>
          <p:cNvPr id="11" name="Rechteckige Legende 10">
            <a:extLst>
              <a:ext uri="{FF2B5EF4-FFF2-40B4-BE49-F238E27FC236}">
                <a16:creationId xmlns:a16="http://schemas.microsoft.com/office/drawing/2014/main" id="{ABAFF9C3-88A9-31A0-3264-026B5908AD2E}"/>
              </a:ext>
            </a:extLst>
          </p:cNvPr>
          <p:cNvSpPr/>
          <p:nvPr/>
        </p:nvSpPr>
        <p:spPr>
          <a:xfrm>
            <a:off x="5590607" y="3292969"/>
            <a:ext cx="1567809" cy="1110517"/>
          </a:xfrm>
          <a:prstGeom prst="wedgeRectCallout">
            <a:avLst>
              <a:gd name="adj1" fmla="val 19488"/>
              <a:gd name="adj2" fmla="val 70786"/>
            </a:avLst>
          </a:prstGeom>
          <a:solidFill>
            <a:srgbClr val="C00000">
              <a:alpha val="7958"/>
            </a:srgbClr>
          </a:solidFill>
          <a:ln w="127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r>
              <a:rPr lang="de-DE" sz="1100" dirty="0">
                <a:solidFill>
                  <a:srgbClr val="C00000"/>
                </a:solidFill>
                <a:latin typeface="+mj-lt"/>
              </a:rPr>
              <a:t>Aus </a:t>
            </a:r>
            <a:r>
              <a:rPr lang="de-DE" sz="1100" b="1" dirty="0">
                <a:solidFill>
                  <a:srgbClr val="C00000"/>
                </a:solidFill>
                <a:latin typeface="+mj-lt"/>
              </a:rPr>
              <a:t>1</a:t>
            </a:r>
            <a:r>
              <a:rPr lang="de-DE" sz="1100" dirty="0">
                <a:solidFill>
                  <a:srgbClr val="C00000"/>
                </a:solidFill>
                <a:latin typeface="+mj-lt"/>
              </a:rPr>
              <a:t> und </a:t>
            </a:r>
            <a:r>
              <a:rPr lang="de-DE" sz="1100" b="1" dirty="0">
                <a:solidFill>
                  <a:srgbClr val="C00000"/>
                </a:solidFill>
                <a:latin typeface="+mj-lt"/>
              </a:rPr>
              <a:t>2</a:t>
            </a:r>
            <a:r>
              <a:rPr lang="de-DE" sz="1100" dirty="0">
                <a:solidFill>
                  <a:srgbClr val="C00000"/>
                </a:solidFill>
                <a:latin typeface="+mj-lt"/>
              </a:rPr>
              <a:t> ergibt sich als Konsequenz entweder “Also muss es eine Impfpflicht geben“ (+) oder “Also darf es keine Impfpflicht geben“ (-)</a:t>
            </a:r>
          </a:p>
        </p:txBody>
      </p:sp>
      <p:sp>
        <p:nvSpPr>
          <p:cNvPr id="12" name="Textfeld 11">
            <a:extLst>
              <a:ext uri="{FF2B5EF4-FFF2-40B4-BE49-F238E27FC236}">
                <a16:creationId xmlns:a16="http://schemas.microsoft.com/office/drawing/2014/main" id="{099D1E03-740C-E5BF-8A61-2EB02FC00718}"/>
              </a:ext>
            </a:extLst>
          </p:cNvPr>
          <p:cNvSpPr txBox="1"/>
          <p:nvPr/>
        </p:nvSpPr>
        <p:spPr>
          <a:xfrm>
            <a:off x="462344" y="9858884"/>
            <a:ext cx="6623502" cy="600164"/>
          </a:xfrm>
          <a:prstGeom prst="rect">
            <a:avLst/>
          </a:prstGeom>
          <a:noFill/>
          <a:ln>
            <a:solidFill>
              <a:srgbClr val="C00000"/>
            </a:solidFill>
          </a:ln>
        </p:spPr>
        <p:txBody>
          <a:bodyPr wrap="square" rtlCol="0">
            <a:spAutoFit/>
          </a:bodyPr>
          <a:lstStyle/>
          <a:p>
            <a:r>
              <a:rPr lang="de-DE" sz="1100" b="1" dirty="0">
                <a:solidFill>
                  <a:srgbClr val="C00000"/>
                </a:solidFill>
              </a:rPr>
              <a:t>Arbeitsaufträge</a:t>
            </a:r>
            <a:r>
              <a:rPr lang="de-DE" sz="1100" dirty="0">
                <a:solidFill>
                  <a:srgbClr val="C00000"/>
                </a:solidFill>
              </a:rPr>
              <a:t>: </a:t>
            </a:r>
          </a:p>
          <a:p>
            <a:r>
              <a:rPr lang="de-DE" sz="1100" dirty="0">
                <a:solidFill>
                  <a:srgbClr val="C00000"/>
                </a:solidFill>
              </a:rPr>
              <a:t>Von zwei Person positioniert sich eine gegen eine und eine für die Corona-Impfpflicht. </a:t>
            </a:r>
          </a:p>
          <a:p>
            <a:r>
              <a:rPr lang="de-DE" sz="1100" dirty="0">
                <a:solidFill>
                  <a:srgbClr val="C00000"/>
                </a:solidFill>
              </a:rPr>
              <a:t>Begründen Sie die Entscheidung aus der Perspektive der jeweiligen Person. </a:t>
            </a:r>
          </a:p>
        </p:txBody>
      </p:sp>
    </p:spTree>
    <p:extLst>
      <p:ext uri="{BB962C8B-B14F-4D97-AF65-F5344CB8AC3E}">
        <p14:creationId xmlns:p14="http://schemas.microsoft.com/office/powerpoint/2010/main" val="1151414758"/>
      </p:ext>
    </p:extLst>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1371</Words>
  <Application>Microsoft Macintosh PowerPoint</Application>
  <PresentationFormat>Benutzerdefiniert</PresentationFormat>
  <Paragraphs>157</Paragraphs>
  <Slides>3</Slides>
  <Notes>0</Notes>
  <HiddenSlides>0</HiddenSlides>
  <MMClips>0</MMClips>
  <ScaleCrop>false</ScaleCrop>
  <HeadingPairs>
    <vt:vector size="6" baseType="variant">
      <vt:variant>
        <vt:lpstr>Verwendete Schriftarten</vt:lpstr>
      </vt:variant>
      <vt:variant>
        <vt:i4>3</vt:i4>
      </vt:variant>
      <vt:variant>
        <vt:lpstr>Design</vt:lpstr>
      </vt:variant>
      <vt:variant>
        <vt:i4>1</vt:i4>
      </vt:variant>
      <vt:variant>
        <vt:lpstr>Folientitel</vt:lpstr>
      </vt:variant>
      <vt:variant>
        <vt:i4>3</vt:i4>
      </vt:variant>
    </vt:vector>
  </HeadingPairs>
  <TitlesOfParts>
    <vt:vector size="7" baseType="lpstr">
      <vt:lpstr>Arial</vt:lpstr>
      <vt:lpstr>Calibri</vt:lpstr>
      <vt:lpstr>Calibri Light</vt:lpstr>
      <vt:lpstr>Office</vt:lpstr>
      <vt:lpstr>PowerPoint-Präsentation</vt:lpstr>
      <vt:lpstr>PowerPoint-Präsentation</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Sven Gemballa</dc:creator>
  <cp:lastModifiedBy>Sven Gemballa</cp:lastModifiedBy>
  <cp:revision>29</cp:revision>
  <dcterms:created xsi:type="dcterms:W3CDTF">2022-01-13T11:53:06Z</dcterms:created>
  <dcterms:modified xsi:type="dcterms:W3CDTF">2024-06-04T11:20:56Z</dcterms:modified>
</cp:coreProperties>
</file>