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76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BA146-870A-4F27-920E-271B310E4B9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2912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7C516-DB19-450C-9249-AAB4C62B70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2049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D7904-9CCD-4DAB-A2DF-C972473FF53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1355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1FBAC-3C10-4B5F-9FE4-3C4430E59CB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8074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8B95-3EAD-455F-8A75-DC218C68A70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2410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17C8E-97C6-4C7F-9F1F-64C2BC79EE1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280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ED9FA-41E1-4FC2-B816-B0D3742FFD2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3007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BCFD9-9E00-4C79-AB49-0EF87213EAA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086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3DDEC-563E-430D-81B4-E2A389D524E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120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E1FB0-30AA-4115-BD5F-C89E68E4693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3182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CD9B1-51BD-4639-A28B-7ECD40ED863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3064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A3A60F5-F266-4937-B8F0-E253CD23556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1"/>
          <p:cNvGrpSpPr>
            <a:grpSpLocks/>
          </p:cNvGrpSpPr>
          <p:nvPr/>
        </p:nvGrpSpPr>
        <p:grpSpPr bwMode="auto">
          <a:xfrm rot="10800000">
            <a:off x="1682750" y="1952625"/>
            <a:ext cx="2057400" cy="1968500"/>
            <a:chOff x="444716" y="296863"/>
            <a:chExt cx="2057400" cy="1968500"/>
          </a:xfrm>
        </p:grpSpPr>
        <p:sp>
          <p:nvSpPr>
            <p:cNvPr id="2088" name="AutoShape 19"/>
            <p:cNvSpPr>
              <a:spLocks noChangeArrowheads="1"/>
            </p:cNvSpPr>
            <p:nvPr/>
          </p:nvSpPr>
          <p:spPr bwMode="auto">
            <a:xfrm flipH="1" flipV="1">
              <a:off x="444716" y="296863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89" name="Textfeld 3"/>
            <p:cNvSpPr txBox="1">
              <a:spLocks noChangeArrowheads="1"/>
            </p:cNvSpPr>
            <p:nvPr/>
          </p:nvSpPr>
          <p:spPr bwMode="auto">
            <a:xfrm rot="-3670494">
              <a:off x="1194046" y="979334"/>
              <a:ext cx="13308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Schonend…</a:t>
              </a:r>
            </a:p>
          </p:txBody>
        </p:sp>
      </p:grpSp>
      <p:grpSp>
        <p:nvGrpSpPr>
          <p:cNvPr id="2051" name="Gruppieren 4"/>
          <p:cNvGrpSpPr>
            <a:grpSpLocks/>
          </p:cNvGrpSpPr>
          <p:nvPr/>
        </p:nvGrpSpPr>
        <p:grpSpPr bwMode="auto">
          <a:xfrm>
            <a:off x="3063875" y="1916113"/>
            <a:ext cx="2057400" cy="1968500"/>
            <a:chOff x="2555776" y="309656"/>
            <a:chExt cx="2057400" cy="1968500"/>
          </a:xfrm>
        </p:grpSpPr>
        <p:sp>
          <p:nvSpPr>
            <p:cNvPr id="2085" name="AutoShape 47"/>
            <p:cNvSpPr>
              <a:spLocks noChangeArrowheads="1"/>
            </p:cNvSpPr>
            <p:nvPr/>
          </p:nvSpPr>
          <p:spPr bwMode="auto">
            <a:xfrm flipH="1" flipV="1">
              <a:off x="2555776" y="309656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86" name="Textfeld 6"/>
            <p:cNvSpPr txBox="1">
              <a:spLocks noChangeArrowheads="1"/>
            </p:cNvSpPr>
            <p:nvPr/>
          </p:nvSpPr>
          <p:spPr bwMode="auto">
            <a:xfrm rot="-3670494">
              <a:off x="3262767" y="1104787"/>
              <a:ext cx="13561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Am besten …</a:t>
              </a:r>
            </a:p>
          </p:txBody>
        </p:sp>
        <p:sp>
          <p:nvSpPr>
            <p:cNvPr id="2087" name="Textfeld 7"/>
            <p:cNvSpPr txBox="1">
              <a:spLocks noChangeArrowheads="1"/>
            </p:cNvSpPr>
            <p:nvPr/>
          </p:nvSpPr>
          <p:spPr bwMode="auto">
            <a:xfrm rot="-7152915">
              <a:off x="2492666" y="943636"/>
              <a:ext cx="14155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Salz einsparen</a:t>
              </a:r>
            </a:p>
          </p:txBody>
        </p:sp>
      </p:grpSp>
      <p:grpSp>
        <p:nvGrpSpPr>
          <p:cNvPr id="2052" name="Gruppieren 8"/>
          <p:cNvGrpSpPr>
            <a:grpSpLocks/>
          </p:cNvGrpSpPr>
          <p:nvPr/>
        </p:nvGrpSpPr>
        <p:grpSpPr bwMode="auto">
          <a:xfrm>
            <a:off x="1814513" y="4113213"/>
            <a:ext cx="2057400" cy="1968500"/>
            <a:chOff x="4743450" y="309656"/>
            <a:chExt cx="2057400" cy="1968500"/>
          </a:xfrm>
        </p:grpSpPr>
        <p:sp>
          <p:nvSpPr>
            <p:cNvPr id="2083" name="AutoShape 7"/>
            <p:cNvSpPr>
              <a:spLocks noChangeArrowheads="1"/>
            </p:cNvSpPr>
            <p:nvPr/>
          </p:nvSpPr>
          <p:spPr bwMode="auto">
            <a:xfrm flipH="1" flipV="1">
              <a:off x="4743450" y="309656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84" name="Textfeld 10"/>
            <p:cNvSpPr txBox="1">
              <a:spLocks noChangeArrowheads="1"/>
            </p:cNvSpPr>
            <p:nvPr/>
          </p:nvSpPr>
          <p:spPr bwMode="auto">
            <a:xfrm rot="-7152915">
              <a:off x="5048130" y="1146854"/>
              <a:ext cx="7920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wählen</a:t>
              </a:r>
            </a:p>
          </p:txBody>
        </p:sp>
      </p:grpSp>
      <p:grpSp>
        <p:nvGrpSpPr>
          <p:cNvPr id="2053" name="Gruppieren 11"/>
          <p:cNvGrpSpPr>
            <a:grpSpLocks/>
          </p:cNvGrpSpPr>
          <p:nvPr/>
        </p:nvGrpSpPr>
        <p:grpSpPr bwMode="auto">
          <a:xfrm>
            <a:off x="4484688" y="1898650"/>
            <a:ext cx="2057400" cy="1968500"/>
            <a:chOff x="1498790" y="315118"/>
            <a:chExt cx="2057400" cy="1968500"/>
          </a:xfrm>
        </p:grpSpPr>
        <p:sp>
          <p:nvSpPr>
            <p:cNvPr id="2079" name="AutoShape 23"/>
            <p:cNvSpPr>
              <a:spLocks noChangeArrowheads="1"/>
            </p:cNvSpPr>
            <p:nvPr/>
          </p:nvSpPr>
          <p:spPr bwMode="auto">
            <a:xfrm>
              <a:off x="1498790" y="315118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80" name="Textfeld 13"/>
            <p:cNvSpPr txBox="1">
              <a:spLocks noChangeArrowheads="1"/>
            </p:cNvSpPr>
            <p:nvPr/>
          </p:nvSpPr>
          <p:spPr bwMode="auto">
            <a:xfrm rot="-7152915">
              <a:off x="1999333" y="1145480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Zucker und…</a:t>
              </a:r>
            </a:p>
          </p:txBody>
        </p:sp>
        <p:sp>
          <p:nvSpPr>
            <p:cNvPr id="2081" name="Textfeld 14"/>
            <p:cNvSpPr txBox="1">
              <a:spLocks noChangeArrowheads="1"/>
            </p:cNvSpPr>
            <p:nvPr/>
          </p:nvSpPr>
          <p:spPr bwMode="auto">
            <a:xfrm rot="-3670494">
              <a:off x="1443271" y="1033754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zubereiten</a:t>
              </a:r>
            </a:p>
          </p:txBody>
        </p:sp>
        <p:sp>
          <p:nvSpPr>
            <p:cNvPr id="2082" name="Textfeld 15"/>
            <p:cNvSpPr txBox="1">
              <a:spLocks noChangeArrowheads="1"/>
            </p:cNvSpPr>
            <p:nvPr/>
          </p:nvSpPr>
          <p:spPr bwMode="auto">
            <a:xfrm>
              <a:off x="1777442" y="1911920"/>
              <a:ext cx="15841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Achtsam essen …</a:t>
              </a:r>
            </a:p>
          </p:txBody>
        </p:sp>
      </p:grpSp>
      <p:grpSp>
        <p:nvGrpSpPr>
          <p:cNvPr id="2054" name="Gruppieren 16"/>
          <p:cNvGrpSpPr>
            <a:grpSpLocks/>
          </p:cNvGrpSpPr>
          <p:nvPr/>
        </p:nvGrpSpPr>
        <p:grpSpPr bwMode="auto">
          <a:xfrm rot="10800000">
            <a:off x="3076575" y="4086225"/>
            <a:ext cx="2057400" cy="1987550"/>
            <a:chOff x="1473416" y="2333033"/>
            <a:chExt cx="2057400" cy="1987522"/>
          </a:xfrm>
        </p:grpSpPr>
        <p:sp>
          <p:nvSpPr>
            <p:cNvPr id="2076" name="AutoShape 35"/>
            <p:cNvSpPr>
              <a:spLocks noChangeArrowheads="1"/>
            </p:cNvSpPr>
            <p:nvPr/>
          </p:nvSpPr>
          <p:spPr bwMode="auto">
            <a:xfrm flipH="1" flipV="1">
              <a:off x="1473416" y="2352055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77" name="Textfeld 18"/>
            <p:cNvSpPr txBox="1">
              <a:spLocks noChangeArrowheads="1"/>
            </p:cNvSpPr>
            <p:nvPr/>
          </p:nvSpPr>
          <p:spPr bwMode="auto">
            <a:xfrm rot="-3670494">
              <a:off x="1948118" y="3066628"/>
              <a:ext cx="174419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Lebensmittelvielfalt…</a:t>
              </a:r>
            </a:p>
          </p:txBody>
        </p:sp>
        <p:sp>
          <p:nvSpPr>
            <p:cNvPr id="2078" name="Textfeld 19"/>
            <p:cNvSpPr txBox="1">
              <a:spLocks noChangeArrowheads="1"/>
            </p:cNvSpPr>
            <p:nvPr/>
          </p:nvSpPr>
          <p:spPr bwMode="auto">
            <a:xfrm>
              <a:off x="1777442" y="2388160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und genießen</a:t>
              </a:r>
            </a:p>
          </p:txBody>
        </p:sp>
      </p:grpSp>
      <p:grpSp>
        <p:nvGrpSpPr>
          <p:cNvPr id="2055" name="Gruppieren 20"/>
          <p:cNvGrpSpPr>
            <a:grpSpLocks/>
          </p:cNvGrpSpPr>
          <p:nvPr/>
        </p:nvGrpSpPr>
        <p:grpSpPr bwMode="auto">
          <a:xfrm>
            <a:off x="395288" y="4086225"/>
            <a:ext cx="2057400" cy="1976438"/>
            <a:chOff x="2545369" y="2348880"/>
            <a:chExt cx="2057400" cy="1976209"/>
          </a:xfrm>
        </p:grpSpPr>
        <p:sp>
          <p:nvSpPr>
            <p:cNvPr id="2072" name="AutoShape 39"/>
            <p:cNvSpPr>
              <a:spLocks noChangeArrowheads="1"/>
            </p:cNvSpPr>
            <p:nvPr/>
          </p:nvSpPr>
          <p:spPr bwMode="auto">
            <a:xfrm>
              <a:off x="2545369" y="2348880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73" name="Textfeld 22"/>
            <p:cNvSpPr txBox="1">
              <a:spLocks noChangeArrowheads="1"/>
            </p:cNvSpPr>
            <p:nvPr/>
          </p:nvSpPr>
          <p:spPr bwMode="auto">
            <a:xfrm rot="-3670494">
              <a:off x="2448914" y="3182416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genießen</a:t>
              </a:r>
            </a:p>
          </p:txBody>
        </p:sp>
        <p:sp>
          <p:nvSpPr>
            <p:cNvPr id="2074" name="Textfeld 23"/>
            <p:cNvSpPr txBox="1">
              <a:spLocks noChangeArrowheads="1"/>
            </p:cNvSpPr>
            <p:nvPr/>
          </p:nvSpPr>
          <p:spPr bwMode="auto">
            <a:xfrm rot="-7152915">
              <a:off x="3012978" y="3261712"/>
              <a:ext cx="1849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Gesundheitsfördernde…</a:t>
              </a:r>
            </a:p>
          </p:txBody>
        </p:sp>
        <p:sp>
          <p:nvSpPr>
            <p:cNvPr id="2075" name="Textfeld 24"/>
            <p:cNvSpPr txBox="1">
              <a:spLocks noChangeArrowheads="1"/>
            </p:cNvSpPr>
            <p:nvPr/>
          </p:nvSpPr>
          <p:spPr bwMode="auto">
            <a:xfrm>
              <a:off x="2799176" y="3886493"/>
              <a:ext cx="158417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Auf das Gewicht achten und…</a:t>
              </a:r>
            </a:p>
          </p:txBody>
        </p:sp>
      </p:grpSp>
      <p:grpSp>
        <p:nvGrpSpPr>
          <p:cNvPr id="2056" name="Gruppieren 25"/>
          <p:cNvGrpSpPr>
            <a:grpSpLocks/>
          </p:cNvGrpSpPr>
          <p:nvPr/>
        </p:nvGrpSpPr>
        <p:grpSpPr bwMode="auto">
          <a:xfrm>
            <a:off x="395288" y="1919288"/>
            <a:ext cx="2057400" cy="1968500"/>
            <a:chOff x="2502116" y="4365104"/>
            <a:chExt cx="2057400" cy="1968500"/>
          </a:xfrm>
        </p:grpSpPr>
        <p:sp>
          <p:nvSpPr>
            <p:cNvPr id="2070" name="AutoShape 27"/>
            <p:cNvSpPr>
              <a:spLocks noChangeArrowheads="1"/>
            </p:cNvSpPr>
            <p:nvPr/>
          </p:nvSpPr>
          <p:spPr bwMode="auto">
            <a:xfrm flipH="1" flipV="1">
              <a:off x="2502116" y="4365104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71" name="Textfeld 27"/>
            <p:cNvSpPr txBox="1">
              <a:spLocks noChangeArrowheads="1"/>
            </p:cNvSpPr>
            <p:nvPr/>
          </p:nvSpPr>
          <p:spPr bwMode="auto">
            <a:xfrm>
              <a:off x="2752075" y="4432498"/>
              <a:ext cx="17281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In Bewegung bleiben</a:t>
              </a:r>
            </a:p>
          </p:txBody>
        </p:sp>
      </p:grpSp>
      <p:grpSp>
        <p:nvGrpSpPr>
          <p:cNvPr id="2057" name="Gruppieren 28"/>
          <p:cNvGrpSpPr>
            <a:grpSpLocks/>
          </p:cNvGrpSpPr>
          <p:nvPr/>
        </p:nvGrpSpPr>
        <p:grpSpPr bwMode="auto">
          <a:xfrm>
            <a:off x="4419600" y="4119563"/>
            <a:ext cx="2057400" cy="1968500"/>
            <a:chOff x="3635896" y="2348880"/>
            <a:chExt cx="2057400" cy="1968500"/>
          </a:xfrm>
        </p:grpSpPr>
        <p:sp>
          <p:nvSpPr>
            <p:cNvPr id="2067" name="AutoShape 31"/>
            <p:cNvSpPr>
              <a:spLocks noChangeArrowheads="1"/>
            </p:cNvSpPr>
            <p:nvPr/>
          </p:nvSpPr>
          <p:spPr bwMode="auto">
            <a:xfrm flipH="1" flipV="1">
              <a:off x="3635896" y="2348880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68" name="Textfeld 30"/>
            <p:cNvSpPr txBox="1">
              <a:spLocks noChangeArrowheads="1"/>
            </p:cNvSpPr>
            <p:nvPr/>
          </p:nvSpPr>
          <p:spPr bwMode="auto">
            <a:xfrm rot="-7152915">
              <a:off x="3506574" y="3013205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Fette nutzen</a:t>
              </a:r>
            </a:p>
          </p:txBody>
        </p:sp>
        <p:sp>
          <p:nvSpPr>
            <p:cNvPr id="2069" name="Textfeld 31"/>
            <p:cNvSpPr txBox="1">
              <a:spLocks noChangeArrowheads="1"/>
            </p:cNvSpPr>
            <p:nvPr/>
          </p:nvSpPr>
          <p:spPr bwMode="auto">
            <a:xfrm>
              <a:off x="3777737" y="2367631"/>
              <a:ext cx="175868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die Auswahl ergänzen</a:t>
              </a:r>
            </a:p>
          </p:txBody>
        </p:sp>
      </p:grpSp>
      <p:grpSp>
        <p:nvGrpSpPr>
          <p:cNvPr id="2058" name="Gruppieren 32"/>
          <p:cNvGrpSpPr>
            <a:grpSpLocks/>
          </p:cNvGrpSpPr>
          <p:nvPr/>
        </p:nvGrpSpPr>
        <p:grpSpPr bwMode="auto">
          <a:xfrm rot="10800000">
            <a:off x="5961063" y="1889125"/>
            <a:ext cx="2057400" cy="1968500"/>
            <a:chOff x="3635896" y="315118"/>
            <a:chExt cx="2057400" cy="1968500"/>
          </a:xfrm>
        </p:grpSpPr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3635896" y="315118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2064" name="Textfeld 34"/>
            <p:cNvSpPr txBox="1">
              <a:spLocks noChangeArrowheads="1"/>
            </p:cNvSpPr>
            <p:nvPr/>
          </p:nvSpPr>
          <p:spPr bwMode="auto">
            <a:xfrm rot="-3697504">
              <a:off x="3573593" y="1052322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Wasser trinken</a:t>
              </a:r>
            </a:p>
          </p:txBody>
        </p:sp>
        <p:sp>
          <p:nvSpPr>
            <p:cNvPr id="2065" name="Textfeld 35"/>
            <p:cNvSpPr txBox="1">
              <a:spLocks noChangeArrowheads="1"/>
            </p:cNvSpPr>
            <p:nvPr/>
          </p:nvSpPr>
          <p:spPr bwMode="auto">
            <a:xfrm rot="-7152915">
              <a:off x="4418930" y="1215457"/>
              <a:ext cx="11974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Vollkorn…</a:t>
              </a:r>
            </a:p>
          </p:txBody>
        </p:sp>
        <p:sp>
          <p:nvSpPr>
            <p:cNvPr id="2066" name="Textfeld 36"/>
            <p:cNvSpPr txBox="1">
              <a:spLocks noChangeArrowheads="1"/>
            </p:cNvSpPr>
            <p:nvPr/>
          </p:nvSpPr>
          <p:spPr bwMode="auto">
            <a:xfrm>
              <a:off x="3937855" y="1952566"/>
              <a:ext cx="15841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Mit tierischen LM…</a:t>
              </a: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469900" y="290513"/>
            <a:ext cx="7969250" cy="1770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b="1" dirty="0" err="1"/>
              <a:t>Trimino</a:t>
            </a:r>
            <a:endParaRPr lang="de-DE" b="1" dirty="0"/>
          </a:p>
          <a:p>
            <a:pPr marL="180000" indent="-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1200" dirty="0"/>
              <a:t>Schneiden Sie die Puzzleteile aus, legen Sie die passende Teile aneinander. (Es ergibt eine Pyramide)</a:t>
            </a:r>
          </a:p>
          <a:p>
            <a:pPr marL="180000" indent="-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1200" dirty="0"/>
              <a:t>Kleben Sie das Ergebnis auf ein Blatt.</a:t>
            </a:r>
          </a:p>
          <a:p>
            <a:pPr marL="180000" indent="-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1200" dirty="0"/>
              <a:t>Eine Regel fehlt: notieren Sie diese neben ihrer Pyramide.</a:t>
            </a:r>
          </a:p>
          <a:p>
            <a:pPr marL="180000" indent="-1800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1200" dirty="0"/>
              <a:t>Zusatzaufgabe: Schreiben Sie zu jeder Regel eine kurze Erklärung auf ihr Blatt</a:t>
            </a:r>
          </a:p>
          <a:p>
            <a:pPr>
              <a:spcBef>
                <a:spcPts val="600"/>
              </a:spcBef>
              <a:spcAft>
                <a:spcPts val="0"/>
              </a:spcAft>
              <a:defRPr/>
            </a:pPr>
            <a:r>
              <a:rPr lang="de-DE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2060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61" name="Grafik 3" descr="lbs-logo-mit-schrift-278x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37288"/>
            <a:ext cx="144780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Rechteck 4"/>
          <p:cNvSpPr>
            <a:spLocks noChangeArrowheads="1"/>
          </p:cNvSpPr>
          <p:nvPr/>
        </p:nvSpPr>
        <p:spPr bwMode="auto">
          <a:xfrm>
            <a:off x="6672263" y="6340475"/>
            <a:ext cx="1981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100" i="1">
                <a:cs typeface="Times New Roman" pitchFamily="18" charset="0"/>
              </a:rPr>
              <a:t>www.ernährungslehre-bw.de</a:t>
            </a:r>
            <a:endParaRPr lang="de-DE" altLang="de-DE"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1"/>
          <p:cNvSpPr>
            <a:spLocks noChangeArrowheads="1"/>
          </p:cNvSpPr>
          <p:nvPr/>
        </p:nvSpPr>
        <p:spPr bwMode="auto">
          <a:xfrm>
            <a:off x="171450" y="288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5" name="Rectangle 122"/>
          <p:cNvSpPr>
            <a:spLocks noChangeArrowheads="1"/>
          </p:cNvSpPr>
          <p:nvPr/>
        </p:nvSpPr>
        <p:spPr bwMode="auto">
          <a:xfrm>
            <a:off x="171450" y="288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6" name="Rectangle 123"/>
          <p:cNvSpPr>
            <a:spLocks noChangeArrowheads="1"/>
          </p:cNvSpPr>
          <p:nvPr/>
        </p:nvSpPr>
        <p:spPr bwMode="auto">
          <a:xfrm>
            <a:off x="171450" y="288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7" name="Rectangle 124"/>
          <p:cNvSpPr>
            <a:spLocks noChangeArrowheads="1"/>
          </p:cNvSpPr>
          <p:nvPr/>
        </p:nvSpPr>
        <p:spPr bwMode="auto">
          <a:xfrm>
            <a:off x="171450" y="288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8" name="Rectangle 125"/>
          <p:cNvSpPr>
            <a:spLocks noChangeArrowheads="1"/>
          </p:cNvSpPr>
          <p:nvPr/>
        </p:nvSpPr>
        <p:spPr bwMode="auto">
          <a:xfrm>
            <a:off x="171450" y="288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9" name="Text Box 143"/>
          <p:cNvSpPr txBox="1">
            <a:spLocks noChangeArrowheads="1"/>
          </p:cNvSpPr>
          <p:nvPr/>
        </p:nvSpPr>
        <p:spPr bwMode="auto">
          <a:xfrm>
            <a:off x="5327650" y="3322638"/>
            <a:ext cx="3816350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800" b="1" u="sng"/>
              <a:t>Lösung: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1200"/>
              <a:t>Fehlende Regel:</a:t>
            </a:r>
            <a:br>
              <a:rPr lang="de-DE" altLang="de-DE" sz="1200"/>
            </a:br>
            <a:r>
              <a:rPr lang="de-DE" altLang="de-DE" sz="1200">
                <a:sym typeface="Wingdings" pitchFamily="2" charset="2"/>
              </a:rPr>
              <a:t> </a:t>
            </a:r>
            <a:r>
              <a:rPr lang="de-DE" altLang="de-DE" sz="1400" b="1" i="1"/>
              <a:t>Gemüse und Obst – nimm 5 am Tag</a:t>
            </a:r>
          </a:p>
        </p:txBody>
      </p:sp>
      <p:grpSp>
        <p:nvGrpSpPr>
          <p:cNvPr id="3080" name="Gruppieren 2"/>
          <p:cNvGrpSpPr>
            <a:grpSpLocks/>
          </p:cNvGrpSpPr>
          <p:nvPr/>
        </p:nvGrpSpPr>
        <p:grpSpPr bwMode="auto">
          <a:xfrm>
            <a:off x="444500" y="296863"/>
            <a:ext cx="2057400" cy="1968500"/>
            <a:chOff x="444716" y="296863"/>
            <a:chExt cx="2057400" cy="1968500"/>
          </a:xfrm>
        </p:grpSpPr>
        <p:sp>
          <p:nvSpPr>
            <p:cNvPr id="3116" name="AutoShape 19"/>
            <p:cNvSpPr>
              <a:spLocks noChangeArrowheads="1"/>
            </p:cNvSpPr>
            <p:nvPr/>
          </p:nvSpPr>
          <p:spPr bwMode="auto">
            <a:xfrm flipH="1" flipV="1">
              <a:off x="444716" y="296863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17" name="Textfeld 44"/>
            <p:cNvSpPr txBox="1">
              <a:spLocks noChangeArrowheads="1"/>
            </p:cNvSpPr>
            <p:nvPr/>
          </p:nvSpPr>
          <p:spPr bwMode="auto">
            <a:xfrm rot="-3670494">
              <a:off x="1194046" y="979334"/>
              <a:ext cx="13308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Schonend…</a:t>
              </a:r>
            </a:p>
          </p:txBody>
        </p:sp>
      </p:grpSp>
      <p:grpSp>
        <p:nvGrpSpPr>
          <p:cNvPr id="3081" name="Gruppieren 4"/>
          <p:cNvGrpSpPr>
            <a:grpSpLocks/>
          </p:cNvGrpSpPr>
          <p:nvPr/>
        </p:nvGrpSpPr>
        <p:grpSpPr bwMode="auto">
          <a:xfrm>
            <a:off x="2555875" y="265113"/>
            <a:ext cx="2057400" cy="2012950"/>
            <a:chOff x="2555776" y="265071"/>
            <a:chExt cx="2057400" cy="2013085"/>
          </a:xfrm>
        </p:grpSpPr>
        <p:sp>
          <p:nvSpPr>
            <p:cNvPr id="3113" name="AutoShape 47"/>
            <p:cNvSpPr>
              <a:spLocks noChangeArrowheads="1"/>
            </p:cNvSpPr>
            <p:nvPr/>
          </p:nvSpPr>
          <p:spPr bwMode="auto">
            <a:xfrm flipH="1" flipV="1">
              <a:off x="2555776" y="309656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14" name="Textfeld 41"/>
            <p:cNvSpPr txBox="1">
              <a:spLocks noChangeArrowheads="1"/>
            </p:cNvSpPr>
            <p:nvPr/>
          </p:nvSpPr>
          <p:spPr bwMode="auto">
            <a:xfrm rot="-3670494">
              <a:off x="3219955" y="903270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Am besten …</a:t>
              </a:r>
            </a:p>
          </p:txBody>
        </p:sp>
        <p:sp>
          <p:nvSpPr>
            <p:cNvPr id="3115" name="Textfeld 47"/>
            <p:cNvSpPr txBox="1">
              <a:spLocks noChangeArrowheads="1"/>
            </p:cNvSpPr>
            <p:nvPr/>
          </p:nvSpPr>
          <p:spPr bwMode="auto">
            <a:xfrm rot="-7152915">
              <a:off x="2492666" y="943636"/>
              <a:ext cx="14155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Salz einsparen</a:t>
              </a:r>
            </a:p>
          </p:txBody>
        </p:sp>
      </p:grpSp>
      <p:grpSp>
        <p:nvGrpSpPr>
          <p:cNvPr id="3082" name="Gruppieren 6"/>
          <p:cNvGrpSpPr>
            <a:grpSpLocks/>
          </p:cNvGrpSpPr>
          <p:nvPr/>
        </p:nvGrpSpPr>
        <p:grpSpPr bwMode="auto">
          <a:xfrm>
            <a:off x="4743450" y="309563"/>
            <a:ext cx="2057400" cy="1968500"/>
            <a:chOff x="4743450" y="309656"/>
            <a:chExt cx="2057400" cy="1968500"/>
          </a:xfrm>
        </p:grpSpPr>
        <p:sp>
          <p:nvSpPr>
            <p:cNvPr id="3111" name="AutoShape 7"/>
            <p:cNvSpPr>
              <a:spLocks noChangeArrowheads="1"/>
            </p:cNvSpPr>
            <p:nvPr/>
          </p:nvSpPr>
          <p:spPr bwMode="auto">
            <a:xfrm flipH="1" flipV="1">
              <a:off x="4743450" y="309656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12" name="Textfeld 49"/>
            <p:cNvSpPr txBox="1">
              <a:spLocks noChangeArrowheads="1"/>
            </p:cNvSpPr>
            <p:nvPr/>
          </p:nvSpPr>
          <p:spPr bwMode="auto">
            <a:xfrm rot="-7152915">
              <a:off x="5048130" y="1146854"/>
              <a:ext cx="7920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wählen</a:t>
              </a:r>
            </a:p>
          </p:txBody>
        </p:sp>
      </p:grpSp>
      <p:grpSp>
        <p:nvGrpSpPr>
          <p:cNvPr id="3083" name="Gruppieren 3"/>
          <p:cNvGrpSpPr>
            <a:grpSpLocks/>
          </p:cNvGrpSpPr>
          <p:nvPr/>
        </p:nvGrpSpPr>
        <p:grpSpPr bwMode="auto">
          <a:xfrm>
            <a:off x="1498600" y="314325"/>
            <a:ext cx="2057400" cy="1968500"/>
            <a:chOff x="1498790" y="315118"/>
            <a:chExt cx="2057400" cy="1968500"/>
          </a:xfrm>
        </p:grpSpPr>
        <p:sp>
          <p:nvSpPr>
            <p:cNvPr id="3107" name="AutoShape 23"/>
            <p:cNvSpPr>
              <a:spLocks noChangeArrowheads="1"/>
            </p:cNvSpPr>
            <p:nvPr/>
          </p:nvSpPr>
          <p:spPr bwMode="auto">
            <a:xfrm>
              <a:off x="1498790" y="315118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08" name="Textfeld 1"/>
            <p:cNvSpPr txBox="1">
              <a:spLocks noChangeArrowheads="1"/>
            </p:cNvSpPr>
            <p:nvPr/>
          </p:nvSpPr>
          <p:spPr bwMode="auto">
            <a:xfrm rot="-7152915">
              <a:off x="1999333" y="1145480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Zucker und…</a:t>
              </a:r>
            </a:p>
          </p:txBody>
        </p:sp>
        <p:sp>
          <p:nvSpPr>
            <p:cNvPr id="3109" name="Textfeld 38"/>
            <p:cNvSpPr txBox="1">
              <a:spLocks noChangeArrowheads="1"/>
            </p:cNvSpPr>
            <p:nvPr/>
          </p:nvSpPr>
          <p:spPr bwMode="auto">
            <a:xfrm rot="-3670494">
              <a:off x="1443271" y="1033754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zubereiten</a:t>
              </a:r>
            </a:p>
          </p:txBody>
        </p:sp>
        <p:sp>
          <p:nvSpPr>
            <p:cNvPr id="3110" name="Textfeld 50"/>
            <p:cNvSpPr txBox="1">
              <a:spLocks noChangeArrowheads="1"/>
            </p:cNvSpPr>
            <p:nvPr/>
          </p:nvSpPr>
          <p:spPr bwMode="auto">
            <a:xfrm>
              <a:off x="1777442" y="1911920"/>
              <a:ext cx="15841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Achtsam essen …</a:t>
              </a:r>
            </a:p>
          </p:txBody>
        </p:sp>
      </p:grpSp>
      <p:grpSp>
        <p:nvGrpSpPr>
          <p:cNvPr id="3084" name="Gruppieren 7"/>
          <p:cNvGrpSpPr>
            <a:grpSpLocks/>
          </p:cNvGrpSpPr>
          <p:nvPr/>
        </p:nvGrpSpPr>
        <p:grpSpPr bwMode="auto">
          <a:xfrm>
            <a:off x="1473200" y="2333625"/>
            <a:ext cx="2057400" cy="1987550"/>
            <a:chOff x="1473416" y="2333033"/>
            <a:chExt cx="2057400" cy="1987522"/>
          </a:xfrm>
        </p:grpSpPr>
        <p:sp>
          <p:nvSpPr>
            <p:cNvPr id="3104" name="AutoShape 35"/>
            <p:cNvSpPr>
              <a:spLocks noChangeArrowheads="1"/>
            </p:cNvSpPr>
            <p:nvPr/>
          </p:nvSpPr>
          <p:spPr bwMode="auto">
            <a:xfrm flipH="1" flipV="1">
              <a:off x="1473416" y="2352055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05" name="Textfeld 40"/>
            <p:cNvSpPr txBox="1">
              <a:spLocks noChangeArrowheads="1"/>
            </p:cNvSpPr>
            <p:nvPr/>
          </p:nvSpPr>
          <p:spPr bwMode="auto">
            <a:xfrm rot="-3670494">
              <a:off x="1948118" y="3066628"/>
              <a:ext cx="174419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Lebensmittelvielfalt…</a:t>
              </a:r>
            </a:p>
          </p:txBody>
        </p:sp>
        <p:sp>
          <p:nvSpPr>
            <p:cNvPr id="3106" name="Textfeld 51"/>
            <p:cNvSpPr txBox="1">
              <a:spLocks noChangeArrowheads="1"/>
            </p:cNvSpPr>
            <p:nvPr/>
          </p:nvSpPr>
          <p:spPr bwMode="auto">
            <a:xfrm>
              <a:off x="1777442" y="2388160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und genießen</a:t>
              </a:r>
            </a:p>
          </p:txBody>
        </p:sp>
      </p:grpSp>
      <p:grpSp>
        <p:nvGrpSpPr>
          <p:cNvPr id="3085" name="Gruppieren 8"/>
          <p:cNvGrpSpPr>
            <a:grpSpLocks/>
          </p:cNvGrpSpPr>
          <p:nvPr/>
        </p:nvGrpSpPr>
        <p:grpSpPr bwMode="auto">
          <a:xfrm>
            <a:off x="2544763" y="2349500"/>
            <a:ext cx="2057400" cy="1974850"/>
            <a:chOff x="2545369" y="2348880"/>
            <a:chExt cx="2057400" cy="1976209"/>
          </a:xfrm>
        </p:grpSpPr>
        <p:sp>
          <p:nvSpPr>
            <p:cNvPr id="3100" name="AutoShape 39"/>
            <p:cNvSpPr>
              <a:spLocks noChangeArrowheads="1"/>
            </p:cNvSpPr>
            <p:nvPr/>
          </p:nvSpPr>
          <p:spPr bwMode="auto">
            <a:xfrm>
              <a:off x="2545369" y="2348880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101" name="Textfeld 39"/>
            <p:cNvSpPr txBox="1">
              <a:spLocks noChangeArrowheads="1"/>
            </p:cNvSpPr>
            <p:nvPr/>
          </p:nvSpPr>
          <p:spPr bwMode="auto">
            <a:xfrm rot="-3670494">
              <a:off x="2448914" y="3182416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genießen</a:t>
              </a:r>
            </a:p>
          </p:txBody>
        </p:sp>
        <p:sp>
          <p:nvSpPr>
            <p:cNvPr id="3102" name="Textfeld 45"/>
            <p:cNvSpPr txBox="1">
              <a:spLocks noChangeArrowheads="1"/>
            </p:cNvSpPr>
            <p:nvPr/>
          </p:nvSpPr>
          <p:spPr bwMode="auto">
            <a:xfrm rot="-7152915">
              <a:off x="3012978" y="3261712"/>
              <a:ext cx="18497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Gesundheitsfördernde…</a:t>
              </a:r>
            </a:p>
          </p:txBody>
        </p:sp>
        <p:sp>
          <p:nvSpPr>
            <p:cNvPr id="3103" name="Textfeld 52"/>
            <p:cNvSpPr txBox="1">
              <a:spLocks noChangeArrowheads="1"/>
            </p:cNvSpPr>
            <p:nvPr/>
          </p:nvSpPr>
          <p:spPr bwMode="auto">
            <a:xfrm>
              <a:off x="2799176" y="3886493"/>
              <a:ext cx="158417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/>
                <a:t>Auf das Gewicht achten und…</a:t>
              </a:r>
            </a:p>
          </p:txBody>
        </p:sp>
      </p:grpSp>
      <p:grpSp>
        <p:nvGrpSpPr>
          <p:cNvPr id="3086" name="Gruppieren 10"/>
          <p:cNvGrpSpPr>
            <a:grpSpLocks/>
          </p:cNvGrpSpPr>
          <p:nvPr/>
        </p:nvGrpSpPr>
        <p:grpSpPr bwMode="auto">
          <a:xfrm>
            <a:off x="2501900" y="4365625"/>
            <a:ext cx="2057400" cy="1968500"/>
            <a:chOff x="2502116" y="4365104"/>
            <a:chExt cx="2057400" cy="1968500"/>
          </a:xfrm>
        </p:grpSpPr>
        <p:sp>
          <p:nvSpPr>
            <p:cNvPr id="3098" name="AutoShape 27"/>
            <p:cNvSpPr>
              <a:spLocks noChangeArrowheads="1"/>
            </p:cNvSpPr>
            <p:nvPr/>
          </p:nvSpPr>
          <p:spPr bwMode="auto">
            <a:xfrm flipH="1" flipV="1">
              <a:off x="2502116" y="4365104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099" name="Textfeld 53"/>
            <p:cNvSpPr txBox="1">
              <a:spLocks noChangeArrowheads="1"/>
            </p:cNvSpPr>
            <p:nvPr/>
          </p:nvSpPr>
          <p:spPr bwMode="auto">
            <a:xfrm>
              <a:off x="2752075" y="4432498"/>
              <a:ext cx="172819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In Bewegung bleiben</a:t>
              </a:r>
            </a:p>
          </p:txBody>
        </p:sp>
      </p:grpSp>
      <p:grpSp>
        <p:nvGrpSpPr>
          <p:cNvPr id="3087" name="Gruppieren 9"/>
          <p:cNvGrpSpPr>
            <a:grpSpLocks/>
          </p:cNvGrpSpPr>
          <p:nvPr/>
        </p:nvGrpSpPr>
        <p:grpSpPr bwMode="auto">
          <a:xfrm>
            <a:off x="3635375" y="2349500"/>
            <a:ext cx="2057400" cy="1968500"/>
            <a:chOff x="3635896" y="2348880"/>
            <a:chExt cx="2057400" cy="1968500"/>
          </a:xfrm>
        </p:grpSpPr>
        <p:sp>
          <p:nvSpPr>
            <p:cNvPr id="3095" name="AutoShape 31"/>
            <p:cNvSpPr>
              <a:spLocks noChangeArrowheads="1"/>
            </p:cNvSpPr>
            <p:nvPr/>
          </p:nvSpPr>
          <p:spPr bwMode="auto">
            <a:xfrm flipH="1" flipV="1">
              <a:off x="3635896" y="2348880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096" name="Textfeld 46"/>
            <p:cNvSpPr txBox="1">
              <a:spLocks noChangeArrowheads="1"/>
            </p:cNvSpPr>
            <p:nvPr/>
          </p:nvSpPr>
          <p:spPr bwMode="auto">
            <a:xfrm rot="-7152915">
              <a:off x="3506574" y="3013205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Fette nutzen</a:t>
              </a:r>
            </a:p>
          </p:txBody>
        </p:sp>
        <p:sp>
          <p:nvSpPr>
            <p:cNvPr id="3097" name="Textfeld 54"/>
            <p:cNvSpPr txBox="1">
              <a:spLocks noChangeArrowheads="1"/>
            </p:cNvSpPr>
            <p:nvPr/>
          </p:nvSpPr>
          <p:spPr bwMode="auto">
            <a:xfrm>
              <a:off x="3777737" y="2367631"/>
              <a:ext cx="175868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die Auswahl ergänzen</a:t>
              </a:r>
            </a:p>
          </p:txBody>
        </p:sp>
      </p:grpSp>
      <p:grpSp>
        <p:nvGrpSpPr>
          <p:cNvPr id="3088" name="Gruppieren 5"/>
          <p:cNvGrpSpPr>
            <a:grpSpLocks/>
          </p:cNvGrpSpPr>
          <p:nvPr/>
        </p:nvGrpSpPr>
        <p:grpSpPr bwMode="auto">
          <a:xfrm>
            <a:off x="3635375" y="314325"/>
            <a:ext cx="2057400" cy="1968500"/>
            <a:chOff x="3635896" y="315118"/>
            <a:chExt cx="2057400" cy="1968500"/>
          </a:xfrm>
        </p:grpSpPr>
        <p:sp>
          <p:nvSpPr>
            <p:cNvPr id="3091" name="AutoShape 15"/>
            <p:cNvSpPr>
              <a:spLocks noChangeArrowheads="1"/>
            </p:cNvSpPr>
            <p:nvPr/>
          </p:nvSpPr>
          <p:spPr bwMode="auto">
            <a:xfrm>
              <a:off x="3635896" y="315118"/>
              <a:ext cx="2057400" cy="19685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1800"/>
            </a:p>
          </p:txBody>
        </p:sp>
        <p:sp>
          <p:nvSpPr>
            <p:cNvPr id="3092" name="Textfeld 42"/>
            <p:cNvSpPr txBox="1">
              <a:spLocks noChangeArrowheads="1"/>
            </p:cNvSpPr>
            <p:nvPr/>
          </p:nvSpPr>
          <p:spPr bwMode="auto">
            <a:xfrm rot="-3697504">
              <a:off x="3573593" y="1052322"/>
              <a:ext cx="1584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Wasser trinken</a:t>
              </a:r>
            </a:p>
          </p:txBody>
        </p:sp>
        <p:sp>
          <p:nvSpPr>
            <p:cNvPr id="3093" name="Textfeld 48"/>
            <p:cNvSpPr txBox="1">
              <a:spLocks noChangeArrowheads="1"/>
            </p:cNvSpPr>
            <p:nvPr/>
          </p:nvSpPr>
          <p:spPr bwMode="auto">
            <a:xfrm rot="-7152915">
              <a:off x="4418930" y="1215457"/>
              <a:ext cx="11974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/>
                <a:t>Vollkorn…</a:t>
              </a:r>
            </a:p>
          </p:txBody>
        </p:sp>
        <p:sp>
          <p:nvSpPr>
            <p:cNvPr id="3094" name="Textfeld 55"/>
            <p:cNvSpPr txBox="1">
              <a:spLocks noChangeArrowheads="1"/>
            </p:cNvSpPr>
            <p:nvPr/>
          </p:nvSpPr>
          <p:spPr bwMode="auto">
            <a:xfrm>
              <a:off x="3937855" y="1952566"/>
              <a:ext cx="15841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/>
                <a:t>Mit tierischen LM…</a:t>
              </a:r>
            </a:p>
          </p:txBody>
        </p:sp>
      </p:grpSp>
      <p:pic>
        <p:nvPicPr>
          <p:cNvPr id="3089" name="Grafik 3" descr="lbs-logo-mit-schrift-278x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37288"/>
            <a:ext cx="144780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Rechteck 44"/>
          <p:cNvSpPr>
            <a:spLocks noChangeArrowheads="1"/>
          </p:cNvSpPr>
          <p:nvPr/>
        </p:nvSpPr>
        <p:spPr bwMode="auto">
          <a:xfrm>
            <a:off x="6672263" y="6340475"/>
            <a:ext cx="1981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100" i="1">
                <a:cs typeface="Times New Roman" pitchFamily="18" charset="0"/>
              </a:rPr>
              <a:t>www.ernährungslehre-bw.de</a:t>
            </a:r>
            <a:endParaRPr lang="de-DE" altLang="de-DE" sz="110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Bildschirmpräsentation (4:3)</PresentationFormat>
  <Paragraphs>46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Standarddesign</vt:lpstr>
      <vt:lpstr>PowerPoint-Präsentation</vt:lpstr>
      <vt:lpstr>PowerPoint-Präsentation</vt:lpstr>
    </vt:vector>
  </TitlesOfParts>
  <Company>Hedwig-Dohm Schule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SailerA</dc:creator>
  <cp:lastModifiedBy>Jens Weber</cp:lastModifiedBy>
  <cp:revision>19</cp:revision>
  <dcterms:created xsi:type="dcterms:W3CDTF">2008-02-28T10:29:16Z</dcterms:created>
  <dcterms:modified xsi:type="dcterms:W3CDTF">2017-12-20T09:40:59Z</dcterms:modified>
</cp:coreProperties>
</file>