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8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4514"/>
  </p:normalViewPr>
  <p:slideViewPr>
    <p:cSldViewPr snapToGrid="0" snapToObjects="1">
      <p:cViewPr>
        <p:scale>
          <a:sx n="101" d="100"/>
          <a:sy n="101" d="100"/>
        </p:scale>
        <p:origin x="-1440" y="-6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0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3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89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2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8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82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5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9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63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9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80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39BA5-65CA-9F4C-80AF-5B2D83445390}" type="datetimeFigureOut">
              <a:rPr lang="de-DE" smtClean="0"/>
              <a:t>11.04.2018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DD5F9-C136-7B43-8F65-632685F33E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55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Eisenstoffwechsel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Die Reise des Eisens durch unseren Körper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76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876300" y="811336"/>
            <a:ext cx="2225183" cy="695491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Aufnahme mit der Nahrung: 10-20 mg/d</a:t>
            </a:r>
            <a:endParaRPr lang="de-DE" sz="1600" dirty="0">
              <a:solidFill>
                <a:schemeClr val="tx1"/>
              </a:solidFill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78618"/>
            <a:ext cx="2221840" cy="1711512"/>
          </a:xfrm>
          <a:prstGeom prst="rect">
            <a:avLst/>
          </a:prstGeom>
        </p:spPr>
      </p:pic>
      <p:sp>
        <p:nvSpPr>
          <p:cNvPr id="6" name="Abgerundetes Rechteck 5"/>
          <p:cNvSpPr/>
          <p:nvPr/>
        </p:nvSpPr>
        <p:spPr>
          <a:xfrm>
            <a:off x="312981" y="5877625"/>
            <a:ext cx="3011310" cy="599673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nicht resorbiertes Eisen im Stuhl, 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</a:rPr>
              <a:t>85-97 % der Aufnahme</a:t>
            </a:r>
          </a:p>
        </p:txBody>
      </p:sp>
      <p:sp>
        <p:nvSpPr>
          <p:cNvPr id="13" name="Oval 12"/>
          <p:cNvSpPr/>
          <p:nvPr/>
        </p:nvSpPr>
        <p:spPr>
          <a:xfrm>
            <a:off x="2528814" y="1885704"/>
            <a:ext cx="563183" cy="57563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2+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315021" y="2626057"/>
            <a:ext cx="427105" cy="402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 3+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45762">
            <a:off x="8397030" y="1019683"/>
            <a:ext cx="1187387" cy="593694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36" y="2968342"/>
            <a:ext cx="2848355" cy="2926079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3654806" y="1149609"/>
            <a:ext cx="2044134" cy="683197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Resorbiertes Eisen, </a:t>
            </a:r>
          </a:p>
          <a:p>
            <a:pPr algn="ctr"/>
            <a:r>
              <a:rPr lang="de-DE" sz="1600" dirty="0">
                <a:solidFill>
                  <a:schemeClr val="tx1"/>
                </a:solidFill>
              </a:rPr>
              <a:t>3-15% der Aufnahme</a:t>
            </a:r>
          </a:p>
        </p:txBody>
      </p:sp>
      <p:sp>
        <p:nvSpPr>
          <p:cNvPr id="19" name="Halbbogen 18"/>
          <p:cNvSpPr/>
          <p:nvPr/>
        </p:nvSpPr>
        <p:spPr>
          <a:xfrm rot="5400000">
            <a:off x="2022008" y="4083258"/>
            <a:ext cx="756000" cy="684000"/>
          </a:xfrm>
          <a:prstGeom prst="blockArc">
            <a:avLst>
              <a:gd name="adj1" fmla="val 10800000"/>
              <a:gd name="adj2" fmla="val 154167"/>
              <a:gd name="adj3" fmla="val 11922"/>
            </a:avLst>
          </a:prstGeom>
          <a:solidFill>
            <a:srgbClr val="FF831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637850" y="5167272"/>
            <a:ext cx="427105" cy="402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 3+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670" y="4367042"/>
            <a:ext cx="2126116" cy="1313915"/>
          </a:xfrm>
          <a:prstGeom prst="rect">
            <a:avLst/>
          </a:prstGeom>
        </p:spPr>
      </p:pic>
      <p:pic>
        <p:nvPicPr>
          <p:cNvPr id="26" name="Bild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67" y="6230426"/>
            <a:ext cx="469467" cy="468000"/>
          </a:xfrm>
          <a:prstGeom prst="rect">
            <a:avLst/>
          </a:prstGeom>
        </p:spPr>
      </p:pic>
      <p:sp>
        <p:nvSpPr>
          <p:cNvPr id="27" name="Rechteck 26"/>
          <p:cNvSpPr/>
          <p:nvPr/>
        </p:nvSpPr>
        <p:spPr>
          <a:xfrm>
            <a:off x="8445026" y="6295249"/>
            <a:ext cx="1790700" cy="298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smtClean="0">
                <a:solidFill>
                  <a:schemeClr val="tx1"/>
                </a:solidFill>
              </a:rPr>
              <a:t>Eisenspeicher </a:t>
            </a:r>
            <a:br>
              <a:rPr lang="de-DE" sz="1400" dirty="0" smtClean="0">
                <a:solidFill>
                  <a:schemeClr val="tx1"/>
                </a:solidFill>
              </a:rPr>
            </a:br>
            <a:r>
              <a:rPr lang="de-DE" sz="1400" dirty="0" err="1" smtClean="0">
                <a:solidFill>
                  <a:schemeClr val="tx1"/>
                </a:solidFill>
              </a:rPr>
              <a:t>Ferritin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10485420" y="6210300"/>
            <a:ext cx="1363680" cy="435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Eisentranporter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Transferrin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0" name="Zylinder 29"/>
          <p:cNvSpPr/>
          <p:nvPr/>
        </p:nvSpPr>
        <p:spPr>
          <a:xfrm>
            <a:off x="6208504" y="2037446"/>
            <a:ext cx="898739" cy="2815305"/>
          </a:xfrm>
          <a:prstGeom prst="can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Oval 31"/>
          <p:cNvSpPr/>
          <p:nvPr/>
        </p:nvSpPr>
        <p:spPr>
          <a:xfrm>
            <a:off x="4358887" y="3880091"/>
            <a:ext cx="563183" cy="57563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2+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469565" y="3152316"/>
            <a:ext cx="427105" cy="402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 3+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cxnSp>
        <p:nvCxnSpPr>
          <p:cNvPr id="36" name="Gerade Verbindung mit Pfeil 35"/>
          <p:cNvCxnSpPr/>
          <p:nvPr/>
        </p:nvCxnSpPr>
        <p:spPr>
          <a:xfrm flipV="1">
            <a:off x="4683117" y="3505199"/>
            <a:ext cx="0" cy="51316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Bild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900" y="3202110"/>
            <a:ext cx="927609" cy="463805"/>
          </a:xfrm>
          <a:prstGeom prst="rect">
            <a:avLst/>
          </a:prstGeom>
        </p:spPr>
      </p:pic>
      <p:pic>
        <p:nvPicPr>
          <p:cNvPr id="33" name="Bild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691" y="6203336"/>
            <a:ext cx="863999" cy="432000"/>
          </a:xfrm>
          <a:prstGeom prst="rect">
            <a:avLst/>
          </a:prstGeom>
        </p:spPr>
      </p:pic>
      <p:sp>
        <p:nvSpPr>
          <p:cNvPr id="10" name="Abgerundetes Rechteck 9"/>
          <p:cNvSpPr/>
          <p:nvPr/>
        </p:nvSpPr>
        <p:spPr>
          <a:xfrm>
            <a:off x="3989419" y="1933906"/>
            <a:ext cx="1344603" cy="28871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Oval 34"/>
          <p:cNvSpPr/>
          <p:nvPr/>
        </p:nvSpPr>
        <p:spPr>
          <a:xfrm>
            <a:off x="2059366" y="4132041"/>
            <a:ext cx="563183" cy="57563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2+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010753" y="4453732"/>
            <a:ext cx="1214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Mucosazelle</a:t>
            </a:r>
            <a:endParaRPr lang="de-DE" sz="1600" dirty="0"/>
          </a:p>
        </p:txBody>
      </p:sp>
      <p:cxnSp>
        <p:nvCxnSpPr>
          <p:cNvPr id="12" name="Gerade Verbindung mit Pfeil 11"/>
          <p:cNvCxnSpPr>
            <a:endCxn id="32" idx="2"/>
          </p:cNvCxnSpPr>
          <p:nvPr/>
        </p:nvCxnSpPr>
        <p:spPr>
          <a:xfrm flipV="1">
            <a:off x="2742008" y="4167908"/>
            <a:ext cx="1616879" cy="28582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>
            <a:stCxn id="34" idx="3"/>
          </p:cNvCxnSpPr>
          <p:nvPr/>
        </p:nvCxnSpPr>
        <p:spPr>
          <a:xfrm flipV="1">
            <a:off x="4896670" y="3353762"/>
            <a:ext cx="1288230" cy="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eck 40"/>
          <p:cNvSpPr/>
          <p:nvPr/>
        </p:nvSpPr>
        <p:spPr>
          <a:xfrm>
            <a:off x="6444320" y="2799217"/>
            <a:ext cx="427105" cy="402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Fe</a:t>
            </a:r>
            <a:r>
              <a:rPr lang="de-DE" sz="1000" baseline="30000" dirty="0" smtClean="0">
                <a:solidFill>
                  <a:schemeClr val="tx1"/>
                </a:solidFill>
              </a:rPr>
              <a:t> 3+</a:t>
            </a:r>
            <a:endParaRPr lang="de-DE" sz="1000" baseline="30000" dirty="0">
              <a:solidFill>
                <a:schemeClr val="tx1"/>
              </a:solidFill>
            </a:endParaRPr>
          </a:p>
        </p:txBody>
      </p:sp>
      <p:cxnSp>
        <p:nvCxnSpPr>
          <p:cNvPr id="42" name="Gerade Verbindung mit Pfeil 41"/>
          <p:cNvCxnSpPr/>
          <p:nvPr/>
        </p:nvCxnSpPr>
        <p:spPr>
          <a:xfrm flipV="1">
            <a:off x="4683117" y="2688941"/>
            <a:ext cx="0" cy="513169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Bild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287" y="2148810"/>
            <a:ext cx="558629" cy="556883"/>
          </a:xfrm>
          <a:prstGeom prst="rect">
            <a:avLst/>
          </a:prstGeom>
        </p:spPr>
      </p:pic>
      <p:sp>
        <p:nvSpPr>
          <p:cNvPr id="44" name="Textfeld 43"/>
          <p:cNvSpPr txBox="1"/>
          <p:nvPr/>
        </p:nvSpPr>
        <p:spPr>
          <a:xfrm>
            <a:off x="6377186" y="4399739"/>
            <a:ext cx="519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Blut</a:t>
            </a:r>
            <a:endParaRPr lang="de-DE" sz="1600" dirty="0"/>
          </a:p>
        </p:txBody>
      </p:sp>
      <p:cxnSp>
        <p:nvCxnSpPr>
          <p:cNvPr id="45" name="Gerade Verbindung mit Pfeil 44"/>
          <p:cNvCxnSpPr/>
          <p:nvPr/>
        </p:nvCxnSpPr>
        <p:spPr>
          <a:xfrm flipV="1">
            <a:off x="6924256" y="1367494"/>
            <a:ext cx="1872544" cy="186991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V="1">
            <a:off x="7059382" y="2856737"/>
            <a:ext cx="1383256" cy="534297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6880386" y="3636686"/>
            <a:ext cx="1562252" cy="1213138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Bild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2900" y="1004679"/>
            <a:ext cx="1120296" cy="1120296"/>
          </a:xfrm>
          <a:prstGeom prst="rect">
            <a:avLst/>
          </a:prstGeom>
        </p:spPr>
      </p:pic>
      <p:pic>
        <p:nvPicPr>
          <p:cNvPr id="52" name="Bild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745" y="4720041"/>
            <a:ext cx="526111" cy="524466"/>
          </a:xfrm>
          <a:prstGeom prst="rect">
            <a:avLst/>
          </a:prstGeom>
        </p:spPr>
      </p:pic>
      <p:pic>
        <p:nvPicPr>
          <p:cNvPr id="53" name="Bild 5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325" y="2129935"/>
            <a:ext cx="785688" cy="906018"/>
          </a:xfrm>
          <a:prstGeom prst="rect">
            <a:avLst/>
          </a:prstGeom>
        </p:spPr>
      </p:pic>
      <p:cxnSp>
        <p:nvCxnSpPr>
          <p:cNvPr id="54" name="Gerade Verbindung mit Pfeil 53"/>
          <p:cNvCxnSpPr/>
          <p:nvPr/>
        </p:nvCxnSpPr>
        <p:spPr>
          <a:xfrm flipV="1">
            <a:off x="9100822" y="1566923"/>
            <a:ext cx="1288230" cy="1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Abgerundetes Rechteck 55"/>
          <p:cNvSpPr/>
          <p:nvPr/>
        </p:nvSpPr>
        <p:spPr>
          <a:xfrm>
            <a:off x="9177062" y="1098569"/>
            <a:ext cx="1141238" cy="415476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Bildung von Hämoglobin</a:t>
            </a:r>
            <a:endParaRPr lang="de-DE" sz="1200" dirty="0">
              <a:solidFill>
                <a:schemeClr val="tx1"/>
              </a:solidFill>
            </a:endParaRPr>
          </a:p>
        </p:txBody>
      </p:sp>
      <p:grpSp>
        <p:nvGrpSpPr>
          <p:cNvPr id="74" name="Gruppierung 73"/>
          <p:cNvGrpSpPr/>
          <p:nvPr/>
        </p:nvGrpSpPr>
        <p:grpSpPr>
          <a:xfrm>
            <a:off x="6596808" y="463786"/>
            <a:ext cx="4261691" cy="1666840"/>
            <a:chOff x="6304708" y="463786"/>
            <a:chExt cx="4261691" cy="1666840"/>
          </a:xfrm>
        </p:grpSpPr>
        <p:sp>
          <p:nvSpPr>
            <p:cNvPr id="70" name="Nach oben gebogener Pfeil 69"/>
            <p:cNvSpPr/>
            <p:nvPr/>
          </p:nvSpPr>
          <p:spPr>
            <a:xfrm rot="10800000">
              <a:off x="6304708" y="463786"/>
              <a:ext cx="4236292" cy="1666840"/>
            </a:xfrm>
            <a:prstGeom prst="bentUpArrow">
              <a:avLst>
                <a:gd name="adj1" fmla="val 618"/>
                <a:gd name="adj2" fmla="val 7095"/>
                <a:gd name="adj3" fmla="val 89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2" name="Gerade Verbindung 71"/>
            <p:cNvCxnSpPr/>
            <p:nvPr/>
          </p:nvCxnSpPr>
          <p:spPr>
            <a:xfrm>
              <a:off x="10566399" y="476787"/>
              <a:ext cx="0" cy="76446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Abgerundetes Rechteck 74"/>
          <p:cNvSpPr/>
          <p:nvPr/>
        </p:nvSpPr>
        <p:spPr>
          <a:xfrm>
            <a:off x="9280156" y="2339641"/>
            <a:ext cx="1141238" cy="415476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Bildung von Myoglobin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9221665" y="4642240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Leber</a:t>
            </a:r>
            <a:endParaRPr lang="de-DE" sz="1600" dirty="0"/>
          </a:p>
        </p:txBody>
      </p:sp>
      <p:cxnSp>
        <p:nvCxnSpPr>
          <p:cNvPr id="81" name="Gerade Verbindung mit Pfeil 80"/>
          <p:cNvCxnSpPr/>
          <p:nvPr/>
        </p:nvCxnSpPr>
        <p:spPr>
          <a:xfrm>
            <a:off x="7017158" y="3549033"/>
            <a:ext cx="1425480" cy="25357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Bild 8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770" y="3401428"/>
            <a:ext cx="611310" cy="600803"/>
          </a:xfrm>
          <a:prstGeom prst="rect">
            <a:avLst/>
          </a:prstGeom>
        </p:spPr>
      </p:pic>
      <p:sp>
        <p:nvSpPr>
          <p:cNvPr id="84" name="Abgerundetes Rechteck 83"/>
          <p:cNvSpPr/>
          <p:nvPr/>
        </p:nvSpPr>
        <p:spPr>
          <a:xfrm>
            <a:off x="8504760" y="3287835"/>
            <a:ext cx="1986526" cy="891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Abgerundetes Rechteck 84"/>
          <p:cNvSpPr/>
          <p:nvPr/>
        </p:nvSpPr>
        <p:spPr>
          <a:xfrm>
            <a:off x="9293516" y="3495951"/>
            <a:ext cx="1141238" cy="415476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Bildung von </a:t>
            </a:r>
            <a:r>
              <a:rPr lang="de-DE" sz="1200" dirty="0" err="1" smtClean="0">
                <a:solidFill>
                  <a:schemeClr val="tx1"/>
                </a:solidFill>
              </a:rPr>
              <a:t>Cytochromen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4648200" y="3606800"/>
            <a:ext cx="392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Ox</a:t>
            </a:r>
            <a:r>
              <a:rPr lang="de-DE" sz="1200" dirty="0" smtClean="0"/>
              <a:t>.</a:t>
            </a:r>
            <a:endParaRPr lang="de-DE" sz="1200" dirty="0"/>
          </a:p>
        </p:txBody>
      </p:sp>
      <p:cxnSp>
        <p:nvCxnSpPr>
          <p:cNvPr id="49" name="Gerade Verbindung mit Pfeil 48"/>
          <p:cNvCxnSpPr/>
          <p:nvPr/>
        </p:nvCxnSpPr>
        <p:spPr>
          <a:xfrm flipH="1">
            <a:off x="6637033" y="4707674"/>
            <a:ext cx="0" cy="66104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bgerundetes Rechteck 54"/>
          <p:cNvSpPr/>
          <p:nvPr/>
        </p:nvSpPr>
        <p:spPr>
          <a:xfrm>
            <a:off x="5786242" y="5395749"/>
            <a:ext cx="1743260" cy="561807"/>
          </a:xfrm>
          <a:prstGeom prst="roundRect">
            <a:avLst/>
          </a:prstGeom>
          <a:solidFill>
            <a:srgbClr val="FFC000">
              <a:alpha val="76863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tx1"/>
                </a:solidFill>
              </a:rPr>
              <a:t>Eisenverlust durch Blutverlust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9847761" y="3877981"/>
            <a:ext cx="575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Zelle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4855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 animBg="1"/>
      <p:bldP spid="14" grpId="0" animBg="1"/>
      <p:bldP spid="8" grpId="0" animBg="1"/>
      <p:bldP spid="21" grpId="0" animBg="1"/>
      <p:bldP spid="32" grpId="0" animBg="1"/>
      <p:bldP spid="34" grpId="0" animBg="1"/>
      <p:bldP spid="35" grpId="0" animBg="1"/>
      <p:bldP spid="41" grpId="0" animBg="1"/>
      <p:bldP spid="56" grpId="0" animBg="1"/>
      <p:bldP spid="75" grpId="0" animBg="1"/>
      <p:bldP spid="79" grpId="0"/>
      <p:bldP spid="84" grpId="0" animBg="1"/>
      <p:bldP spid="85" grpId="0" animBg="1"/>
      <p:bldP spid="87" grpId="0"/>
      <p:bldP spid="55" grpId="0" animBg="1"/>
      <p:bldP spid="57" grpId="0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Benutzerdefiniert</PresentationFormat>
  <Paragraphs>25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Eisenstoffwechsel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Eisenstoffwechsel</dc:title>
  <dc:creator>Maike Hubert</dc:creator>
  <cp:lastModifiedBy>Groß-Bölting, Agnes (LS)</cp:lastModifiedBy>
  <cp:revision>34</cp:revision>
  <cp:lastPrinted>2017-11-04T18:14:32Z</cp:lastPrinted>
  <dcterms:created xsi:type="dcterms:W3CDTF">2017-10-13T05:50:48Z</dcterms:created>
  <dcterms:modified xsi:type="dcterms:W3CDTF">2018-04-11T11:06:08Z</dcterms:modified>
</cp:coreProperties>
</file>