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65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669088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5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5050"/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98" autoAdjust="0"/>
    <p:restoredTop sz="90929"/>
  </p:normalViewPr>
  <p:slideViewPr>
    <p:cSldViewPr>
      <p:cViewPr varScale="1">
        <p:scale>
          <a:sx n="75" d="100"/>
          <a:sy n="75" d="100"/>
        </p:scale>
        <p:origin x="-667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E59B43-1A90-4D82-AC54-13A4ACE0BAF5}" type="datetimeFigureOut">
              <a:rPr lang="de-DE" smtClean="0"/>
              <a:t>05.07.2018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45145-74A0-4033-88C2-669F258697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7771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4A57F-5F88-4510-B13E-46DCDD9682E4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36788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ADC47-3A93-45D8-9A61-8D82C127895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25990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A8AD9-79E8-4EC9-A4C1-77B76D2A9FF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3440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51ABB-BDBC-4B8A-829B-170ECB5A549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25641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167BFD-8DB4-4242-96E6-B3ADD1D4E3D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68563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1318E-E87A-4808-A37C-84E8FA919DC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07120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86632-0B31-4FBB-86B0-1FC3E1D8DC7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70048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F4E58-84AF-4FF3-8F9A-58D390A19A7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47730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DAFE8-DFC1-4646-AF95-37ADFAFE93C3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9367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97A77-409B-4E2E-895F-50349519D0D5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05725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B0527-FCA6-4EF8-BA6F-085E16AC053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51557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die Formate des Vorlagentextes zu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de-DE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de-DE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470B43BF-5DC3-401B-A7CC-FFDB5972E5DC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762000" y="762000"/>
            <a:ext cx="7543800" cy="5486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de-DE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>Funktionen </a:t>
            </a:r>
            <a:r>
              <a:rPr lang="de-DE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>des Calciums</a:t>
            </a:r>
            <a:br>
              <a:rPr lang="de-DE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</a:br>
            <a:r>
              <a:rPr lang="de-DE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> </a:t>
            </a:r>
            <a:r>
              <a:rPr lang="de-DE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>im</a:t>
            </a:r>
          </a:p>
          <a:p>
            <a:pPr algn="ctr"/>
            <a:r>
              <a:rPr lang="de-DE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> Körper des Menschen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762000" y="762000"/>
            <a:ext cx="7543800" cy="5486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tIns="612000" fromWordArt="1"/>
          <a:lstStyle/>
          <a:p>
            <a:pPr algn="ctr"/>
            <a:r>
              <a:rPr lang="de-DE" sz="6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>Funktionen </a:t>
            </a:r>
            <a:r>
              <a:rPr lang="de-DE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>des Calciums</a:t>
            </a:r>
            <a:br>
              <a:rPr lang="de-DE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</a:br>
            <a:r>
              <a:rPr lang="de-DE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> </a:t>
            </a:r>
            <a:r>
              <a:rPr lang="de-DE" sz="6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>im</a:t>
            </a:r>
          </a:p>
          <a:p>
            <a:pPr algn="ctr"/>
            <a:r>
              <a:rPr lang="de-DE" sz="6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Impact"/>
              </a:rPr>
              <a:t> Körper des Menschen</a:t>
            </a:r>
          </a:p>
        </p:txBody>
      </p:sp>
    </p:spTree>
    <p:extLst>
      <p:ext uri="{BB962C8B-B14F-4D97-AF65-F5344CB8AC3E}">
        <p14:creationId xmlns:p14="http://schemas.microsoft.com/office/powerpoint/2010/main" val="68831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533400" y="457200"/>
            <a:ext cx="7916863" cy="71913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de-DE" altLang="de-DE" sz="800" b="1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altLang="de-DE" sz="24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   Calcium und Knochenmineralisierung</a:t>
            </a:r>
            <a:r>
              <a:rPr lang="de-DE" altLang="de-DE" sz="24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762000" y="1447800"/>
            <a:ext cx="7162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de-DE" sz="1800" b="1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ZapfDingbats BT" pitchFamily="18" charset="2"/>
              </a:rPr>
              <a:t>	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Calcium verleiht </a:t>
            </a:r>
            <a:r>
              <a:rPr lang="de-DE" altLang="de-DE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Knochen und Zähnen 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 </a:t>
            </a: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notwendige 	</a:t>
            </a:r>
            <a:r>
              <a:rPr lang="de-DE" altLang="de-DE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Festigkeit </a:t>
            </a:r>
            <a:r>
              <a:rPr lang="de-DE" altLang="de-DE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 </a:t>
            </a:r>
            <a:r>
              <a:rPr lang="de-DE" altLang="de-DE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Stabilität.</a:t>
            </a:r>
            <a:endParaRPr lang="de-DE" altLang="de-DE" sz="20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62000" y="2244229"/>
            <a:ext cx="7162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de-DE" sz="1800" b="1" dirty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>	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99 % des Calciums sind in Knochen und Zähnen </a:t>
            </a: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gebunden.</a:t>
            </a:r>
            <a:endParaRPr lang="de-DE" altLang="de-DE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762000" y="2852936"/>
            <a:ext cx="7162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	Die </a:t>
            </a:r>
            <a:r>
              <a:rPr lang="de-DE" altLang="de-DE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Knochen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sind ein wichtiger </a:t>
            </a:r>
            <a:r>
              <a:rPr lang="de-DE" altLang="de-DE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Speicher für Calcium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762000" y="3434829"/>
            <a:ext cx="71628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de-DE" sz="18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de-DE" sz="1800" dirty="0">
                <a:solidFill>
                  <a:srgbClr val="000000"/>
                </a:solidFill>
                <a:latin typeface="Arial" charset="0"/>
              </a:rPr>
              <a:t>	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Knochen und Zähnen liegt Calcium in Form des </a:t>
            </a: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	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Hydroxylapatits</a:t>
            </a: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</a:t>
            </a:r>
            <a:r>
              <a:rPr lang="de-DE" altLang="de-DE" sz="2000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(PO</a:t>
            </a:r>
            <a:r>
              <a:rPr lang="de-DE" altLang="de-DE" sz="2000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de-DE" altLang="de-DE" sz="2000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OH 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vor. 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762000" y="4319885"/>
            <a:ext cx="71628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de-DE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de-DE" altLang="de-DE" sz="18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	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Spezialisierte Zellen, die knochenabbauenden </a:t>
            </a:r>
            <a:r>
              <a:rPr lang="de-DE" altLang="de-DE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Osteoklasten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	sowie die knochenaufbauenden </a:t>
            </a:r>
            <a:r>
              <a:rPr lang="de-DE" altLang="de-DE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Osteoblasten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wirken </a:t>
            </a: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ständig</a:t>
            </a:r>
            <a:b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	auf 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 Knochen ein.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utoUpdateAnimBg="0"/>
      <p:bldP spid="3076" grpId="0" autoUpdateAnimBg="0"/>
      <p:bldP spid="3077" grpId="0" autoUpdateAnimBg="0"/>
      <p:bldP spid="3078" grpId="0" autoUpdateAnimBg="0"/>
      <p:bldP spid="307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62000" y="457200"/>
            <a:ext cx="7916863" cy="719138"/>
          </a:xfrm>
          <a:prstGeom prst="rect">
            <a:avLst/>
          </a:prstGeom>
          <a:solidFill>
            <a:srgbClr val="FF5050"/>
          </a:solidFill>
          <a:ln>
            <a:noFill/>
          </a:ln>
          <a:effectLst/>
          <a:extLst/>
        </p:spPr>
        <p:txBody>
          <a:bodyPr/>
          <a:lstStyle/>
          <a:p>
            <a:pPr algn="ctr"/>
            <a:endParaRPr lang="de-DE" altLang="de-DE" sz="800" b="1" dirty="0"/>
          </a:p>
          <a:p>
            <a:pPr algn="ctr"/>
            <a:r>
              <a:rPr lang="de-DE" alt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2.    Calcium und Blutgerinnung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85800" y="1371600"/>
            <a:ext cx="7772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de-DE" sz="1500" dirty="0" smtClean="0">
                <a:latin typeface="Arial" charset="0"/>
              </a:rPr>
              <a:t> 	</a:t>
            </a:r>
            <a:r>
              <a:rPr lang="de-DE" altLang="de-DE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Bei </a:t>
            </a: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Verletzung eines Blutgefäßes muss die Wunde verschlossen werden.</a:t>
            </a:r>
          </a:p>
        </p:txBody>
      </p:sp>
      <p:graphicFrame>
        <p:nvGraphicFramePr>
          <p:cNvPr id="410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8171582"/>
              </p:ext>
            </p:extLst>
          </p:nvPr>
        </p:nvGraphicFramePr>
        <p:xfrm>
          <a:off x="1187624" y="4203695"/>
          <a:ext cx="6432376" cy="2197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CorelDRAW" r:id="rId3" imgW="5215320" imgH="1780920" progId="CorelDRAW.Graphic.11">
                  <p:embed/>
                </p:oleObj>
              </mc:Choice>
              <mc:Fallback>
                <p:oleObj name="CorelDRAW" r:id="rId3" imgW="5215320" imgH="1780920" progId="CorelDRAW.Graphic.11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203695"/>
                        <a:ext cx="6432376" cy="21971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85800" y="3753850"/>
            <a:ext cx="7772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de-DE" sz="1600" dirty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>	</a:t>
            </a: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Die Gerinnung ist nach 5 – 7 Minuten abgeschlossen.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85800" y="1757363"/>
            <a:ext cx="7772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de-DE" sz="1500" dirty="0" smtClean="0">
                <a:latin typeface="Arial" charset="0"/>
              </a:rPr>
              <a:t> </a:t>
            </a:r>
            <a:r>
              <a:rPr lang="de-DE" altLang="de-DE" sz="1500" dirty="0">
                <a:latin typeface="Arial" charset="0"/>
              </a:rPr>
              <a:t>	</a:t>
            </a: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Zunächst erfolgt dies, indem sich aus Blutplättchen (Thrombozyten) ein Pfropf </a:t>
            </a:r>
            <a:b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	bildet. Allein hiermit ist aber ein stabiler Verschluss nicht möglich. 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685800" y="2438400"/>
            <a:ext cx="77724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de-DE" sz="1500" dirty="0" smtClean="0">
                <a:latin typeface="Arial" charset="0"/>
              </a:rPr>
              <a:t>  </a:t>
            </a:r>
            <a:r>
              <a:rPr lang="de-DE" altLang="de-DE" sz="1500" dirty="0">
                <a:latin typeface="Arial" charset="0"/>
              </a:rPr>
              <a:t>	</a:t>
            </a:r>
            <a:r>
              <a:rPr lang="de-DE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Zusätzlich</a:t>
            </a: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kommt es an der verletzten Stelle zur Ausbildung eines Fasernetzes </a:t>
            </a:r>
            <a:b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	aus </a:t>
            </a:r>
            <a:r>
              <a:rPr lang="de-DE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Fibrin</a:t>
            </a: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dessen Bildung </a:t>
            </a: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aus Fibrinogen durch das eiweißspaltende Enzym</a:t>
            </a:r>
            <a:b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de-DE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Thrombin</a:t>
            </a: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katalysiert wird. </a:t>
            </a:r>
            <a:r>
              <a:rPr lang="de-DE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Thrombin</a:t>
            </a: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wiederum entsteht aus </a:t>
            </a:r>
            <a:r>
              <a:rPr lang="de-DE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Prothrombin</a:t>
            </a: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nach</a:t>
            </a:r>
            <a:b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	einer Reihe </a:t>
            </a:r>
            <a:r>
              <a:rPr lang="de-DE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kaskardenartiger</a:t>
            </a: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Aktivierungsschritte, an der eine Vielzahl von</a:t>
            </a:r>
            <a:b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de-DE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Gerinnungsfaktoren</a:t>
            </a: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beteiligt sind, so auch mehrfach </a:t>
            </a:r>
            <a:r>
              <a:rPr lang="de-DE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Ca</a:t>
            </a:r>
            <a:r>
              <a:rPr lang="de-DE" altLang="de-DE" sz="16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2+</a:t>
            </a:r>
            <a:r>
              <a:rPr lang="de-DE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3" grpId="0" autoUpdateAnimBg="0"/>
      <p:bldP spid="4104" grpId="0" autoUpdateAnimBg="0"/>
      <p:bldP spid="410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7916863" cy="7191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/>
          <a:lstStyle/>
          <a:p>
            <a:pPr algn="ctr"/>
            <a:endParaRPr lang="de-DE" altLang="de-DE" sz="800" b="1" dirty="0"/>
          </a:p>
          <a:p>
            <a:pPr algn="ctr"/>
            <a:r>
              <a:rPr lang="de-DE" altLang="de-DE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3.    </a:t>
            </a:r>
            <a:r>
              <a:rPr lang="de-DE" alt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Calcium und Muskelkontraktion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2000" y="1524000"/>
            <a:ext cx="80772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de-DE" sz="1800" dirty="0" smtClean="0">
                <a:latin typeface="Arial" charset="0"/>
              </a:rPr>
              <a:t> </a:t>
            </a:r>
            <a:r>
              <a:rPr lang="de-DE" altLang="de-DE" sz="1800" dirty="0">
                <a:latin typeface="Arial" charset="0"/>
              </a:rPr>
              <a:t>	</a:t>
            </a:r>
            <a:r>
              <a:rPr lang="de-DE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Durch Einstrom von Calcium in das </a:t>
            </a:r>
            <a:r>
              <a:rPr lang="de-DE" altLang="de-DE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Cytosol</a:t>
            </a:r>
            <a:r>
              <a:rPr lang="de-DE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der </a:t>
            </a:r>
            <a:r>
              <a:rPr lang="de-DE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Muskelzelle</a:t>
            </a:r>
            <a:r>
              <a:rPr lang="de-DE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de-DE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	wird </a:t>
            </a:r>
            <a:r>
              <a:rPr lang="de-DE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eine </a:t>
            </a:r>
            <a:r>
              <a:rPr lang="de-DE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Muskel</a:t>
            </a:r>
            <a:r>
              <a:rPr lang="de-DE" altLang="de-DE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kontraktion</a:t>
            </a:r>
            <a:r>
              <a:rPr lang="de-DE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ausgelöst.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762000" y="2586970"/>
            <a:ext cx="8077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de-DE" sz="1800" dirty="0" smtClean="0">
                <a:latin typeface="Arial" charset="0"/>
              </a:rPr>
              <a:t> </a:t>
            </a:r>
            <a:r>
              <a:rPr lang="de-DE" altLang="de-DE" sz="1800" dirty="0">
                <a:latin typeface="Arial" charset="0"/>
              </a:rPr>
              <a:t>	</a:t>
            </a:r>
            <a:r>
              <a:rPr lang="de-DE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Ca</a:t>
            </a:r>
            <a:r>
              <a:rPr lang="de-DE" altLang="de-DE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2+</a:t>
            </a:r>
            <a:r>
              <a:rPr lang="de-DE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ist an der Steuerung der </a:t>
            </a:r>
            <a:r>
              <a:rPr lang="de-DE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de-DE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de-DE" altLang="de-DE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Kontraktionskraft </a:t>
            </a:r>
            <a:r>
              <a:rPr lang="de-DE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des Herzens </a:t>
            </a:r>
            <a:r>
              <a:rPr lang="de-DE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beteiligt.</a:t>
            </a:r>
            <a:br>
              <a:rPr lang="de-DE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  <p:bldP spid="615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990600" y="304800"/>
            <a:ext cx="7916863" cy="747936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  <a:extLst/>
        </p:spPr>
        <p:txBody>
          <a:bodyPr tIns="180000"/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4.    </a:t>
            </a:r>
            <a:r>
              <a:rPr lang="de-DE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Calcium und Erregbarkeit von Nerven </a:t>
            </a:r>
          </a:p>
          <a:p>
            <a:pPr algn="ctr"/>
            <a:r>
              <a:rPr lang="de-DE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784870" y="2015887"/>
            <a:ext cx="7467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de-DE" sz="18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ZapfDingbats BT" pitchFamily="18" charset="2"/>
              </a:rPr>
              <a:t>	</a:t>
            </a:r>
            <a:r>
              <a:rPr lang="de-DE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Ca</a:t>
            </a:r>
            <a:r>
              <a:rPr lang="de-DE" altLang="de-DE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2+</a:t>
            </a:r>
            <a:r>
              <a:rPr lang="de-DE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-Ionen sind notwendig für die Erregungsübertragung an </a:t>
            </a:r>
            <a:r>
              <a:rPr lang="de-DE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den</a:t>
            </a:r>
            <a:br>
              <a:rPr lang="de-DE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	Synapsen der Nerven.</a:t>
            </a:r>
            <a:endParaRPr lang="de-DE" alt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84870" y="3166517"/>
            <a:ext cx="7467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de-DE" sz="18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ZapfDingbats BT" pitchFamily="18" charset="2"/>
              </a:rPr>
              <a:t>	</a:t>
            </a:r>
            <a:r>
              <a:rPr lang="de-DE" altLang="de-DE" sz="1800" dirty="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ZapfDingbats BT" pitchFamily="18" charset="2"/>
              </a:rPr>
              <a:t>Niedrige </a:t>
            </a:r>
            <a:r>
              <a:rPr lang="de-DE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Ca</a:t>
            </a:r>
            <a:r>
              <a:rPr lang="de-DE" altLang="de-DE" sz="20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2+</a:t>
            </a:r>
            <a:r>
              <a:rPr lang="de-DE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-Konzentrationen erhöhen die Erregbarkeit der  </a:t>
            </a:r>
            <a:br>
              <a:rPr lang="de-DE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alt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Nerven.</a:t>
            </a:r>
            <a:endParaRPr lang="de-DE" alt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utoUpdateAnimBg="0"/>
      <p:bldP spid="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755576" y="476672"/>
            <a:ext cx="7916863" cy="719138"/>
          </a:xfrm>
          <a:prstGeom prst="rect">
            <a:avLst/>
          </a:prstGeom>
          <a:solidFill>
            <a:srgbClr val="FF33CC"/>
          </a:solidFill>
          <a:ln>
            <a:noFill/>
          </a:ln>
          <a:effectLst/>
          <a:ex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de-DE" altLang="de-DE" sz="8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altLang="de-DE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de-DE" altLang="de-DE" sz="2400" b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   </a:t>
            </a:r>
            <a:r>
              <a:rPr lang="de-DE" altLang="de-DE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Calcium und </a:t>
            </a:r>
            <a:r>
              <a:rPr lang="de-DE" altLang="de-DE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Stabilisierung der Zellmembran</a:t>
            </a:r>
            <a:r>
              <a:rPr lang="de-DE" altLang="de-DE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de-DE" altLang="de-DE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980207" y="1700808"/>
            <a:ext cx="7467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de-DE" sz="18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ZapfDingbats BT" pitchFamily="18" charset="2"/>
              </a:rPr>
              <a:t>	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>Ca</a:t>
            </a:r>
            <a:r>
              <a:rPr lang="de-DE" altLang="de-DE" sz="2000" baseline="30000" dirty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>2+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>-Ionen sind </a:t>
            </a: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>wichtig 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>für die Stabilisierung der </a:t>
            </a: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/>
            </a:r>
            <a:b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</a:b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> 	Zellmembranen.</a:t>
            </a:r>
            <a:endParaRPr lang="de-DE" alt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980207" y="2708920"/>
            <a:ext cx="7467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de-DE" altLang="de-DE" sz="18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ZapfDingbats BT" pitchFamily="18" charset="2"/>
              </a:rPr>
              <a:t>	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>Ca</a:t>
            </a:r>
            <a:r>
              <a:rPr lang="de-DE" altLang="de-DE" sz="2000" baseline="30000" dirty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>2+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>-Ionen </a:t>
            </a: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>beeinflussen die Permeabilität (Durchlässigkeit) der</a:t>
            </a:r>
            <a:b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</a:b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> 	Zellmembranen in </a:t>
            </a:r>
            <a:r>
              <a:rPr lang="de-DE" altLang="de-DE" sz="2000" dirty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>Nerven und </a:t>
            </a: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>Muskeln. </a:t>
            </a:r>
            <a:endParaRPr lang="de-DE" alt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980207" y="3501008"/>
            <a:ext cx="7467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800" dirty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  <a:sym typeface="ZapfDingbats BT" pitchFamily="18" charset="2"/>
              </a:rPr>
              <a:t>	</a:t>
            </a:r>
            <a:r>
              <a:rPr lang="de-DE" altLang="de-DE" sz="2000" dirty="0" smtClean="0">
                <a:solidFill>
                  <a:srgbClr val="000000"/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  <a:sym typeface="ZapfDingbats BT" pitchFamily="18" charset="2"/>
              </a:rPr>
              <a:t>Calcium übt dadurch einen entzündungs- und 	blutungshemmenden Einfluss aus.</a:t>
            </a:r>
            <a:endParaRPr lang="de-DE" alt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22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6" grpId="0" autoUpdateAnimBg="0"/>
    </p:bld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00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AA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00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AA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Bildschirmpräsentation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9" baseType="lpstr">
      <vt:lpstr>Standarddesign</vt:lpstr>
      <vt:lpstr>CorelDRAW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Nottebohm e.K.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Peter Nottebohm</dc:creator>
  <cp:lastModifiedBy>Barbian, Markus (LS)</cp:lastModifiedBy>
  <cp:revision>24</cp:revision>
  <cp:lastPrinted>2018-07-05T12:27:54Z</cp:lastPrinted>
  <dcterms:created xsi:type="dcterms:W3CDTF">2003-11-19T15:08:21Z</dcterms:created>
  <dcterms:modified xsi:type="dcterms:W3CDTF">2018-07-05T12:28:56Z</dcterms:modified>
</cp:coreProperties>
</file>