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4828"/>
  </p:normalViewPr>
  <p:slideViewPr>
    <p:cSldViewPr>
      <p:cViewPr varScale="1">
        <p:scale>
          <a:sx n="78" d="100"/>
          <a:sy n="78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94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49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3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5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702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179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92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22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30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05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24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3B02-D755-4884-9DE4-4907955A375E}" type="datetimeFigureOut">
              <a:rPr lang="de-DE" smtClean="0"/>
              <a:t>03.07.2018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11F4C-172F-47AD-B6DA-E55499192C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89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275156" y="255592"/>
            <a:ext cx="8280179" cy="63650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2"/>
                </a:solidFill>
              </a:rPr>
              <a:t>Grundlagen der </a:t>
            </a:r>
            <a:r>
              <a:rPr lang="de-DE" b="1" smtClean="0">
                <a:solidFill>
                  <a:schemeClr val="tx2"/>
                </a:solidFill>
              </a:rPr>
              <a:t>Physiologie:</a:t>
            </a:r>
          </a:p>
          <a:p>
            <a:pPr algn="ctr"/>
            <a:r>
              <a:rPr lang="de-DE" sz="1200" b="1" dirty="0" smtClean="0">
                <a:solidFill>
                  <a:schemeClr val="tx2"/>
                </a:solidFill>
              </a:rPr>
              <a:t> </a:t>
            </a:r>
            <a:r>
              <a:rPr lang="de-DE" sz="1200" dirty="0">
                <a:solidFill>
                  <a:schemeClr val="tx2"/>
                </a:solidFill>
              </a:rPr>
              <a:t>Zusammenwirken aller Lebensvorgänge im gesamten </a:t>
            </a:r>
            <a:r>
              <a:rPr lang="de-DE" sz="1200" dirty="0" smtClean="0">
                <a:solidFill>
                  <a:schemeClr val="tx2"/>
                </a:solidFill>
              </a:rPr>
              <a:t>Organismus, </a:t>
            </a:r>
            <a:r>
              <a:rPr lang="de-DE" sz="1200" dirty="0">
                <a:solidFill>
                  <a:schemeClr val="tx2"/>
                </a:solidFill>
              </a:rPr>
              <a:t>Physikalische und biochemische Vorgänge in Zellen, Geweben und </a:t>
            </a:r>
            <a:r>
              <a:rPr lang="de-DE" sz="1200" dirty="0" smtClean="0">
                <a:solidFill>
                  <a:schemeClr val="tx2"/>
                </a:solidFill>
              </a:rPr>
              <a:t>Organen.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5156" y="1324147"/>
            <a:ext cx="1837180" cy="6623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Verdauung und Resorption</a:t>
            </a:r>
            <a:endParaRPr lang="de-DE" sz="1400" dirty="0"/>
          </a:p>
        </p:txBody>
      </p:sp>
      <p:sp>
        <p:nvSpPr>
          <p:cNvPr id="7" name="Abgerundetes Rechteck 6"/>
          <p:cNvSpPr/>
          <p:nvPr/>
        </p:nvSpPr>
        <p:spPr>
          <a:xfrm>
            <a:off x="3248698" y="1324147"/>
            <a:ext cx="1837180" cy="6623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Stofftransport</a:t>
            </a:r>
            <a:endParaRPr lang="de-DE" sz="1400" dirty="0"/>
          </a:p>
        </p:txBody>
      </p:sp>
      <p:sp>
        <p:nvSpPr>
          <p:cNvPr id="8" name="Abgerundetes Rechteck 7"/>
          <p:cNvSpPr/>
          <p:nvPr/>
        </p:nvSpPr>
        <p:spPr>
          <a:xfrm>
            <a:off x="6222240" y="1279252"/>
            <a:ext cx="1837180" cy="6623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Blut und Lymphe</a:t>
            </a:r>
            <a:endParaRPr lang="de-DE" sz="1400" dirty="0"/>
          </a:p>
        </p:txBody>
      </p:sp>
      <p:sp>
        <p:nvSpPr>
          <p:cNvPr id="9" name="Abgerundetes Rechteck 8"/>
          <p:cNvSpPr/>
          <p:nvPr/>
        </p:nvSpPr>
        <p:spPr>
          <a:xfrm>
            <a:off x="6471175" y="4387336"/>
            <a:ext cx="1520425" cy="3173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Calcium</a:t>
            </a:r>
            <a:endParaRPr lang="de-DE" sz="1400" dirty="0"/>
          </a:p>
        </p:txBody>
      </p:sp>
      <p:sp>
        <p:nvSpPr>
          <p:cNvPr id="10" name="Abgerundetes Rechteck 9"/>
          <p:cNvSpPr/>
          <p:nvPr/>
        </p:nvSpPr>
        <p:spPr>
          <a:xfrm>
            <a:off x="2872398" y="4379939"/>
            <a:ext cx="1837180" cy="3756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Eisen</a:t>
            </a:r>
            <a:endParaRPr lang="de-DE" sz="14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63" y="4697207"/>
            <a:ext cx="742975" cy="89045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584" y="6137136"/>
            <a:ext cx="792088" cy="45173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5" r="50000"/>
          <a:stretch/>
        </p:blipFill>
        <p:spPr>
          <a:xfrm>
            <a:off x="6499920" y="4828843"/>
            <a:ext cx="496166" cy="745044"/>
          </a:xfrm>
          <a:prstGeom prst="rect">
            <a:avLst/>
          </a:prstGeom>
        </p:spPr>
      </p:pic>
      <p:pic>
        <p:nvPicPr>
          <p:cNvPr id="2" name="Bild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698" y="2246868"/>
            <a:ext cx="1776564" cy="888282"/>
          </a:xfrm>
          <a:prstGeom prst="rect">
            <a:avLst/>
          </a:prstGeom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08226">
            <a:off x="6773043" y="2434352"/>
            <a:ext cx="2172866" cy="1086433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6" y="2075555"/>
            <a:ext cx="1837180" cy="2636313"/>
          </a:xfrm>
          <a:prstGeom prst="rect">
            <a:avLst/>
          </a:prstGeom>
        </p:spPr>
      </p:pic>
      <p:cxnSp>
        <p:nvCxnSpPr>
          <p:cNvPr id="15" name="Gerade Verbindung mit Pfeil 14"/>
          <p:cNvCxnSpPr/>
          <p:nvPr/>
        </p:nvCxnSpPr>
        <p:spPr>
          <a:xfrm flipV="1">
            <a:off x="1475656" y="2869481"/>
            <a:ext cx="1773042" cy="991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Bild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579" y="5911289"/>
            <a:ext cx="645257" cy="645257"/>
          </a:xfrm>
          <a:prstGeom prst="rect">
            <a:avLst/>
          </a:prstGeom>
        </p:spPr>
      </p:pic>
      <p:pic>
        <p:nvPicPr>
          <p:cNvPr id="25" name="Bild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37" y="4797909"/>
            <a:ext cx="969336" cy="969336"/>
          </a:xfrm>
          <a:prstGeom prst="rect">
            <a:avLst/>
          </a:prstGeom>
        </p:spPr>
      </p:pic>
      <p:pic>
        <p:nvPicPr>
          <p:cNvPr id="26" name="Bild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82" y="4971934"/>
            <a:ext cx="1604336" cy="724458"/>
          </a:xfrm>
          <a:prstGeom prst="rect">
            <a:avLst/>
          </a:prstGeom>
        </p:spPr>
      </p:pic>
      <p:pic>
        <p:nvPicPr>
          <p:cNvPr id="33" name="Bild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24" y="5543489"/>
            <a:ext cx="826741" cy="953359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1907705" y="3477274"/>
            <a:ext cx="7236296" cy="33807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5" name="Bild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84" y="5334163"/>
            <a:ext cx="764705" cy="764705"/>
          </a:xfrm>
          <a:prstGeom prst="rect">
            <a:avLst/>
          </a:prstGeom>
        </p:spPr>
      </p:pic>
      <p:sp>
        <p:nvSpPr>
          <p:cNvPr id="37" name="Textfeld 36"/>
          <p:cNvSpPr txBox="1"/>
          <p:nvPr/>
        </p:nvSpPr>
        <p:spPr>
          <a:xfrm>
            <a:off x="2234723" y="4914807"/>
            <a:ext cx="73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Fe</a:t>
            </a:r>
            <a:r>
              <a:rPr lang="de-DE" dirty="0" smtClean="0"/>
              <a:t> </a:t>
            </a:r>
            <a:r>
              <a:rPr lang="de-DE" baseline="30000" dirty="0" smtClean="0"/>
              <a:t>2+</a:t>
            </a:r>
            <a:endParaRPr lang="de-DE" baseline="30000" dirty="0"/>
          </a:p>
        </p:txBody>
      </p:sp>
      <p:sp>
        <p:nvSpPr>
          <p:cNvPr id="38" name="Textfeld 37"/>
          <p:cNvSpPr txBox="1"/>
          <p:nvPr/>
        </p:nvSpPr>
        <p:spPr>
          <a:xfrm>
            <a:off x="2321212" y="5531849"/>
            <a:ext cx="73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Fe</a:t>
            </a:r>
            <a:r>
              <a:rPr lang="de-DE" dirty="0" smtClean="0"/>
              <a:t> </a:t>
            </a:r>
            <a:r>
              <a:rPr lang="de-DE" baseline="30000" dirty="0"/>
              <a:t>3</a:t>
            </a:r>
            <a:r>
              <a:rPr lang="de-DE" baseline="30000" dirty="0" smtClean="0"/>
              <a:t>+</a:t>
            </a:r>
            <a:endParaRPr lang="de-DE" baseline="30000" dirty="0"/>
          </a:p>
        </p:txBody>
      </p:sp>
      <p:pic>
        <p:nvPicPr>
          <p:cNvPr id="40" name="Bild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44" y="5805831"/>
            <a:ext cx="745424" cy="734942"/>
          </a:xfrm>
          <a:prstGeom prst="rect">
            <a:avLst/>
          </a:prstGeom>
        </p:spPr>
      </p:pic>
      <p:sp>
        <p:nvSpPr>
          <p:cNvPr id="41" name="Textfeld 40"/>
          <p:cNvSpPr txBox="1"/>
          <p:nvPr/>
        </p:nvSpPr>
        <p:spPr>
          <a:xfrm>
            <a:off x="3303150" y="3826299"/>
            <a:ext cx="4426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Resorption, Funktion, Bedarf, Mangel, Stoffwechsel</a:t>
            </a:r>
            <a:endParaRPr lang="de-DE" sz="1600" baseline="30000" dirty="0">
              <a:solidFill>
                <a:schemeClr val="tx2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787910" y="3012446"/>
            <a:ext cx="32942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/>
                </a:solidFill>
              </a:rPr>
              <a:t>Osmose, Diffusion, aktiver </a:t>
            </a:r>
            <a:r>
              <a:rPr lang="de-DE" sz="1600" dirty="0">
                <a:solidFill>
                  <a:schemeClr val="tx2"/>
                </a:solidFill>
              </a:rPr>
              <a:t>T</a:t>
            </a:r>
            <a:r>
              <a:rPr lang="de-DE" sz="1600" dirty="0" smtClean="0">
                <a:solidFill>
                  <a:schemeClr val="tx2"/>
                </a:solidFill>
              </a:rPr>
              <a:t>ransport </a:t>
            </a:r>
            <a:endParaRPr lang="de-DE" sz="1600" baseline="30000" dirty="0">
              <a:solidFill>
                <a:schemeClr val="tx2"/>
              </a:solidFill>
            </a:endParaRPr>
          </a:p>
        </p:txBody>
      </p:sp>
      <p:pic>
        <p:nvPicPr>
          <p:cNvPr id="44" name="Bild 4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64" y="5213430"/>
            <a:ext cx="422086" cy="592401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3533">
            <a:off x="5142689" y="1871035"/>
            <a:ext cx="1111507" cy="821473"/>
          </a:xfrm>
          <a:prstGeom prst="rect">
            <a:avLst/>
          </a:prstGeom>
        </p:spPr>
      </p:pic>
      <p:cxnSp>
        <p:nvCxnSpPr>
          <p:cNvPr id="27" name="Gerade Verbindung mit Pfeil 26"/>
          <p:cNvCxnSpPr/>
          <p:nvPr/>
        </p:nvCxnSpPr>
        <p:spPr>
          <a:xfrm flipV="1">
            <a:off x="4945265" y="2442977"/>
            <a:ext cx="1897759" cy="151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Bild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845" y="5612551"/>
            <a:ext cx="1399705" cy="69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213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IZLBW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Landesinstitut für Schulentwicklung (HK2-FB4)</dc:creator>
  <cp:lastModifiedBy>Barbian, Markus (LS)</cp:lastModifiedBy>
  <cp:revision>22</cp:revision>
  <cp:lastPrinted>2017-07-11T14:07:52Z</cp:lastPrinted>
  <dcterms:created xsi:type="dcterms:W3CDTF">2017-03-29T09:29:51Z</dcterms:created>
  <dcterms:modified xsi:type="dcterms:W3CDTF">2018-07-03T07:55:13Z</dcterms:modified>
</cp:coreProperties>
</file>