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9472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651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1FFAB-8B56-4990-9A4E-8B45720A1C55}" type="datetimeFigureOut">
              <a:rPr lang="de-DE" smtClean="0"/>
              <a:t>19.04.2020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B6229-9405-4DAA-AABA-BD6BE8EC66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9762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2A09A-2507-4FEB-82AD-95A0CB5BE137}" type="datetime1">
              <a:rPr lang="de-DE" smtClean="0"/>
              <a:t>19.04.2020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Kauffrau/mann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309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4A5E-3151-471E-80BF-B93E89F3FFC1}" type="datetime1">
              <a:rPr lang="de-DE" smtClean="0"/>
              <a:t>19.04.2020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Kauffrau/mann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1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A8E9-D20A-4530-B2A8-02F0FB284223}" type="datetime1">
              <a:rPr lang="de-DE" smtClean="0"/>
              <a:t>19.04.2020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Kauffrau/mann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3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C635-D126-4100-9843-8A15FD7799A4}" type="datetime1">
              <a:rPr lang="de-DE" smtClean="0"/>
              <a:t>19.04.2020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Kauffrau/mann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36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441E-29B1-4E81-AA78-9F26C584E5DE}" type="datetime1">
              <a:rPr lang="de-DE" smtClean="0"/>
              <a:t>19.04.2020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Kauffrau/mann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14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EC98-74EB-44E9-8F86-2E0C0423A676}" type="datetime1">
              <a:rPr lang="de-DE" smtClean="0"/>
              <a:t>19.04.2020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Kauffrau/mann für Büromanagement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A3F5-6C11-41D1-9301-A0B177D1256D}" type="datetime1">
              <a:rPr lang="de-DE" smtClean="0"/>
              <a:t>19.04.2020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Kauffrau/mann für Büromanagement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6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39BD-6222-45CF-A59C-53AA76D070B6}" type="datetime1">
              <a:rPr lang="de-DE" smtClean="0"/>
              <a:t>19.04.2020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Kauffrau/mann für Büromanagement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479C-B02D-44F4-805F-BE7583BD67E8}" type="datetime1">
              <a:rPr lang="de-DE" smtClean="0"/>
              <a:t>19.04.2020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Kauffrau/mann für Büromanagement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6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57D2-724B-45E3-AD3F-932E792749CE}" type="datetime1">
              <a:rPr lang="de-DE" smtClean="0"/>
              <a:t>19.04.2020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Kauffrau/mann für Büromanagement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5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47FB-C8D5-4D49-9BA8-CB178807FC62}" type="datetime1">
              <a:rPr lang="de-DE" smtClean="0"/>
              <a:t>19.04.2020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Kauffrau/mann für Büromanagement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3FC1F-C6F4-4E04-AEB8-CC5B2E7FC5E4}" type="datetime1">
              <a:rPr lang="de-DE" smtClean="0"/>
              <a:t>19.04.2020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Kauffrau/mann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23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45023" y="116632"/>
            <a:ext cx="7284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rgbClr val="C00000"/>
                </a:solidFill>
              </a:rPr>
              <a:t>Advance Organizer: Lernfeld 6 (Werteströme erfassen und beurteilen)</a:t>
            </a:r>
            <a:endParaRPr lang="de-DE" sz="1600" b="1" dirty="0">
              <a:solidFill>
                <a:srgbClr val="C0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8976" y="1461438"/>
            <a:ext cx="108012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/>
              <a:t>Werteströme </a:t>
            </a:r>
          </a:p>
          <a:p>
            <a:r>
              <a:rPr lang="de-DE" sz="1050" b="1" dirty="0" smtClean="0"/>
              <a:t>identifizieren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261403" y="1470732"/>
            <a:ext cx="11581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/>
              <a:t>Werteströme dokumentieren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278837" y="2241609"/>
            <a:ext cx="19345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/>
              <a:t>Kontenrahmen anwenden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6538515" y="1660939"/>
            <a:ext cx="158417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/>
              <a:t>Belege bearbeiten</a:t>
            </a:r>
          </a:p>
          <a:p>
            <a:pPr marL="271463" indent="-185738">
              <a:buFont typeface="Courier New" panose="02070309020205020404" pitchFamily="49" charset="0"/>
              <a:buChar char="o"/>
            </a:pPr>
            <a:r>
              <a:rPr lang="de-DE" sz="950" dirty="0" smtClean="0"/>
              <a:t>Belegarten</a:t>
            </a:r>
          </a:p>
          <a:p>
            <a:pPr marL="271463" indent="-185738">
              <a:buFont typeface="Courier New" panose="02070309020205020404" pitchFamily="49" charset="0"/>
              <a:buChar char="o"/>
            </a:pPr>
            <a:r>
              <a:rPr lang="de-DE" sz="950" dirty="0" smtClean="0"/>
              <a:t>sachliche und rechnerische Prüfung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5166268" y="2542130"/>
            <a:ext cx="2376264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/>
              <a:t>Umsatzsteuer erfassen</a:t>
            </a:r>
          </a:p>
          <a:p>
            <a:pPr marL="271463" indent="-185738">
              <a:buFont typeface="Courier New" panose="02070309020205020404" pitchFamily="49" charset="0"/>
              <a:buChar char="o"/>
            </a:pPr>
            <a:r>
              <a:rPr lang="de-DE" sz="950" dirty="0" smtClean="0"/>
              <a:t>Wesen der USt</a:t>
            </a:r>
          </a:p>
          <a:p>
            <a:pPr marL="271463" indent="-185738">
              <a:buFont typeface="Courier New" panose="02070309020205020404" pitchFamily="49" charset="0"/>
              <a:buChar char="o"/>
            </a:pPr>
            <a:r>
              <a:rPr lang="de-DE" sz="950" dirty="0" smtClean="0"/>
              <a:t>Umsatzsteuer/Vorsteuer</a:t>
            </a:r>
          </a:p>
          <a:p>
            <a:pPr marL="271463" indent="-185738">
              <a:buFont typeface="Courier New" panose="02070309020205020404" pitchFamily="49" charset="0"/>
              <a:buChar char="o"/>
            </a:pPr>
            <a:r>
              <a:rPr lang="de-DE" sz="950" dirty="0" smtClean="0"/>
              <a:t>Zahllast/Vorsteuerüberhang</a:t>
            </a:r>
            <a:endParaRPr lang="de-DE" sz="950" dirty="0"/>
          </a:p>
          <a:p>
            <a:pPr marL="271463" indent="-185738">
              <a:buFont typeface="Courier New" panose="02070309020205020404" pitchFamily="49" charset="0"/>
              <a:buChar char="o"/>
            </a:pPr>
            <a:r>
              <a:rPr lang="de-DE" sz="950" dirty="0" smtClean="0"/>
              <a:t>USt-Voranmeldung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228713" y="4795942"/>
            <a:ext cx="22483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/>
              <a:t>Bestandsabweichungen analysieren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1923300" y="3656687"/>
            <a:ext cx="388843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/>
              <a:t>Eingangsrechnungen von Sachgütern und Dienstleistungen buchen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3085138" y="4115874"/>
            <a:ext cx="31683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/>
              <a:t>Einkauf und Verkauf von Handelswaren buchen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3823343" y="4481830"/>
            <a:ext cx="36738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/>
              <a:t>Lieferantengutschrift und Zahlung unter Skontoabzug buchen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4669314" y="4935711"/>
            <a:ext cx="36924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/>
              <a:t>Kundengutschrift und Zahlung unter Skontoabzug buchen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7098335" y="5498803"/>
            <a:ext cx="165618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/>
              <a:t>Abschreibungen erfassen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2293258" y="5654999"/>
            <a:ext cx="11581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/>
              <a:t>Erfolg ermitteln</a:t>
            </a:r>
            <a:endParaRPr lang="de-DE" sz="1050" dirty="0" smtClean="0"/>
          </a:p>
        </p:txBody>
      </p:sp>
      <p:sp>
        <p:nvSpPr>
          <p:cNvPr id="21" name="Textfeld 20"/>
          <p:cNvSpPr txBox="1"/>
          <p:nvPr/>
        </p:nvSpPr>
        <p:spPr>
          <a:xfrm>
            <a:off x="4836962" y="5976300"/>
            <a:ext cx="18044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/>
              <a:t>Wirtschaftlichkeit bewerten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3997689" y="208656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§§</a:t>
            </a:r>
            <a:endParaRPr lang="de-DE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6903216" y="2822795"/>
            <a:ext cx="1278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7 %   19 %</a:t>
            </a:r>
            <a:endParaRPr lang="de-DE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2293037" y="4751833"/>
            <a:ext cx="63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+/-</a:t>
            </a:r>
            <a:endParaRPr lang="de-DE" sz="200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C:\Users\Susanne Epp\AppData\Local\Microsoft\Windows\Temporary Internet Files\Content.IE5\J0UQ7YVB\check-mark-1292787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229" y="2251013"/>
            <a:ext cx="318448" cy="3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AutoShape 4" descr="Bildergebnis für buchungsstemp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7" name="Textfeld 36"/>
          <p:cNvSpPr txBox="1"/>
          <p:nvPr/>
        </p:nvSpPr>
        <p:spPr>
          <a:xfrm>
            <a:off x="8143748" y="5698771"/>
            <a:ext cx="10249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AfA-Tabelle</a:t>
            </a:r>
            <a:endParaRPr lang="de-DE" sz="140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5401">
            <a:off x="5964740" y="3841090"/>
            <a:ext cx="1045686" cy="53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extfeld 37"/>
          <p:cNvSpPr txBox="1"/>
          <p:nvPr/>
        </p:nvSpPr>
        <p:spPr>
          <a:xfrm>
            <a:off x="2948245" y="1583022"/>
            <a:ext cx="260294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/>
              <a:t>Rechtliche Anforderungen dokumentieren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3005205" y="1771659"/>
            <a:ext cx="280831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50" dirty="0" smtClean="0"/>
              <a:t>Grundsätze ordnungsgemäßer Buchführung (</a:t>
            </a:r>
            <a:r>
              <a:rPr lang="de-DE" sz="950" dirty="0" err="1" smtClean="0"/>
              <a:t>GoB</a:t>
            </a:r>
            <a:r>
              <a:rPr lang="de-DE" sz="950" dirty="0" smtClean="0"/>
              <a:t>)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50" dirty="0" smtClean="0"/>
              <a:t>gesetzliche Aufbewahrungspflichten</a:t>
            </a:r>
            <a:endParaRPr lang="de-DE" sz="950" dirty="0"/>
          </a:p>
        </p:txBody>
      </p:sp>
      <p:sp>
        <p:nvSpPr>
          <p:cNvPr id="11" name="Textfeld 10"/>
          <p:cNvSpPr txBox="1"/>
          <p:nvPr/>
        </p:nvSpPr>
        <p:spPr>
          <a:xfrm>
            <a:off x="2776702" y="1370496"/>
            <a:ext cx="3034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i="1" dirty="0" smtClean="0"/>
              <a:t>Handelsgesetzbuch, Abgabenordnung, Umsatzsteuergesetz</a:t>
            </a:r>
            <a:endParaRPr lang="de-DE" sz="900" i="1" dirty="0"/>
          </a:p>
        </p:txBody>
      </p:sp>
      <p:sp>
        <p:nvSpPr>
          <p:cNvPr id="23" name="Textfeld 22"/>
          <p:cNvSpPr txBox="1"/>
          <p:nvPr/>
        </p:nvSpPr>
        <p:spPr>
          <a:xfrm>
            <a:off x="1410599" y="1866960"/>
            <a:ext cx="1279210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dirty="0" smtClean="0"/>
              <a:t>Hauptbuch/Journal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8304639" y="1598070"/>
            <a:ext cx="86409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dirty="0" smtClean="0"/>
              <a:t>Eigenbeleg</a:t>
            </a:r>
          </a:p>
          <a:p>
            <a:r>
              <a:rPr lang="de-DE" sz="950" dirty="0" smtClean="0"/>
              <a:t>Fremdbeleg </a:t>
            </a:r>
          </a:p>
          <a:p>
            <a:r>
              <a:rPr lang="de-DE" sz="950" dirty="0" smtClean="0"/>
              <a:t>Kreditoren</a:t>
            </a:r>
          </a:p>
          <a:p>
            <a:r>
              <a:rPr lang="de-DE" sz="950" dirty="0" smtClean="0"/>
              <a:t>Debitoren</a:t>
            </a:r>
          </a:p>
        </p:txBody>
      </p:sp>
      <p:sp>
        <p:nvSpPr>
          <p:cNvPr id="26" name="Geschweifte Klammer links 25"/>
          <p:cNvSpPr/>
          <p:nvPr/>
        </p:nvSpPr>
        <p:spPr>
          <a:xfrm>
            <a:off x="8217677" y="1608800"/>
            <a:ext cx="173924" cy="64244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9" name="Gerader Verbinder 28"/>
          <p:cNvCxnSpPr/>
          <p:nvPr/>
        </p:nvCxnSpPr>
        <p:spPr>
          <a:xfrm flipV="1">
            <a:off x="7489827" y="1932613"/>
            <a:ext cx="658141" cy="80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1744895" y="3999894"/>
            <a:ext cx="17874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/>
              <a:t>aufwandsrechnerisches Verfahren </a:t>
            </a:r>
            <a:endParaRPr lang="de-DE" sz="900" dirty="0"/>
          </a:p>
        </p:txBody>
      </p:sp>
      <p:sp>
        <p:nvSpPr>
          <p:cNvPr id="49" name="Textfeld 48"/>
          <p:cNvSpPr txBox="1"/>
          <p:nvPr/>
        </p:nvSpPr>
        <p:spPr>
          <a:xfrm>
            <a:off x="2480" y="5078692"/>
            <a:ext cx="1166827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dirty="0" smtClean="0"/>
              <a:t>Ist-Bestandswert</a:t>
            </a:r>
            <a:endParaRPr lang="de-DE" sz="950" dirty="0"/>
          </a:p>
        </p:txBody>
      </p:sp>
      <p:sp>
        <p:nvSpPr>
          <p:cNvPr id="50" name="Textfeld 49"/>
          <p:cNvSpPr txBox="1"/>
          <p:nvPr/>
        </p:nvSpPr>
        <p:spPr>
          <a:xfrm>
            <a:off x="1187625" y="5078692"/>
            <a:ext cx="1668475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dirty="0" smtClean="0"/>
              <a:t>buchmäßiger </a:t>
            </a:r>
            <a:r>
              <a:rPr lang="de-DE" sz="950" dirty="0"/>
              <a:t>Sollbestand</a:t>
            </a:r>
          </a:p>
        </p:txBody>
      </p:sp>
      <p:cxnSp>
        <p:nvCxnSpPr>
          <p:cNvPr id="42" name="Gerade Verbindung mit Pfeil 41"/>
          <p:cNvCxnSpPr/>
          <p:nvPr/>
        </p:nvCxnSpPr>
        <p:spPr>
          <a:xfrm>
            <a:off x="957579" y="5209497"/>
            <a:ext cx="252000" cy="0"/>
          </a:xfrm>
          <a:prstGeom prst="straightConnector1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feld 51"/>
          <p:cNvSpPr txBox="1"/>
          <p:nvPr/>
        </p:nvSpPr>
        <p:spPr>
          <a:xfrm>
            <a:off x="5094201" y="6207250"/>
            <a:ext cx="1348286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dirty="0" smtClean="0"/>
              <a:t>Eigenkapitalrentabilität</a:t>
            </a:r>
          </a:p>
        </p:txBody>
      </p:sp>
      <p:grpSp>
        <p:nvGrpSpPr>
          <p:cNvPr id="53" name="Gruppieren 52"/>
          <p:cNvGrpSpPr/>
          <p:nvPr/>
        </p:nvGrpSpPr>
        <p:grpSpPr>
          <a:xfrm>
            <a:off x="2128459" y="5939911"/>
            <a:ext cx="1433033" cy="501901"/>
            <a:chOff x="3263830" y="2128768"/>
            <a:chExt cx="1433033" cy="501901"/>
          </a:xfrm>
        </p:grpSpPr>
        <p:cxnSp>
          <p:nvCxnSpPr>
            <p:cNvPr id="54" name="Gerade Verbindung 32"/>
            <p:cNvCxnSpPr/>
            <p:nvPr/>
          </p:nvCxnSpPr>
          <p:spPr>
            <a:xfrm>
              <a:off x="3328613" y="2317517"/>
              <a:ext cx="1261389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33"/>
            <p:cNvCxnSpPr/>
            <p:nvPr/>
          </p:nvCxnSpPr>
          <p:spPr>
            <a:xfrm>
              <a:off x="3959307" y="2317516"/>
              <a:ext cx="0" cy="2473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feld 55"/>
            <p:cNvSpPr txBox="1"/>
            <p:nvPr/>
          </p:nvSpPr>
          <p:spPr>
            <a:xfrm>
              <a:off x="3263830" y="2128768"/>
              <a:ext cx="143303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i="1" dirty="0" smtClean="0"/>
                <a:t>A                   Bilanz                   P</a:t>
              </a:r>
              <a:endParaRPr lang="de-DE" sz="800" i="1" dirty="0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3419889" y="2292115"/>
              <a:ext cx="11701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i="1" dirty="0" smtClean="0"/>
                <a:t>AV                           EK</a:t>
              </a:r>
            </a:p>
            <a:p>
              <a:r>
                <a:rPr lang="de-DE" sz="800" i="1" dirty="0" smtClean="0"/>
                <a:t>UV                           FK</a:t>
              </a:r>
              <a:endParaRPr lang="de-DE" sz="800" i="1" dirty="0"/>
            </a:p>
          </p:txBody>
        </p:sp>
      </p:grpSp>
      <p:sp>
        <p:nvSpPr>
          <p:cNvPr id="58" name="Textfeld 57"/>
          <p:cNvSpPr txBox="1"/>
          <p:nvPr/>
        </p:nvSpPr>
        <p:spPr>
          <a:xfrm>
            <a:off x="145023" y="588297"/>
            <a:ext cx="8905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i="1" dirty="0" smtClean="0">
                <a:solidFill>
                  <a:srgbClr val="C00000"/>
                </a:solidFill>
              </a:rPr>
              <a:t>„Die Schülerinnen und Schüler besitzen die Kompetenz, Werteströme im Betrieb prozessbegleitend zu erfassen und ordnungsgemäß zu dokumentieren sowie die Auswirkungen auf den Betriebserfolg zu beurteilen.“</a:t>
            </a:r>
            <a:endParaRPr lang="de-DE" sz="1200" i="1" dirty="0">
              <a:solidFill>
                <a:srgbClr val="C00000"/>
              </a:solidFill>
            </a:endParaRPr>
          </a:p>
        </p:txBody>
      </p:sp>
      <p:pic>
        <p:nvPicPr>
          <p:cNvPr id="59" name="Picture 2" descr="C:\Users\Susanne Epp\Desktop\LBS-Logos\lbs-logo-mit-schrift-278x9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9" y="6362590"/>
            <a:ext cx="1530266" cy="49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feld 59"/>
          <p:cNvSpPr txBox="1"/>
          <p:nvPr/>
        </p:nvSpPr>
        <p:spPr>
          <a:xfrm>
            <a:off x="3671563" y="6650147"/>
            <a:ext cx="21545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i="1" dirty="0" smtClean="0">
                <a:solidFill>
                  <a:srgbClr val="C00000"/>
                </a:solidFill>
                <a:latin typeface="+mn-lt"/>
              </a:rPr>
              <a:t>Kaufmann/-frau für Büromanagement</a:t>
            </a:r>
            <a:endParaRPr lang="de-DE" sz="900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1" name="Textfeld 60"/>
          <p:cNvSpPr txBox="1"/>
          <p:nvPr/>
        </p:nvSpPr>
        <p:spPr>
          <a:xfrm>
            <a:off x="7406314" y="6627168"/>
            <a:ext cx="1968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solidFill>
                  <a:srgbClr val="C00000"/>
                </a:solidFill>
                <a:latin typeface="+mn-lt"/>
              </a:rPr>
              <a:t>www.wirtschaftskomptenz-bw.de</a:t>
            </a:r>
            <a:endParaRPr lang="de-DE" sz="9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4437122" y="4717148"/>
            <a:ext cx="8022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i="1" dirty="0" smtClean="0"/>
              <a:t>Rücksendung</a:t>
            </a:r>
            <a:endParaRPr lang="de-DE" sz="900" i="1" dirty="0"/>
          </a:p>
        </p:txBody>
      </p:sp>
    </p:spTree>
    <p:extLst>
      <p:ext uri="{BB962C8B-B14F-4D97-AF65-F5344CB8AC3E}">
        <p14:creationId xmlns:p14="http://schemas.microsoft.com/office/powerpoint/2010/main" val="182964962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Bildschirmpräsentation (4:3)</PresentationFormat>
  <Paragraphs>45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Susanne Epp</cp:lastModifiedBy>
  <cp:revision>2</cp:revision>
  <cp:lastPrinted>2020-04-19T08:21:42Z</cp:lastPrinted>
  <dcterms:created xsi:type="dcterms:W3CDTF">2017-10-01T16:54:20Z</dcterms:created>
  <dcterms:modified xsi:type="dcterms:W3CDTF">2020-04-19T09:16:47Z</dcterms:modified>
</cp:coreProperties>
</file>