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86F5E-E70C-4C30-B988-94439ADBD515}" type="datetimeFigureOut">
              <a:rPr lang="de-DE" smtClean="0"/>
              <a:t>20.09.2021</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89292B-8929-4EF3-890E-0510944A6243}" type="slidenum">
              <a:rPr lang="de-DE" smtClean="0"/>
              <a:t>‹Nr.›</a:t>
            </a:fld>
            <a:endParaRPr lang="de-DE"/>
          </a:p>
        </p:txBody>
      </p:sp>
    </p:spTree>
    <p:extLst>
      <p:ext uri="{BB962C8B-B14F-4D97-AF65-F5344CB8AC3E}">
        <p14:creationId xmlns:p14="http://schemas.microsoft.com/office/powerpoint/2010/main" val="27748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789292B-8929-4EF3-890E-0510944A6243}" type="slidenum">
              <a:rPr lang="de-DE" smtClean="0"/>
              <a:t>1</a:t>
            </a:fld>
            <a:endParaRPr lang="de-DE"/>
          </a:p>
        </p:txBody>
      </p:sp>
    </p:spTree>
    <p:extLst>
      <p:ext uri="{BB962C8B-B14F-4D97-AF65-F5344CB8AC3E}">
        <p14:creationId xmlns:p14="http://schemas.microsoft.com/office/powerpoint/2010/main" val="231068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0849E0F-18A7-41BB-8359-9FE6F5B9A11B}" type="datetimeFigureOut">
              <a:rPr lang="de-DE" smtClean="0"/>
              <a:t>20.09.2021</a:t>
            </a:fld>
            <a:endParaRPr lang="de-DE"/>
          </a:p>
        </p:txBody>
      </p:sp>
      <p:sp>
        <p:nvSpPr>
          <p:cNvPr id="5" name="Fußzeilenplatzhalter 4"/>
          <p:cNvSpPr>
            <a:spLocks noGrp="1"/>
          </p:cNvSpPr>
          <p:nvPr>
            <p:ph type="ftr" sz="quarter" idx="11"/>
          </p:nvPr>
        </p:nvSpPr>
        <p:spPr/>
        <p:txBody>
          <a:bodyPr/>
          <a:lstStyle>
            <a:lvl1pPr>
              <a:defRPr>
                <a:solidFill>
                  <a:srgbClr val="C00000"/>
                </a:solidFill>
              </a:defRPr>
            </a:lvl1pPr>
          </a:lstStyle>
          <a:p>
            <a:endParaRPr lang="de-DE" dirty="0"/>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3933096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0849E0F-18A7-41BB-8359-9FE6F5B9A11B}" type="datetimeFigureOut">
              <a:rPr lang="de-DE" smtClean="0"/>
              <a:t>20.09.2021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146019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0849E0F-18A7-41BB-8359-9FE6F5B9A11B}" type="datetimeFigureOut">
              <a:rPr lang="de-DE" smtClean="0"/>
              <a:t>20.09.2021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60334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0849E0F-18A7-41BB-8359-9FE6F5B9A11B}" type="datetimeFigureOut">
              <a:rPr lang="de-DE" smtClean="0"/>
              <a:t>20.09.2021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28436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0849E0F-18A7-41BB-8359-9FE6F5B9A11B}" type="datetimeFigureOut">
              <a:rPr lang="de-DE" smtClean="0"/>
              <a:t>20.09.2021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77314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0849E0F-18A7-41BB-8359-9FE6F5B9A11B}" type="datetimeFigureOut">
              <a:rPr lang="de-DE" smtClean="0"/>
              <a:t>20.09.2021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66859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0849E0F-18A7-41BB-8359-9FE6F5B9A11B}" type="datetimeFigureOut">
              <a:rPr lang="de-DE" smtClean="0"/>
              <a:t>20.09.2021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23756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0849E0F-18A7-41BB-8359-9FE6F5B9A11B}" type="datetimeFigureOut">
              <a:rPr lang="de-DE" smtClean="0"/>
              <a:t>20.09.2021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29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0849E0F-18A7-41BB-8359-9FE6F5B9A11B}" type="datetimeFigureOut">
              <a:rPr lang="de-DE" smtClean="0"/>
              <a:t>20.09.2021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05296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0849E0F-18A7-41BB-8359-9FE6F5B9A11B}" type="datetimeFigureOut">
              <a:rPr lang="de-DE" smtClean="0"/>
              <a:t>20.09.2021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6558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0849E0F-18A7-41BB-8359-9FE6F5B9A11B}" type="datetimeFigureOut">
              <a:rPr lang="de-DE" smtClean="0"/>
              <a:t>20.09.2021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44825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rgbClr val="C00000"/>
                </a:solidFill>
                <a:latin typeface="Arial" panose="020B0604020202020204" pitchFamily="34" charset="0"/>
                <a:cs typeface="Arial" panose="020B0604020202020204" pitchFamily="34" charset="0"/>
              </a:defRPr>
            </a:lvl1pPr>
          </a:lstStyle>
          <a:p>
            <a:fld id="{10849E0F-18A7-41BB-8359-9FE6F5B9A11B}" type="datetimeFigureOut">
              <a:rPr lang="de-DE" smtClean="0"/>
              <a:pPr/>
              <a:t>20.09.2021</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2F280-2270-44CC-AFC0-E783CFB1CBA8}" type="slidenum">
              <a:rPr lang="de-DE" smtClean="0"/>
              <a:t>‹Nr.›</a:t>
            </a:fld>
            <a:endParaRPr lang="de-DE"/>
          </a:p>
        </p:txBody>
      </p:sp>
    </p:spTree>
    <p:extLst>
      <p:ext uri="{BB962C8B-B14F-4D97-AF65-F5344CB8AC3E}">
        <p14:creationId xmlns:p14="http://schemas.microsoft.com/office/powerpoint/2010/main" val="18323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17" Type="http://schemas.openxmlformats.org/officeDocument/2006/relationships/image" Target="../../word/media/image614.svg"/><Relationship Id="rId1255" Type="http://schemas.openxmlformats.org/officeDocument/2006/relationships/image" Target="../media/image7.png"/><Relationship Id="rId829" Type="http://schemas.openxmlformats.org/officeDocument/2006/relationships/image" Target="../../word/media/image826.svg"/><Relationship Id="rId117" Type="http://schemas.openxmlformats.org/officeDocument/2006/relationships/image" Target="../../word/media/image114.svg"/><Relationship Id="rId1187" Type="http://schemas.openxmlformats.org/officeDocument/2006/relationships/image" Target="../../word/media/image1184.svg"/><Relationship Id="rId1137" Type="http://schemas.openxmlformats.org/officeDocument/2006/relationships/image" Target="../../word/media/image1134.svg"/><Relationship Id="rId1263" Type="http://schemas.openxmlformats.org/officeDocument/2006/relationships/image" Target="../media/image15.png"/><Relationship Id="rId3" Type="http://schemas.openxmlformats.org/officeDocument/2006/relationships/image" Target="../media/image1.png"/><Relationship Id="rId1250" Type="http://schemas.openxmlformats.org/officeDocument/2006/relationships/image" Target="../media/image2.png"/><Relationship Id="rId1259" Type="http://schemas.openxmlformats.org/officeDocument/2006/relationships/image" Target="../media/image11.png"/><Relationship Id="rId603" Type="http://schemas.openxmlformats.org/officeDocument/2006/relationships/image" Target="../../word/media/image600.svg"/><Relationship Id="rId1254" Type="http://schemas.openxmlformats.org/officeDocument/2006/relationships/image" Target="../media/image6.png"/><Relationship Id="rId831" Type="http://schemas.openxmlformats.org/officeDocument/2006/relationships/image" Target="../../word/media/image828.svg"/><Relationship Id="rId1262" Type="http://schemas.openxmlformats.org/officeDocument/2006/relationships/image" Target="../media/image14.png"/><Relationship Id="rId747" Type="http://schemas.openxmlformats.org/officeDocument/2006/relationships/image" Target="../../word/media/image744.svg"/><Relationship Id="rId2" Type="http://schemas.openxmlformats.org/officeDocument/2006/relationships/notesSlide" Target="../notesSlides/notesSlide1.xml"/><Relationship Id="rId1253" Type="http://schemas.openxmlformats.org/officeDocument/2006/relationships/image" Target="../media/image5.png"/><Relationship Id="rId1258" Type="http://schemas.openxmlformats.org/officeDocument/2006/relationships/image" Target="../media/image10.png"/><Relationship Id="rId771" Type="http://schemas.openxmlformats.org/officeDocument/2006/relationships/image" Target="../../word/media/image768.svg"/><Relationship Id="rId1181" Type="http://schemas.openxmlformats.org/officeDocument/2006/relationships/image" Target="../../word/media/image1178.svg"/><Relationship Id="rId1135" Type="http://schemas.openxmlformats.org/officeDocument/2006/relationships/image" Target="../../word/media/image1132.svg"/><Relationship Id="rId1" Type="http://schemas.openxmlformats.org/officeDocument/2006/relationships/slideLayout" Target="../slideLayouts/slideLayout1.xml"/><Relationship Id="rId1249" Type="http://schemas.openxmlformats.org/officeDocument/2006/relationships/image" Target="../../word/media/image1246.svg"/><Relationship Id="rId851" Type="http://schemas.openxmlformats.org/officeDocument/2006/relationships/image" Target="../../word/media/image848.svg"/><Relationship Id="rId1261" Type="http://schemas.openxmlformats.org/officeDocument/2006/relationships/image" Target="../media/image13.png"/><Relationship Id="rId643" Type="http://schemas.openxmlformats.org/officeDocument/2006/relationships/image" Target="../../word/media/image640.svg"/><Relationship Id="rId1252" Type="http://schemas.openxmlformats.org/officeDocument/2006/relationships/image" Target="../media/image4.png"/><Relationship Id="rId1257" Type="http://schemas.openxmlformats.org/officeDocument/2006/relationships/image" Target="../media/image9.png"/><Relationship Id="rId57" Type="http://schemas.openxmlformats.org/officeDocument/2006/relationships/image" Target="../../word/media/image54.svg"/><Relationship Id="rId1260" Type="http://schemas.openxmlformats.org/officeDocument/2006/relationships/image" Target="../media/image12.png"/><Relationship Id="rId1265" Type="http://schemas.openxmlformats.org/officeDocument/2006/relationships/image" Target="../media/image17.png"/><Relationship Id="rId1256" Type="http://schemas.openxmlformats.org/officeDocument/2006/relationships/image" Target="../media/image8.png"/><Relationship Id="rId749" Type="http://schemas.openxmlformats.org/officeDocument/2006/relationships/image" Target="../../word/media/image746.svg"/><Relationship Id="rId1251" Type="http://schemas.openxmlformats.org/officeDocument/2006/relationships/image" Target="../media/image3.png"/><Relationship Id="rId9" Type="http://schemas.openxmlformats.org/officeDocument/2006/relationships/image" Target="../../word/media/image6.svg"/><Relationship Id="rId126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7675" y="128561"/>
            <a:ext cx="8901593" cy="584775"/>
          </a:xfrm>
          <a:prstGeom prst="rect">
            <a:avLst/>
          </a:prstGeom>
          <a:noFill/>
        </p:spPr>
        <p:txBody>
          <a:bodyPr wrap="square" rtlCol="0">
            <a:spAutoFit/>
          </a:bodyPr>
          <a:lstStyle/>
          <a:p>
            <a:r>
              <a:rPr lang="de-DE" sz="1600" b="1" dirty="0">
                <a:solidFill>
                  <a:srgbClr val="C00000"/>
                </a:solidFill>
                <a:latin typeface="Arial" panose="020B0604020202020204" pitchFamily="34" charset="0"/>
                <a:cs typeface="Arial" panose="020B0604020202020204" pitchFamily="34" charset="0"/>
              </a:rPr>
              <a:t>Advance Organizer: </a:t>
            </a:r>
            <a:r>
              <a:rPr lang="de-DE" sz="1600" b="1" dirty="0" smtClean="0">
                <a:solidFill>
                  <a:srgbClr val="C00000"/>
                </a:solidFill>
                <a:latin typeface="Arial" panose="020B0604020202020204" pitchFamily="34" charset="0"/>
                <a:cs typeface="Arial" panose="020B0604020202020204" pitchFamily="34" charset="0"/>
              </a:rPr>
              <a:t>Kompetenzbereich II – </a:t>
            </a:r>
            <a:r>
              <a:rPr lang="de-DE" sz="1600" b="1" dirty="0">
                <a:solidFill>
                  <a:srgbClr val="C00000"/>
                </a:solidFill>
                <a:latin typeface="Arial" panose="020B0604020202020204" pitchFamily="34" charset="0"/>
                <a:cs typeface="Arial" panose="020B0604020202020204" pitchFamily="34" charset="0"/>
              </a:rPr>
              <a:t>Als Konsument rechtliche Bestimmungen in Alltagssituationen anwenden</a:t>
            </a:r>
          </a:p>
        </p:txBody>
      </p:sp>
      <p:sp>
        <p:nvSpPr>
          <p:cNvPr id="47" name="AutoShape 4" descr="Bildergebnis für buchungsstempe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2" name="Textfeld 111"/>
          <p:cNvSpPr txBox="1"/>
          <p:nvPr/>
        </p:nvSpPr>
        <p:spPr>
          <a:xfrm>
            <a:off x="2573403" y="710137"/>
            <a:ext cx="6627540" cy="738664"/>
          </a:xfrm>
          <a:prstGeom prst="rect">
            <a:avLst/>
          </a:prstGeom>
          <a:noFill/>
        </p:spPr>
        <p:txBody>
          <a:bodyPr wrap="square" rtlCol="0">
            <a:spAutoFit/>
          </a:bodyPr>
          <a:lstStyle/>
          <a:p>
            <a:r>
              <a:rPr lang="de-DE" sz="1050" dirty="0" smtClean="0">
                <a:solidFill>
                  <a:srgbClr val="C00000"/>
                </a:solidFill>
                <a:latin typeface="Arial" panose="020B0604020202020204" pitchFamily="34" charset="0"/>
                <a:cs typeface="Arial" panose="020B0604020202020204" pitchFamily="34" charset="0"/>
              </a:rPr>
              <a:t>„Die </a:t>
            </a:r>
            <a:r>
              <a:rPr lang="de-DE" sz="1050" dirty="0">
                <a:solidFill>
                  <a:srgbClr val="C00000"/>
                </a:solidFill>
                <a:latin typeface="Arial" panose="020B0604020202020204" pitchFamily="34" charset="0"/>
                <a:cs typeface="Arial" panose="020B0604020202020204" pitchFamily="34" charset="0"/>
              </a:rPr>
              <a:t>Schülerinnen und Schüler verfügen über die Kompetenz, Bestimmungen für Ver­braucher exemplarisch anhand von Gesetzestexten zu beschreiben und auf Rechtsfälle des privaten Bereichs anzuwenden. Sie treffen situationsbezogene Entscheidungen im Rahmen des privaten Geldverkehrs und können Zusammenhänge von Einkommen und Konsum, Sparen und Verschuldung aufzeigen</a:t>
            </a:r>
            <a:r>
              <a:rPr lang="de-DE" sz="1050" dirty="0" smtClean="0">
                <a:solidFill>
                  <a:srgbClr val="C00000"/>
                </a:solidFill>
                <a:latin typeface="Arial" panose="020B0604020202020204" pitchFamily="34" charset="0"/>
                <a:cs typeface="Arial" panose="020B0604020202020204" pitchFamily="34" charset="0"/>
              </a:rPr>
              <a:t>.“</a:t>
            </a:r>
            <a:endParaRPr lang="de-DE" sz="1050" dirty="0">
              <a:solidFill>
                <a:srgbClr val="C00000"/>
              </a:solidFill>
              <a:latin typeface="Arial" panose="020B0604020202020204" pitchFamily="34" charset="0"/>
              <a:cs typeface="Arial" panose="020B0604020202020204" pitchFamily="34" charset="0"/>
            </a:endParaRPr>
          </a:p>
        </p:txBody>
      </p:sp>
      <p:sp>
        <p:nvSpPr>
          <p:cNvPr id="72" name="Rechteck 71"/>
          <p:cNvSpPr/>
          <p:nvPr/>
        </p:nvSpPr>
        <p:spPr>
          <a:xfrm>
            <a:off x="67889" y="1337634"/>
            <a:ext cx="2016223"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Zustandekommen von Rechtsgeschäften erläutern</a:t>
            </a:r>
            <a:endParaRPr lang="de-DE" sz="1000" dirty="0">
              <a:latin typeface="Arial" panose="020B0604020202020204" pitchFamily="34" charset="0"/>
              <a:cs typeface="Arial" panose="020B0604020202020204" pitchFamily="34" charset="0"/>
            </a:endParaRPr>
          </a:p>
        </p:txBody>
      </p:sp>
      <p:sp>
        <p:nvSpPr>
          <p:cNvPr id="73" name="Rechteck 72"/>
          <p:cNvSpPr/>
          <p:nvPr/>
        </p:nvSpPr>
        <p:spPr>
          <a:xfrm>
            <a:off x="4219" y="1123637"/>
            <a:ext cx="1832147" cy="234672"/>
          </a:xfrm>
          <a:prstGeom prst="rect">
            <a:avLst/>
          </a:prstGeom>
        </p:spPr>
        <p:txBody>
          <a:bodyPr wrap="square">
            <a:spAutoFit/>
          </a:bodyPr>
          <a:lstStyle/>
          <a:p>
            <a:pPr algn="ctr"/>
            <a:r>
              <a:rPr lang="de-DE" sz="900" i="1" dirty="0">
                <a:solidFill>
                  <a:srgbClr val="000000"/>
                </a:solidFill>
                <a:latin typeface="Arial" panose="020B0604020202020204" pitchFamily="34" charset="0"/>
                <a:ea typeface="PMingLiU"/>
              </a:rPr>
              <a:t>Willenserklärung</a:t>
            </a:r>
          </a:p>
        </p:txBody>
      </p:sp>
      <p:sp>
        <p:nvSpPr>
          <p:cNvPr id="9" name="Rechteck 8"/>
          <p:cNvSpPr/>
          <p:nvPr/>
        </p:nvSpPr>
        <p:spPr>
          <a:xfrm>
            <a:off x="2537788" y="1721439"/>
            <a:ext cx="2266232"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Rechts- und Geschäftsfähigkeit erläutern</a:t>
            </a:r>
          </a:p>
        </p:txBody>
      </p:sp>
      <p:sp>
        <p:nvSpPr>
          <p:cNvPr id="10" name="Rechteck 9"/>
          <p:cNvSpPr/>
          <p:nvPr/>
        </p:nvSpPr>
        <p:spPr>
          <a:xfrm>
            <a:off x="4894961" y="1846303"/>
            <a:ext cx="2034531" cy="553998"/>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Anfechtbare und nichtige Rechtsgeschäfte unterscheiden</a:t>
            </a:r>
          </a:p>
        </p:txBody>
      </p:sp>
      <p:sp>
        <p:nvSpPr>
          <p:cNvPr id="2" name="Datumsplatzhalter 1"/>
          <p:cNvSpPr>
            <a:spLocks noGrp="1"/>
          </p:cNvSpPr>
          <p:nvPr>
            <p:ph type="dt" sz="half" idx="10"/>
          </p:nvPr>
        </p:nvSpPr>
        <p:spPr/>
        <p:txBody>
          <a:bodyPr/>
          <a:lstStyle/>
          <a:p>
            <a:r>
              <a:rPr lang="de-DE" smtClean="0"/>
              <a:t>Stand: 2021</a:t>
            </a:r>
            <a:endParaRPr lang="de-DE"/>
          </a:p>
        </p:txBody>
      </p:sp>
      <p:sp>
        <p:nvSpPr>
          <p:cNvPr id="3" name="Fußzeilenplatzhalter 2"/>
          <p:cNvSpPr>
            <a:spLocks noGrp="1"/>
          </p:cNvSpPr>
          <p:nvPr>
            <p:ph type="ftr" sz="quarter" idx="11"/>
          </p:nvPr>
        </p:nvSpPr>
        <p:spPr>
          <a:xfrm>
            <a:off x="2063992" y="6462214"/>
            <a:ext cx="6048672" cy="365125"/>
          </a:xfrm>
        </p:spPr>
        <p:txBody>
          <a:bodyPr/>
          <a:lstStyle/>
          <a:p>
            <a:r>
              <a:rPr lang="de-DE" dirty="0" smtClean="0"/>
              <a:t>Prüfungsbereich Wirtschafts- und Sozialkunde – gewerbliche, hauswirtschaftlich-pflegerisch-sozialpädagogische sowie landwirtschaftliche </a:t>
            </a:r>
            <a:r>
              <a:rPr lang="de-DE" dirty="0" smtClean="0"/>
              <a:t>Berufsschule</a:t>
            </a:r>
            <a:endParaRPr lang="de-DE" dirty="0"/>
          </a:p>
        </p:txBody>
      </p:sp>
      <p:pic>
        <p:nvPicPr>
          <p:cNvPr id="33" name="Grafik 32"/>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9626526">
            <a:off x="2089775" y="1420901"/>
            <a:ext cx="316654" cy="316654"/>
          </a:xfrm>
          <a:prstGeom prst="rect">
            <a:avLst/>
          </a:prstGeom>
        </p:spPr>
      </p:pic>
      <p:sp>
        <p:nvSpPr>
          <p:cNvPr id="30" name="Rechteck 29"/>
          <p:cNvSpPr/>
          <p:nvPr/>
        </p:nvSpPr>
        <p:spPr>
          <a:xfrm>
            <a:off x="1117530" y="1915975"/>
            <a:ext cx="1211989" cy="230832"/>
          </a:xfrm>
          <a:prstGeom prst="rect">
            <a:avLst/>
          </a:prstGeom>
        </p:spPr>
        <p:txBody>
          <a:bodyPr wrap="square">
            <a:spAutoFit/>
          </a:bodyPr>
          <a:lstStyle/>
          <a:p>
            <a:pPr algn="ctr"/>
            <a:r>
              <a:rPr lang="de-DE" sz="900" dirty="0" smtClean="0">
                <a:solidFill>
                  <a:srgbClr val="000000"/>
                </a:solidFill>
                <a:latin typeface="Arial" panose="020B0604020202020204" pitchFamily="34" charset="0"/>
                <a:ea typeface="PMingLiU"/>
              </a:rPr>
              <a:t>Formvorschriften</a:t>
            </a:r>
            <a:endParaRPr lang="de-DE" sz="900" dirty="0">
              <a:solidFill>
                <a:srgbClr val="000000"/>
              </a:solidFill>
              <a:latin typeface="Arial" panose="020B0604020202020204" pitchFamily="34" charset="0"/>
              <a:ea typeface="PMingLiU"/>
            </a:endParaRPr>
          </a:p>
        </p:txBody>
      </p:sp>
      <p:pic>
        <p:nvPicPr>
          <p:cNvPr id="31" name="Grafik 30"/>
          <p:cNvPicPr>
            <a:picLocks noChangeAspect="1"/>
          </p:cNvPicPr>
          <p:nvPr/>
        </p:nvPicPr>
        <p:blipFill>
          <a:blip r:embed="rId125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43"/>
              </a:ext>
            </a:extLst>
          </a:blip>
          <a:stretch>
            <a:fillRect/>
          </a:stretch>
        </p:blipFill>
        <p:spPr>
          <a:xfrm>
            <a:off x="219787" y="1784527"/>
            <a:ext cx="481851" cy="481851"/>
          </a:xfrm>
          <a:prstGeom prst="rect">
            <a:avLst/>
          </a:prstGeom>
        </p:spPr>
      </p:pic>
      <p:pic>
        <p:nvPicPr>
          <p:cNvPr id="36" name="Grafik 35"/>
          <p:cNvPicPr>
            <a:picLocks noChangeAspect="1"/>
          </p:cNvPicPr>
          <p:nvPr/>
        </p:nvPicPr>
        <p:blipFill>
          <a:blip r:embed="rId125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03"/>
              </a:ext>
            </a:extLst>
          </a:blip>
          <a:stretch>
            <a:fillRect/>
          </a:stretch>
        </p:blipFill>
        <p:spPr>
          <a:xfrm>
            <a:off x="795851" y="1784527"/>
            <a:ext cx="465208" cy="465208"/>
          </a:xfrm>
          <a:prstGeom prst="rect">
            <a:avLst/>
          </a:prstGeom>
        </p:spPr>
      </p:pic>
      <p:sp>
        <p:nvSpPr>
          <p:cNvPr id="5" name="Rechteck 4"/>
          <p:cNvSpPr/>
          <p:nvPr/>
        </p:nvSpPr>
        <p:spPr>
          <a:xfrm>
            <a:off x="7052954" y="2026190"/>
            <a:ext cx="1675459" cy="246221"/>
          </a:xfrm>
          <a:prstGeom prst="rect">
            <a:avLst/>
          </a:prstGeom>
        </p:spPr>
        <p:txBody>
          <a:bodyPr wrap="none">
            <a:spAutoFit/>
          </a:bodyPr>
          <a:lstStyle/>
          <a:p>
            <a:r>
              <a:rPr lang="de-DE" sz="1000" b="1" dirty="0">
                <a:latin typeface="Arial" panose="020B0604020202020204" pitchFamily="34" charset="0"/>
                <a:cs typeface="Arial" panose="020B0604020202020204" pitchFamily="34" charset="0"/>
              </a:rPr>
              <a:t>Kaufvertrag abschließen</a:t>
            </a:r>
          </a:p>
        </p:txBody>
      </p:sp>
      <p:sp>
        <p:nvSpPr>
          <p:cNvPr id="6" name="Rechteck 5"/>
          <p:cNvSpPr/>
          <p:nvPr/>
        </p:nvSpPr>
        <p:spPr>
          <a:xfrm>
            <a:off x="6115084" y="2980340"/>
            <a:ext cx="2351044" cy="246221"/>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Besitz und Eigentum unterscheiden</a:t>
            </a:r>
          </a:p>
        </p:txBody>
      </p:sp>
      <p:sp>
        <p:nvSpPr>
          <p:cNvPr id="7" name="Rechteck 6"/>
          <p:cNvSpPr/>
          <p:nvPr/>
        </p:nvSpPr>
        <p:spPr>
          <a:xfrm>
            <a:off x="5434900" y="2767205"/>
            <a:ext cx="3726160" cy="2308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Eigentumsübertragung bei beweglichen Sachen, Eigentumsvorbehalt</a:t>
            </a:r>
            <a:endParaRPr lang="de-DE" sz="900" dirty="0"/>
          </a:p>
        </p:txBody>
      </p:sp>
      <p:sp>
        <p:nvSpPr>
          <p:cNvPr id="8" name="Rechteck 7"/>
          <p:cNvSpPr/>
          <p:nvPr/>
        </p:nvSpPr>
        <p:spPr>
          <a:xfrm>
            <a:off x="7002153" y="3892415"/>
            <a:ext cx="2034531" cy="246221"/>
          </a:xfrm>
          <a:prstGeom prst="rect">
            <a:avLst/>
          </a:prstGeom>
        </p:spPr>
        <p:txBody>
          <a:bodyPr wrap="none">
            <a:spAutoFit/>
          </a:bodyPr>
          <a:lstStyle/>
          <a:p>
            <a:r>
              <a:rPr lang="de-DE" sz="1000" b="1" dirty="0">
                <a:latin typeface="Arial" panose="020B0604020202020204" pitchFamily="34" charset="0"/>
                <a:cs typeface="Arial" panose="020B0604020202020204" pitchFamily="34" charset="0"/>
              </a:rPr>
              <a:t>Kaufvertragsstörungen prüfen</a:t>
            </a:r>
          </a:p>
        </p:txBody>
      </p:sp>
      <p:sp>
        <p:nvSpPr>
          <p:cNvPr id="16" name="Rechteck 15"/>
          <p:cNvSpPr/>
          <p:nvPr/>
        </p:nvSpPr>
        <p:spPr>
          <a:xfrm>
            <a:off x="6926726" y="3689260"/>
            <a:ext cx="2217274" cy="230832"/>
          </a:xfrm>
          <a:prstGeom prst="rect">
            <a:avLst/>
          </a:prstGeom>
        </p:spPr>
        <p:txBody>
          <a:bodyPr wrap="none">
            <a:spAutoFit/>
          </a:bodyPr>
          <a:lstStyle/>
          <a:p>
            <a:r>
              <a:rPr lang="de-DE" sz="900" i="1" dirty="0">
                <a:latin typeface="Arial" panose="020B0604020202020204" pitchFamily="34" charset="0"/>
                <a:ea typeface="Times New Roman" panose="02020603050405020304" pitchFamily="18" charset="0"/>
              </a:rPr>
              <a:t>Mangelhafte Lieferung, Zahlungsverzug</a:t>
            </a:r>
          </a:p>
        </p:txBody>
      </p:sp>
      <p:sp>
        <p:nvSpPr>
          <p:cNvPr id="17" name="Rechteck 16"/>
          <p:cNvSpPr/>
          <p:nvPr/>
        </p:nvSpPr>
        <p:spPr>
          <a:xfrm>
            <a:off x="7092280" y="4649309"/>
            <a:ext cx="2133974"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Bedingungen der Verjährung darstellen</a:t>
            </a:r>
          </a:p>
        </p:txBody>
      </p:sp>
      <p:sp>
        <p:nvSpPr>
          <p:cNvPr id="18" name="Rechteck 17"/>
          <p:cNvSpPr/>
          <p:nvPr/>
        </p:nvSpPr>
        <p:spPr>
          <a:xfrm>
            <a:off x="6076440" y="5729395"/>
            <a:ext cx="2910649"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Möglichkeiten der Verbraucherberatung darstellen</a:t>
            </a:r>
          </a:p>
        </p:txBody>
      </p:sp>
      <p:sp>
        <p:nvSpPr>
          <p:cNvPr id="19" name="Rechteck 18"/>
          <p:cNvSpPr/>
          <p:nvPr/>
        </p:nvSpPr>
        <p:spPr>
          <a:xfrm>
            <a:off x="6059270" y="5499796"/>
            <a:ext cx="2696334" cy="230653"/>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Verbraucherschutzorganisationen, Publikationen</a:t>
            </a:r>
          </a:p>
        </p:txBody>
      </p:sp>
      <p:sp>
        <p:nvSpPr>
          <p:cNvPr id="20" name="Rechteck 19"/>
          <p:cNvSpPr/>
          <p:nvPr/>
        </p:nvSpPr>
        <p:spPr>
          <a:xfrm>
            <a:off x="4437283" y="5648680"/>
            <a:ext cx="1411603"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Fernabsatzrecht anwenden</a:t>
            </a:r>
          </a:p>
        </p:txBody>
      </p:sp>
      <p:sp>
        <p:nvSpPr>
          <p:cNvPr id="21" name="Rechteck 20"/>
          <p:cNvSpPr/>
          <p:nvPr/>
        </p:nvSpPr>
        <p:spPr>
          <a:xfrm>
            <a:off x="1723525" y="5387075"/>
            <a:ext cx="2423640"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Bedeutung Allgemeiner </a:t>
            </a:r>
            <a:r>
              <a:rPr lang="de-DE" sz="1000" b="1" dirty="0" smtClean="0">
                <a:latin typeface="Arial" panose="020B0604020202020204" pitchFamily="34" charset="0"/>
                <a:cs typeface="Arial" panose="020B0604020202020204" pitchFamily="34" charset="0"/>
              </a:rPr>
              <a:t>Geschäftsbedingungen </a:t>
            </a:r>
            <a:r>
              <a:rPr lang="de-DE" sz="1000" b="1" dirty="0">
                <a:latin typeface="Arial" panose="020B0604020202020204" pitchFamily="34" charset="0"/>
                <a:cs typeface="Arial" panose="020B0604020202020204" pitchFamily="34" charset="0"/>
              </a:rPr>
              <a:t>darstellen</a:t>
            </a:r>
          </a:p>
        </p:txBody>
      </p:sp>
      <p:sp>
        <p:nvSpPr>
          <p:cNvPr id="22" name="Rechteck 21"/>
          <p:cNvSpPr/>
          <p:nvPr/>
        </p:nvSpPr>
        <p:spPr>
          <a:xfrm>
            <a:off x="1808544" y="5787185"/>
            <a:ext cx="2057802" cy="507831"/>
          </a:xfrm>
          <a:prstGeom prst="rect">
            <a:avLst/>
          </a:prstGeom>
        </p:spPr>
        <p:txBody>
          <a:bodyPr wrap="square">
            <a:spAutoFit/>
          </a:bodyPr>
          <a:lstStyle/>
          <a:p>
            <a:r>
              <a:rPr lang="de-DE" sz="900" i="1" dirty="0" smtClean="0">
                <a:latin typeface="Arial" panose="020B0604020202020204" pitchFamily="34" charset="0"/>
                <a:ea typeface="Times New Roman" panose="02020603050405020304" pitchFamily="18" charset="0"/>
              </a:rPr>
              <a:t>Überraschungsklauseln</a:t>
            </a:r>
          </a:p>
          <a:p>
            <a:r>
              <a:rPr lang="de-DE" sz="900" i="1" dirty="0" smtClean="0">
                <a:latin typeface="Arial" panose="020B0604020202020204" pitchFamily="34" charset="0"/>
                <a:ea typeface="Times New Roman" panose="02020603050405020304" pitchFamily="18" charset="0"/>
              </a:rPr>
              <a:t>Verbot </a:t>
            </a:r>
            <a:r>
              <a:rPr lang="de-DE" sz="900" i="1" dirty="0">
                <a:latin typeface="Arial" panose="020B0604020202020204" pitchFamily="34" charset="0"/>
                <a:ea typeface="Times New Roman" panose="02020603050405020304" pitchFamily="18" charset="0"/>
              </a:rPr>
              <a:t>der Verkürzung gesetzlicher Fristen zur Sachmängelhaftung</a:t>
            </a:r>
          </a:p>
        </p:txBody>
      </p:sp>
      <p:sp>
        <p:nvSpPr>
          <p:cNvPr id="23" name="Rechteck 22"/>
          <p:cNvSpPr/>
          <p:nvPr/>
        </p:nvSpPr>
        <p:spPr>
          <a:xfrm>
            <a:off x="124268" y="5250951"/>
            <a:ext cx="1495404" cy="553998"/>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Konditionen von Girokonten vergleichen</a:t>
            </a:r>
          </a:p>
        </p:txBody>
      </p:sp>
      <p:sp>
        <p:nvSpPr>
          <p:cNvPr id="24" name="Rechteck 23"/>
          <p:cNvSpPr/>
          <p:nvPr/>
        </p:nvSpPr>
        <p:spPr>
          <a:xfrm>
            <a:off x="0" y="4287837"/>
            <a:ext cx="2286000"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Zahlungen situationsabhängig veranlassen</a:t>
            </a:r>
          </a:p>
        </p:txBody>
      </p:sp>
      <p:sp>
        <p:nvSpPr>
          <p:cNvPr id="25" name="Rechteck 24"/>
          <p:cNvSpPr/>
          <p:nvPr/>
        </p:nvSpPr>
        <p:spPr>
          <a:xfrm>
            <a:off x="-17293" y="3929936"/>
            <a:ext cx="2417633" cy="3693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Barzahlung, Überweisung, Bankkarte, Kreditkarte, elektronische Zahlungssysteme</a:t>
            </a:r>
          </a:p>
        </p:txBody>
      </p:sp>
      <p:sp>
        <p:nvSpPr>
          <p:cNvPr id="26" name="Rechteck 25"/>
          <p:cNvSpPr/>
          <p:nvPr/>
        </p:nvSpPr>
        <p:spPr>
          <a:xfrm>
            <a:off x="1051661" y="3063357"/>
            <a:ext cx="1394459"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Geldanlageformen vergleichen</a:t>
            </a:r>
          </a:p>
        </p:txBody>
      </p:sp>
      <p:sp>
        <p:nvSpPr>
          <p:cNvPr id="27" name="Rechteck 26"/>
          <p:cNvSpPr/>
          <p:nvPr/>
        </p:nvSpPr>
        <p:spPr>
          <a:xfrm>
            <a:off x="961666" y="2844323"/>
            <a:ext cx="1428596" cy="230832"/>
          </a:xfrm>
          <a:prstGeom prst="rect">
            <a:avLst/>
          </a:prstGeom>
        </p:spPr>
        <p:txBody>
          <a:bodyPr wrap="none">
            <a:spAutoFit/>
          </a:bodyPr>
          <a:lstStyle/>
          <a:p>
            <a:r>
              <a:rPr lang="de-DE" sz="900" i="1" dirty="0">
                <a:latin typeface="Arial" panose="020B0604020202020204" pitchFamily="34" charset="0"/>
                <a:ea typeface="Times New Roman" panose="02020603050405020304" pitchFamily="18" charset="0"/>
              </a:rPr>
              <a:t>Termingeld, Aktienfonds</a:t>
            </a:r>
          </a:p>
        </p:txBody>
      </p:sp>
      <p:sp>
        <p:nvSpPr>
          <p:cNvPr id="28" name="Rechteck 27"/>
          <p:cNvSpPr/>
          <p:nvPr/>
        </p:nvSpPr>
        <p:spPr>
          <a:xfrm>
            <a:off x="3126304" y="3414648"/>
            <a:ext cx="2169510" cy="400110"/>
          </a:xfrm>
          <a:prstGeom prst="rect">
            <a:avLst/>
          </a:prstGeom>
        </p:spPr>
        <p:txBody>
          <a:bodyPr wrap="square">
            <a:spAutoFit/>
          </a:bodyPr>
          <a:lstStyle/>
          <a:p>
            <a:r>
              <a:rPr lang="de-DE" sz="1000" b="1" dirty="0">
                <a:latin typeface="Arial" panose="020B0604020202020204" pitchFamily="34" charset="0"/>
                <a:cs typeface="Arial" panose="020B0604020202020204" pitchFamily="34" charset="0"/>
              </a:rPr>
              <a:t>Voraussetzungen für Verbraucherkredite darstellen</a:t>
            </a:r>
          </a:p>
        </p:txBody>
      </p:sp>
      <p:sp>
        <p:nvSpPr>
          <p:cNvPr id="37" name="Rechteck 36"/>
          <p:cNvSpPr/>
          <p:nvPr/>
        </p:nvSpPr>
        <p:spPr>
          <a:xfrm>
            <a:off x="2907336" y="3081844"/>
            <a:ext cx="2113645" cy="3693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Sicherungsübereignung, Bürgschaft, Lohnabtretung</a:t>
            </a:r>
          </a:p>
        </p:txBody>
      </p:sp>
      <p:sp>
        <p:nvSpPr>
          <p:cNvPr id="38" name="Rechteck 37"/>
          <p:cNvSpPr/>
          <p:nvPr/>
        </p:nvSpPr>
        <p:spPr>
          <a:xfrm>
            <a:off x="3275856" y="4523431"/>
            <a:ext cx="2132315" cy="246221"/>
          </a:xfrm>
          <a:prstGeom prst="rect">
            <a:avLst/>
          </a:prstGeom>
        </p:spPr>
        <p:txBody>
          <a:bodyPr wrap="none">
            <a:spAutoFit/>
          </a:bodyPr>
          <a:lstStyle/>
          <a:p>
            <a:r>
              <a:rPr lang="de-DE" sz="1000" b="1" dirty="0">
                <a:latin typeface="Arial" panose="020B0604020202020204" pitchFamily="34" charset="0"/>
                <a:cs typeface="Arial" panose="020B0604020202020204" pitchFamily="34" charset="0"/>
              </a:rPr>
              <a:t>Überschuldung entgegenwirken</a:t>
            </a:r>
          </a:p>
        </p:txBody>
      </p:sp>
      <p:sp>
        <p:nvSpPr>
          <p:cNvPr id="39" name="Rechteck 38"/>
          <p:cNvSpPr/>
          <p:nvPr/>
        </p:nvSpPr>
        <p:spPr>
          <a:xfrm>
            <a:off x="2854929" y="4287470"/>
            <a:ext cx="3267083" cy="2308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Haushaltsplan, Schuldnerberatung, Verbraucherinsolvenz</a:t>
            </a:r>
          </a:p>
        </p:txBody>
      </p:sp>
      <p:pic>
        <p:nvPicPr>
          <p:cNvPr id="53" name="Grafik 52"/>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9188082">
            <a:off x="4596166" y="1741001"/>
            <a:ext cx="316654" cy="316654"/>
          </a:xfrm>
          <a:prstGeom prst="rect">
            <a:avLst/>
          </a:prstGeom>
        </p:spPr>
      </p:pic>
      <p:pic>
        <p:nvPicPr>
          <p:cNvPr id="54" name="Grafik 53"/>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9120980">
            <a:off x="6629720" y="1928299"/>
            <a:ext cx="316654" cy="316654"/>
          </a:xfrm>
          <a:prstGeom prst="rect">
            <a:avLst/>
          </a:prstGeom>
        </p:spPr>
      </p:pic>
      <p:pic>
        <p:nvPicPr>
          <p:cNvPr id="55" name="Grafik 54"/>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1301925">
            <a:off x="8294885" y="2356653"/>
            <a:ext cx="316654" cy="316654"/>
          </a:xfrm>
          <a:prstGeom prst="rect">
            <a:avLst/>
          </a:prstGeom>
        </p:spPr>
      </p:pic>
      <p:pic>
        <p:nvPicPr>
          <p:cNvPr id="56" name="Grafik 5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2303664">
            <a:off x="8467689" y="3262850"/>
            <a:ext cx="316654" cy="316654"/>
          </a:xfrm>
          <a:prstGeom prst="rect">
            <a:avLst/>
          </a:prstGeom>
        </p:spPr>
      </p:pic>
      <p:pic>
        <p:nvPicPr>
          <p:cNvPr id="57" name="Grafik 56"/>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3246311">
            <a:off x="8576927" y="4272438"/>
            <a:ext cx="316654" cy="316654"/>
          </a:xfrm>
          <a:prstGeom prst="rect">
            <a:avLst/>
          </a:prstGeom>
        </p:spPr>
      </p:pic>
      <p:pic>
        <p:nvPicPr>
          <p:cNvPr id="58" name="Grafik 57"/>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4997945">
            <a:off x="8528042" y="5120786"/>
            <a:ext cx="316654" cy="316654"/>
          </a:xfrm>
          <a:prstGeom prst="rect">
            <a:avLst/>
          </a:prstGeom>
        </p:spPr>
      </p:pic>
      <p:pic>
        <p:nvPicPr>
          <p:cNvPr id="59" name="Grafik 58"/>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7620487">
            <a:off x="5681259" y="5989445"/>
            <a:ext cx="316654" cy="316654"/>
          </a:xfrm>
          <a:prstGeom prst="rect">
            <a:avLst/>
          </a:prstGeom>
        </p:spPr>
      </p:pic>
      <p:pic>
        <p:nvPicPr>
          <p:cNvPr id="60" name="Grafik 59"/>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8658177">
            <a:off x="3972587" y="5772352"/>
            <a:ext cx="316654" cy="316654"/>
          </a:xfrm>
          <a:prstGeom prst="rect">
            <a:avLst/>
          </a:prstGeom>
        </p:spPr>
      </p:pic>
      <p:pic>
        <p:nvPicPr>
          <p:cNvPr id="62" name="Grafik 61"/>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9203793">
            <a:off x="1290236" y="5477191"/>
            <a:ext cx="316654" cy="316654"/>
          </a:xfrm>
          <a:prstGeom prst="rect">
            <a:avLst/>
          </a:prstGeom>
        </p:spPr>
      </p:pic>
      <p:pic>
        <p:nvPicPr>
          <p:cNvPr id="63" name="Grafik 62"/>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055079">
            <a:off x="108325" y="4782576"/>
            <a:ext cx="316654" cy="316654"/>
          </a:xfrm>
          <a:prstGeom prst="rect">
            <a:avLst/>
          </a:prstGeom>
        </p:spPr>
      </p:pic>
      <p:pic>
        <p:nvPicPr>
          <p:cNvPr id="64" name="Grafik 63"/>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4511056">
            <a:off x="591422" y="3423816"/>
            <a:ext cx="316654" cy="316654"/>
          </a:xfrm>
          <a:prstGeom prst="rect">
            <a:avLst/>
          </a:prstGeom>
        </p:spPr>
      </p:pic>
      <p:pic>
        <p:nvPicPr>
          <p:cNvPr id="75" name="Grafik 74"/>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9491615">
            <a:off x="2500865" y="2909650"/>
            <a:ext cx="316654" cy="316654"/>
          </a:xfrm>
          <a:prstGeom prst="rect">
            <a:avLst/>
          </a:prstGeom>
        </p:spPr>
      </p:pic>
      <p:pic>
        <p:nvPicPr>
          <p:cNvPr id="76" name="Grafik 7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49"/>
              </a:ext>
            </a:extLst>
          </a:blip>
          <a:stretch>
            <a:fillRect/>
          </a:stretch>
        </p:blipFill>
        <p:spPr>
          <a:xfrm rot="11865349">
            <a:off x="5008022" y="3804225"/>
            <a:ext cx="316654" cy="316654"/>
          </a:xfrm>
          <a:prstGeom prst="rect">
            <a:avLst/>
          </a:prstGeom>
        </p:spPr>
      </p:pic>
      <p:pic>
        <p:nvPicPr>
          <p:cNvPr id="77" name="Grafik 76"/>
          <p:cNvPicPr>
            <a:picLocks noChangeAspect="1"/>
          </p:cNvPicPr>
          <p:nvPr/>
        </p:nvPicPr>
        <p:blipFill>
          <a:blip r:embed="rId1252"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17"/>
              </a:ext>
            </a:extLst>
          </a:blip>
          <a:stretch>
            <a:fillRect/>
          </a:stretch>
        </p:blipFill>
        <p:spPr>
          <a:xfrm>
            <a:off x="4211059" y="4707556"/>
            <a:ext cx="513166" cy="513166"/>
          </a:xfrm>
          <a:prstGeom prst="rect">
            <a:avLst/>
          </a:prstGeom>
        </p:spPr>
      </p:pic>
      <p:pic>
        <p:nvPicPr>
          <p:cNvPr id="78" name="Grafik 77"/>
          <p:cNvPicPr>
            <a:picLocks noChangeAspect="1"/>
          </p:cNvPicPr>
          <p:nvPr/>
        </p:nvPicPr>
        <p:blipFill>
          <a:blip r:embed="rId125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9"/>
              </a:ext>
            </a:extLst>
          </a:blip>
          <a:stretch>
            <a:fillRect/>
          </a:stretch>
        </p:blipFill>
        <p:spPr>
          <a:xfrm>
            <a:off x="7743790" y="5008637"/>
            <a:ext cx="360040" cy="360040"/>
          </a:xfrm>
          <a:prstGeom prst="rect">
            <a:avLst/>
          </a:prstGeom>
        </p:spPr>
      </p:pic>
      <p:pic>
        <p:nvPicPr>
          <p:cNvPr id="79" name="Grafik 78"/>
          <p:cNvPicPr>
            <a:picLocks noChangeAspect="1"/>
          </p:cNvPicPr>
          <p:nvPr/>
        </p:nvPicPr>
        <p:blipFill>
          <a:blip r:embed="rId125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831"/>
              </a:ext>
            </a:extLst>
          </a:blip>
          <a:stretch>
            <a:fillRect/>
          </a:stretch>
        </p:blipFill>
        <p:spPr>
          <a:xfrm>
            <a:off x="4543213" y="6042443"/>
            <a:ext cx="274386" cy="274386"/>
          </a:xfrm>
          <a:prstGeom prst="rect">
            <a:avLst/>
          </a:prstGeom>
        </p:spPr>
      </p:pic>
      <p:pic>
        <p:nvPicPr>
          <p:cNvPr id="80" name="Grafik 79"/>
          <p:cNvPicPr>
            <a:picLocks noChangeAspect="1"/>
          </p:cNvPicPr>
          <p:nvPr/>
        </p:nvPicPr>
        <p:blipFill>
          <a:blip r:embed="rId125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829"/>
              </a:ext>
            </a:extLst>
          </a:blip>
          <a:stretch>
            <a:fillRect/>
          </a:stretch>
        </p:blipFill>
        <p:spPr>
          <a:xfrm>
            <a:off x="4823603" y="6041078"/>
            <a:ext cx="275751" cy="275751"/>
          </a:xfrm>
          <a:prstGeom prst="rect">
            <a:avLst/>
          </a:prstGeom>
        </p:spPr>
      </p:pic>
      <p:pic>
        <p:nvPicPr>
          <p:cNvPr id="81" name="Grafik 80"/>
          <p:cNvPicPr>
            <a:picLocks noChangeAspect="1"/>
          </p:cNvPicPr>
          <p:nvPr/>
        </p:nvPicPr>
        <p:blipFill>
          <a:blip r:embed="rId125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851"/>
              </a:ext>
            </a:extLst>
          </a:blip>
          <a:stretch>
            <a:fillRect/>
          </a:stretch>
        </p:blipFill>
        <p:spPr>
          <a:xfrm>
            <a:off x="5088328" y="6011496"/>
            <a:ext cx="369264" cy="369264"/>
          </a:xfrm>
          <a:prstGeom prst="rect">
            <a:avLst/>
          </a:prstGeom>
        </p:spPr>
      </p:pic>
      <p:pic>
        <p:nvPicPr>
          <p:cNvPr id="82" name="Grafik 81"/>
          <p:cNvPicPr>
            <a:picLocks noChangeAspect="1"/>
          </p:cNvPicPr>
          <p:nvPr/>
        </p:nvPicPr>
        <p:blipFill>
          <a:blip r:embed="rId125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57"/>
              </a:ext>
            </a:extLst>
          </a:blip>
          <a:stretch>
            <a:fillRect/>
          </a:stretch>
        </p:blipFill>
        <p:spPr>
          <a:xfrm>
            <a:off x="421197" y="5833888"/>
            <a:ext cx="403766" cy="403766"/>
          </a:xfrm>
          <a:prstGeom prst="rect">
            <a:avLst/>
          </a:prstGeom>
        </p:spPr>
      </p:pic>
      <p:pic>
        <p:nvPicPr>
          <p:cNvPr id="83" name="Grafik 82"/>
          <p:cNvPicPr>
            <a:picLocks noChangeAspect="1"/>
          </p:cNvPicPr>
          <p:nvPr/>
        </p:nvPicPr>
        <p:blipFill>
          <a:blip r:embed="rId125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71"/>
              </a:ext>
            </a:extLst>
          </a:blip>
          <a:stretch>
            <a:fillRect/>
          </a:stretch>
        </p:blipFill>
        <p:spPr>
          <a:xfrm>
            <a:off x="836310" y="4540108"/>
            <a:ext cx="324617" cy="324617"/>
          </a:xfrm>
          <a:prstGeom prst="rect">
            <a:avLst/>
          </a:prstGeom>
        </p:spPr>
      </p:pic>
      <p:pic>
        <p:nvPicPr>
          <p:cNvPr id="85" name="Grafik 84"/>
          <p:cNvPicPr>
            <a:picLocks noChangeAspect="1"/>
          </p:cNvPicPr>
          <p:nvPr/>
        </p:nvPicPr>
        <p:blipFill>
          <a:blip r:embed="rId1259"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7"/>
              </a:ext>
            </a:extLst>
          </a:blip>
          <a:stretch>
            <a:fillRect/>
          </a:stretch>
        </p:blipFill>
        <p:spPr>
          <a:xfrm>
            <a:off x="3794454" y="4808001"/>
            <a:ext cx="350774" cy="350774"/>
          </a:xfrm>
          <a:prstGeom prst="rect">
            <a:avLst/>
          </a:prstGeom>
        </p:spPr>
      </p:pic>
      <p:pic>
        <p:nvPicPr>
          <p:cNvPr id="86" name="Grafik 85"/>
          <p:cNvPicPr>
            <a:picLocks noChangeAspect="1"/>
          </p:cNvPicPr>
          <p:nvPr/>
        </p:nvPicPr>
        <p:blipFill>
          <a:blip r:embed="rId126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87"/>
              </a:ext>
            </a:extLst>
          </a:blip>
          <a:stretch>
            <a:fillRect/>
          </a:stretch>
        </p:blipFill>
        <p:spPr>
          <a:xfrm>
            <a:off x="2818692" y="2254582"/>
            <a:ext cx="377237" cy="377237"/>
          </a:xfrm>
          <a:prstGeom prst="rect">
            <a:avLst/>
          </a:prstGeom>
        </p:spPr>
      </p:pic>
      <p:pic>
        <p:nvPicPr>
          <p:cNvPr id="87" name="Grafik 86"/>
          <p:cNvPicPr>
            <a:picLocks noChangeAspect="1"/>
          </p:cNvPicPr>
          <p:nvPr/>
        </p:nvPicPr>
        <p:blipFill>
          <a:blip r:embed="rId126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81"/>
              </a:ext>
            </a:extLst>
          </a:blip>
          <a:stretch>
            <a:fillRect/>
          </a:stretch>
        </p:blipFill>
        <p:spPr>
          <a:xfrm>
            <a:off x="3076661" y="2020465"/>
            <a:ext cx="545525" cy="545525"/>
          </a:xfrm>
          <a:prstGeom prst="rect">
            <a:avLst/>
          </a:prstGeom>
        </p:spPr>
      </p:pic>
      <p:pic>
        <p:nvPicPr>
          <p:cNvPr id="88" name="Grafik 87"/>
          <p:cNvPicPr>
            <a:picLocks noChangeAspect="1"/>
          </p:cNvPicPr>
          <p:nvPr/>
        </p:nvPicPr>
        <p:blipFill>
          <a:blip r:embed="rId1262"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37"/>
              </a:ext>
            </a:extLst>
          </a:blip>
          <a:stretch>
            <a:fillRect/>
          </a:stretch>
        </p:blipFill>
        <p:spPr>
          <a:xfrm>
            <a:off x="3384892" y="2002548"/>
            <a:ext cx="564461" cy="564461"/>
          </a:xfrm>
          <a:prstGeom prst="rect">
            <a:avLst/>
          </a:prstGeom>
        </p:spPr>
      </p:pic>
      <p:pic>
        <p:nvPicPr>
          <p:cNvPr id="89" name="Grafik 88"/>
          <p:cNvPicPr>
            <a:picLocks noChangeAspect="1"/>
          </p:cNvPicPr>
          <p:nvPr/>
        </p:nvPicPr>
        <p:blipFill>
          <a:blip r:embed="rId126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35"/>
              </a:ext>
            </a:extLst>
          </a:blip>
          <a:stretch>
            <a:fillRect/>
          </a:stretch>
        </p:blipFill>
        <p:spPr>
          <a:xfrm>
            <a:off x="3699865" y="2002548"/>
            <a:ext cx="564461" cy="564461"/>
          </a:xfrm>
          <a:prstGeom prst="rect">
            <a:avLst/>
          </a:prstGeom>
        </p:spPr>
      </p:pic>
      <p:sp>
        <p:nvSpPr>
          <p:cNvPr id="92" name="Textfeld 150"/>
          <p:cNvSpPr txBox="1"/>
          <p:nvPr/>
        </p:nvSpPr>
        <p:spPr>
          <a:xfrm>
            <a:off x="1472587" y="1067371"/>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93" name="Textfeld 150"/>
          <p:cNvSpPr txBox="1"/>
          <p:nvPr/>
        </p:nvSpPr>
        <p:spPr>
          <a:xfrm>
            <a:off x="4299924" y="1379195"/>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94" name="Textfeld 150"/>
          <p:cNvSpPr txBox="1"/>
          <p:nvPr/>
        </p:nvSpPr>
        <p:spPr>
          <a:xfrm>
            <a:off x="6048164" y="2030975"/>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95" name="Textfeld 150"/>
          <p:cNvSpPr txBox="1"/>
          <p:nvPr/>
        </p:nvSpPr>
        <p:spPr>
          <a:xfrm>
            <a:off x="7743790" y="3126017"/>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96" name="Textfeld 150"/>
          <p:cNvSpPr txBox="1"/>
          <p:nvPr/>
        </p:nvSpPr>
        <p:spPr>
          <a:xfrm>
            <a:off x="7681535" y="2171127"/>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97" name="Textfeld 150"/>
          <p:cNvSpPr txBox="1"/>
          <p:nvPr/>
        </p:nvSpPr>
        <p:spPr>
          <a:xfrm>
            <a:off x="7743790" y="4048587"/>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98" name="Textfeld 150"/>
          <p:cNvSpPr txBox="1"/>
          <p:nvPr/>
        </p:nvSpPr>
        <p:spPr>
          <a:xfrm>
            <a:off x="8052383" y="4790092"/>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99" name="Textfeld 150"/>
          <p:cNvSpPr txBox="1"/>
          <p:nvPr/>
        </p:nvSpPr>
        <p:spPr>
          <a:xfrm>
            <a:off x="3221520" y="5189790"/>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pic>
        <p:nvPicPr>
          <p:cNvPr id="100" name="Grafik 99"/>
          <p:cNvPicPr>
            <a:picLocks noChangeAspect="1"/>
          </p:cNvPicPr>
          <p:nvPr/>
        </p:nvPicPr>
        <p:blipFill>
          <a:blip r:embed="rId126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47"/>
              </a:ext>
            </a:extLst>
          </a:blip>
          <a:stretch>
            <a:fillRect/>
          </a:stretch>
        </p:blipFill>
        <p:spPr>
          <a:xfrm>
            <a:off x="1413804" y="3410307"/>
            <a:ext cx="335086" cy="335086"/>
          </a:xfrm>
          <a:prstGeom prst="rect">
            <a:avLst/>
          </a:prstGeom>
        </p:spPr>
      </p:pic>
      <p:pic>
        <p:nvPicPr>
          <p:cNvPr id="101" name="Grafik 100"/>
          <p:cNvPicPr>
            <a:picLocks noChangeAspect="1"/>
          </p:cNvPicPr>
          <p:nvPr/>
        </p:nvPicPr>
        <p:blipFill>
          <a:blip r:embed="rId126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49"/>
              </a:ext>
            </a:extLst>
          </a:blip>
          <a:stretch>
            <a:fillRect/>
          </a:stretch>
        </p:blipFill>
        <p:spPr>
          <a:xfrm>
            <a:off x="1809391" y="3347701"/>
            <a:ext cx="426906" cy="426906"/>
          </a:xfrm>
          <a:prstGeom prst="rect">
            <a:avLst/>
          </a:prstGeom>
        </p:spPr>
      </p:pic>
      <p:pic>
        <p:nvPicPr>
          <p:cNvPr id="102" name="Grafik 101"/>
          <p:cNvPicPr>
            <a:picLocks noChangeAspect="1"/>
          </p:cNvPicPr>
          <p:nvPr/>
        </p:nvPicPr>
        <p:blipFill>
          <a:blip r:embed="rId125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71"/>
              </a:ext>
            </a:extLst>
          </a:blip>
          <a:stretch>
            <a:fillRect/>
          </a:stretch>
        </p:blipFill>
        <p:spPr>
          <a:xfrm>
            <a:off x="3768076" y="3811320"/>
            <a:ext cx="324617" cy="324617"/>
          </a:xfrm>
          <a:prstGeom prst="rect">
            <a:avLst/>
          </a:prstGeom>
        </p:spPr>
      </p:pic>
      <p:sp>
        <p:nvSpPr>
          <p:cNvPr id="103" name="Textfeld 150"/>
          <p:cNvSpPr txBox="1"/>
          <p:nvPr/>
        </p:nvSpPr>
        <p:spPr>
          <a:xfrm>
            <a:off x="4613339" y="3202814"/>
            <a:ext cx="529745"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400" dirty="0">
                <a:solidFill>
                  <a:schemeClr val="bg1">
                    <a:lumMod val="65000"/>
                  </a:schemeClr>
                </a:solidFill>
              </a:rPr>
              <a:t>§§</a:t>
            </a:r>
          </a:p>
        </p:txBody>
      </p:sp>
      <p:sp>
        <p:nvSpPr>
          <p:cNvPr id="74" name="Rechteck 73"/>
          <p:cNvSpPr/>
          <p:nvPr/>
        </p:nvSpPr>
        <p:spPr>
          <a:xfrm>
            <a:off x="6759645" y="1812729"/>
            <a:ext cx="2452216" cy="231973"/>
          </a:xfrm>
          <a:prstGeom prst="rect">
            <a:avLst/>
          </a:prstGeom>
        </p:spPr>
        <p:txBody>
          <a:bodyPr wrap="square">
            <a:spAutoFit/>
          </a:bodyPr>
          <a:lstStyle/>
          <a:p>
            <a:r>
              <a:rPr lang="de-DE" sz="900" i="1" dirty="0" smtClean="0">
                <a:latin typeface="Arial" panose="020B0604020202020204" pitchFamily="34" charset="0"/>
                <a:ea typeface="Times New Roman" panose="02020603050405020304" pitchFamily="18" charset="0"/>
              </a:rPr>
              <a:t>Antrag, Annahme, Bindung an das Angebot</a:t>
            </a:r>
            <a:endParaRPr lang="de-DE" sz="900" dirty="0"/>
          </a:p>
        </p:txBody>
      </p:sp>
    </p:spTree>
    <p:extLst>
      <p:ext uri="{BB962C8B-B14F-4D97-AF65-F5344CB8AC3E}">
        <p14:creationId xmlns:p14="http://schemas.microsoft.com/office/powerpoint/2010/main" val="1829649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Words>
  <PresentationFormat>Bildschirmpräsentation (4:3)</PresentationFormat>
  <Paragraphs>41</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PMingLiU</vt:lpstr>
      <vt:lpstr>Times New Roman</vt:lpstr>
      <vt:lpstr>Larissa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2017-10-01T16:54:20Z</dcterms:created>
  <dcterms:modified xsi:type="dcterms:W3CDTF">2021-09-20T09:13:15Z</dcterms:modified>
</cp:coreProperties>
</file>