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58" r:id="rId3"/>
  </p:sldIdLst>
  <p:sldSz cx="6858000" cy="9144000" type="screen4x3"/>
  <p:notesSz cx="6858000" cy="9947275"/>
  <p:custDataLst>
    <p:tags r:id="rId6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3054" y="15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0F40153-C682-42EA-A6F7-A6138E5862BE}" type="datetimeFigureOut">
              <a:rPr lang="de-DE"/>
              <a:pPr>
                <a:defRPr/>
              </a:pPr>
              <a:t>07.06.2017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AFB3443-D790-497C-B7BD-B7A53086D23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520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730D4-4818-4AD2-8EBC-B9F81F824F95}" type="datetimeFigureOut">
              <a:rPr lang="de-DE" smtClean="0"/>
              <a:t>07.06.2017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030413" y="746125"/>
            <a:ext cx="279717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67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C8F3B7-6CD5-4EC0-A91F-ACC183F94A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4865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C8F3B7-6CD5-4EC0-A91F-ACC183F94AD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2194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36146-8B74-453D-81B0-01AC5100FDF4}" type="datetimeFigureOut">
              <a:rPr lang="de-DE"/>
              <a:pPr>
                <a:defRPr/>
              </a:pPr>
              <a:t>07.06.2017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E1E30-10F0-4B90-B129-E4C01C5B3BB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470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BA2D8-0987-48A5-B72A-D74848825934}" type="datetimeFigureOut">
              <a:rPr lang="de-DE"/>
              <a:pPr>
                <a:defRPr/>
              </a:pPr>
              <a:t>07.06.2017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F117-450C-4466-B5BD-FB3B8C01AD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6551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682FF-A9C3-4D0A-A600-E20205460E9A}" type="datetimeFigureOut">
              <a:rPr lang="de-DE"/>
              <a:pPr>
                <a:defRPr/>
              </a:pPr>
              <a:t>07.06.2017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3C635-459B-4FA2-835D-44A9150CB1B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88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930DD-ADC4-460C-942E-53FC2CC9E1C8}" type="datetimeFigureOut">
              <a:rPr lang="de-DE"/>
              <a:pPr>
                <a:defRPr/>
              </a:pPr>
              <a:t>07.06.2017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283B4-0EFC-4740-80F3-C42771DF452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8286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0CB26-8C4E-4913-809E-927538B176AF}" type="datetimeFigureOut">
              <a:rPr lang="de-DE"/>
              <a:pPr>
                <a:defRPr/>
              </a:pPr>
              <a:t>07.06.2017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7B446-272E-4969-8ADA-475BC79007F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843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9DB6E-62EB-478A-956B-46B11C8C943A}" type="datetimeFigureOut">
              <a:rPr lang="de-DE"/>
              <a:pPr>
                <a:defRPr/>
              </a:pPr>
              <a:t>07.06.2017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CE045-644F-483E-BA6C-0A877578B14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17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FEB58-40BA-405A-AA3C-E71DDA2353AC}" type="datetimeFigureOut">
              <a:rPr lang="de-DE"/>
              <a:pPr>
                <a:defRPr/>
              </a:pPr>
              <a:t>07.06.2017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34561-928B-4D97-BB2E-91E0EB408A8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7705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9B3D7-256C-4104-ABFC-ACBDD18DA0ED}" type="datetimeFigureOut">
              <a:rPr lang="de-DE"/>
              <a:pPr>
                <a:defRPr/>
              </a:pPr>
              <a:t>07.06.2017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31FD1-722D-46E8-9B07-2D4755F1BA6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0685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DA316-C9DA-4EC7-889A-357F87789AEC}" type="datetimeFigureOut">
              <a:rPr lang="de-DE"/>
              <a:pPr>
                <a:defRPr/>
              </a:pPr>
              <a:t>07.06.2017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FDBDA-383A-4348-BFC1-DEE539EBB5F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371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B9CB3-6A99-4C4D-B92C-96BDCFB58FFF}" type="datetimeFigureOut">
              <a:rPr lang="de-DE"/>
              <a:pPr>
                <a:defRPr/>
              </a:pPr>
              <a:t>07.06.2017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A0BD7-B822-4A8D-9094-54171B8783C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5654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32216-C8B6-4DAB-BF9F-9972EC2B67AA}" type="datetimeFigureOut">
              <a:rPr lang="de-DE"/>
              <a:pPr>
                <a:defRPr/>
              </a:pPr>
              <a:t>07.06.2017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C9D86-4984-4B08-B74F-C889F5333D7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8603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6BC506-1C85-4E39-AA1E-F70AD597E408}" type="datetimeFigureOut">
              <a:rPr lang="de-DE"/>
              <a:pPr>
                <a:defRPr/>
              </a:pPr>
              <a:t>07.06.2017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A3AEAA-5ABA-4422-9713-4C0EE7B655B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erade Verbindung 28"/>
          <p:cNvCxnSpPr/>
          <p:nvPr/>
        </p:nvCxnSpPr>
        <p:spPr>
          <a:xfrm rot="5400000">
            <a:off x="1483519" y="7303294"/>
            <a:ext cx="576262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 rot="5400000">
            <a:off x="2231232" y="5834856"/>
            <a:ext cx="557212" cy="1476375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>
            <a:stCxn id="2058" idx="2"/>
          </p:cNvCxnSpPr>
          <p:nvPr/>
        </p:nvCxnSpPr>
        <p:spPr>
          <a:xfrm rot="16200000" flipH="1">
            <a:off x="1854201" y="4721225"/>
            <a:ext cx="1492250" cy="1368425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>
            <a:stCxn id="2054" idx="2"/>
            <a:endCxn id="2058" idx="0"/>
          </p:cNvCxnSpPr>
          <p:nvPr/>
        </p:nvCxnSpPr>
        <p:spPr>
          <a:xfrm rot="5400000">
            <a:off x="845344" y="3280569"/>
            <a:ext cx="21415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4" name="Textfeld 3"/>
          <p:cNvSpPr txBox="1">
            <a:spLocks noChangeArrowheads="1"/>
          </p:cNvSpPr>
          <p:nvPr/>
        </p:nvSpPr>
        <p:spPr bwMode="auto">
          <a:xfrm>
            <a:off x="836613" y="1901825"/>
            <a:ext cx="2159000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Kontaktaufnahme</a:t>
            </a:r>
          </a:p>
        </p:txBody>
      </p:sp>
      <p:sp>
        <p:nvSpPr>
          <p:cNvPr id="2055" name="Textfeld 4"/>
          <p:cNvSpPr txBox="1">
            <a:spLocks noChangeArrowheads="1"/>
          </p:cNvSpPr>
          <p:nvPr/>
        </p:nvSpPr>
        <p:spPr bwMode="auto">
          <a:xfrm>
            <a:off x="836613" y="2478088"/>
            <a:ext cx="2159000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Bedarfsermittlung</a:t>
            </a:r>
          </a:p>
        </p:txBody>
      </p:sp>
      <p:sp>
        <p:nvSpPr>
          <p:cNvPr id="2056" name="Textfeld 5"/>
          <p:cNvSpPr txBox="1">
            <a:spLocks noChangeArrowheads="1"/>
          </p:cNvSpPr>
          <p:nvPr/>
        </p:nvSpPr>
        <p:spPr bwMode="auto">
          <a:xfrm>
            <a:off x="836613" y="3702050"/>
            <a:ext cx="2159000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Warenvorlage</a:t>
            </a:r>
          </a:p>
        </p:txBody>
      </p:sp>
      <p:sp>
        <p:nvSpPr>
          <p:cNvPr id="2057" name="Textfeld 6"/>
          <p:cNvSpPr txBox="1">
            <a:spLocks noChangeArrowheads="1"/>
          </p:cNvSpPr>
          <p:nvPr/>
        </p:nvSpPr>
        <p:spPr bwMode="auto">
          <a:xfrm>
            <a:off x="1484313" y="4999038"/>
            <a:ext cx="2160587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Preisnennung</a:t>
            </a:r>
          </a:p>
        </p:txBody>
      </p:sp>
      <p:sp>
        <p:nvSpPr>
          <p:cNvPr id="2058" name="Textfeld 7"/>
          <p:cNvSpPr txBox="1">
            <a:spLocks noChangeArrowheads="1"/>
          </p:cNvSpPr>
          <p:nvPr/>
        </p:nvSpPr>
        <p:spPr bwMode="auto">
          <a:xfrm>
            <a:off x="836613" y="4351338"/>
            <a:ext cx="2159000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Argumentation</a:t>
            </a:r>
          </a:p>
        </p:txBody>
      </p:sp>
      <p:sp>
        <p:nvSpPr>
          <p:cNvPr id="2059" name="Textfeld 8"/>
          <p:cNvSpPr txBox="1">
            <a:spLocks noChangeArrowheads="1"/>
          </p:cNvSpPr>
          <p:nvPr/>
        </p:nvSpPr>
        <p:spPr bwMode="auto">
          <a:xfrm>
            <a:off x="1700213" y="5502275"/>
            <a:ext cx="2160587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Kundeneinwände</a:t>
            </a:r>
          </a:p>
        </p:txBody>
      </p:sp>
      <p:sp>
        <p:nvSpPr>
          <p:cNvPr id="2060" name="Textfeld 9"/>
          <p:cNvSpPr txBox="1">
            <a:spLocks noChangeArrowheads="1"/>
          </p:cNvSpPr>
          <p:nvPr/>
        </p:nvSpPr>
        <p:spPr bwMode="auto">
          <a:xfrm>
            <a:off x="836613" y="6799263"/>
            <a:ext cx="2159000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Kaufabschluss</a:t>
            </a:r>
          </a:p>
        </p:txBody>
      </p:sp>
      <p:sp>
        <p:nvSpPr>
          <p:cNvPr id="2061" name="Textfeld 10"/>
          <p:cNvSpPr txBox="1">
            <a:spLocks noChangeArrowheads="1"/>
          </p:cNvSpPr>
          <p:nvPr/>
        </p:nvSpPr>
        <p:spPr bwMode="auto">
          <a:xfrm>
            <a:off x="836613" y="7446963"/>
            <a:ext cx="2159000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Verabschiedung</a:t>
            </a:r>
          </a:p>
        </p:txBody>
      </p:sp>
      <p:sp>
        <p:nvSpPr>
          <p:cNvPr id="2062" name="Textfeld 11"/>
          <p:cNvSpPr txBox="1">
            <a:spLocks noChangeArrowheads="1"/>
          </p:cNvSpPr>
          <p:nvPr/>
        </p:nvSpPr>
        <p:spPr bwMode="auto">
          <a:xfrm>
            <a:off x="1844675" y="6007100"/>
            <a:ext cx="2663825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Ergänzungs- u. Zusatzangebote</a:t>
            </a:r>
          </a:p>
        </p:txBody>
      </p:sp>
      <p:sp>
        <p:nvSpPr>
          <p:cNvPr id="2063" name="Textfeld 12"/>
          <p:cNvSpPr txBox="1">
            <a:spLocks noChangeArrowheads="1"/>
          </p:cNvSpPr>
          <p:nvPr/>
        </p:nvSpPr>
        <p:spPr bwMode="auto">
          <a:xfrm>
            <a:off x="1617663" y="3054350"/>
            <a:ext cx="2159000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Vertrauensauslöser</a:t>
            </a:r>
          </a:p>
        </p:txBody>
      </p:sp>
      <p:sp>
        <p:nvSpPr>
          <p:cNvPr id="2064" name="Textfeld 13"/>
          <p:cNvSpPr txBox="1">
            <a:spLocks noChangeArrowheads="1"/>
          </p:cNvSpPr>
          <p:nvPr/>
        </p:nvSpPr>
        <p:spPr bwMode="auto">
          <a:xfrm>
            <a:off x="3860800" y="3054350"/>
            <a:ext cx="2159000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Feedback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476250" y="822325"/>
            <a:ext cx="57626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1</a:t>
            </a:r>
          </a:p>
        </p:txBody>
      </p:sp>
      <p:cxnSp>
        <p:nvCxnSpPr>
          <p:cNvPr id="21" name="Gerade Verbindung 20"/>
          <p:cNvCxnSpPr>
            <a:stCxn id="2055" idx="2"/>
            <a:endCxn id="2063" idx="0"/>
          </p:cNvCxnSpPr>
          <p:nvPr/>
        </p:nvCxnSpPr>
        <p:spPr>
          <a:xfrm rot="16200000" flipH="1">
            <a:off x="2172494" y="2529682"/>
            <a:ext cx="268287" cy="78105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>
            <a:stCxn id="2055" idx="2"/>
            <a:endCxn id="2064" idx="0"/>
          </p:cNvCxnSpPr>
          <p:nvPr/>
        </p:nvCxnSpPr>
        <p:spPr>
          <a:xfrm rot="16200000" flipH="1">
            <a:off x="3294063" y="1408113"/>
            <a:ext cx="268287" cy="302418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/>
          <p:cNvSpPr txBox="1"/>
          <p:nvPr/>
        </p:nvSpPr>
        <p:spPr>
          <a:xfrm>
            <a:off x="2306638" y="468313"/>
            <a:ext cx="187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dirty="0">
                <a:latin typeface="+mn-lt"/>
              </a:rPr>
              <a:t>Lösungsvorschlag</a:t>
            </a:r>
          </a:p>
        </p:txBody>
      </p:sp>
      <p:pic>
        <p:nvPicPr>
          <p:cNvPr id="1026" name="Picture 2" descr="C:\Users\Susanne Epp\Desktop\LBS-Logos\lbs-logo-mit-schrift-278x9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2" y="8524934"/>
            <a:ext cx="1889041" cy="61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4484861" y="8755374"/>
            <a:ext cx="2304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latin typeface="+mn-lt"/>
              </a:rPr>
              <a:t>www.wirtschaftskomptenz-bw.de</a:t>
            </a:r>
            <a:endParaRPr lang="de-DE" sz="1100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1" name="Gerade Verbindung 140"/>
          <p:cNvCxnSpPr/>
          <p:nvPr/>
        </p:nvCxnSpPr>
        <p:spPr>
          <a:xfrm>
            <a:off x="2852738" y="3995738"/>
            <a:ext cx="28892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/>
          <p:nvPr/>
        </p:nvCxnSpPr>
        <p:spPr>
          <a:xfrm flipV="1">
            <a:off x="3160713" y="4446588"/>
            <a:ext cx="190500" cy="1587"/>
          </a:xfrm>
          <a:prstGeom prst="straightConnector1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Gerade Verbindung 134"/>
          <p:cNvCxnSpPr/>
          <p:nvPr/>
        </p:nvCxnSpPr>
        <p:spPr>
          <a:xfrm>
            <a:off x="1412875" y="6588125"/>
            <a:ext cx="0" cy="1612109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Gerade Verbindung 132"/>
          <p:cNvCxnSpPr/>
          <p:nvPr/>
        </p:nvCxnSpPr>
        <p:spPr>
          <a:xfrm rot="5400000">
            <a:off x="729456" y="5731669"/>
            <a:ext cx="13668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Gerade Verbindung 130"/>
          <p:cNvCxnSpPr/>
          <p:nvPr/>
        </p:nvCxnSpPr>
        <p:spPr>
          <a:xfrm rot="5400000">
            <a:off x="1269206" y="4644232"/>
            <a:ext cx="287337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9" name="Textfeld 3"/>
          <p:cNvSpPr txBox="1">
            <a:spLocks noChangeArrowheads="1"/>
          </p:cNvSpPr>
          <p:nvPr/>
        </p:nvSpPr>
        <p:spPr bwMode="auto">
          <a:xfrm>
            <a:off x="188913" y="250825"/>
            <a:ext cx="2160587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Kontaktaufnahme</a:t>
            </a:r>
          </a:p>
        </p:txBody>
      </p:sp>
      <p:sp>
        <p:nvSpPr>
          <p:cNvPr id="3080" name="Textfeld 4"/>
          <p:cNvSpPr txBox="1">
            <a:spLocks noChangeArrowheads="1"/>
          </p:cNvSpPr>
          <p:nvPr/>
        </p:nvSpPr>
        <p:spPr bwMode="auto">
          <a:xfrm>
            <a:off x="188913" y="827088"/>
            <a:ext cx="2160587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Bedarfsermittlung</a:t>
            </a:r>
          </a:p>
        </p:txBody>
      </p:sp>
      <p:sp>
        <p:nvSpPr>
          <p:cNvPr id="3081" name="Textfeld 5"/>
          <p:cNvSpPr txBox="1">
            <a:spLocks noChangeArrowheads="1"/>
          </p:cNvSpPr>
          <p:nvPr/>
        </p:nvSpPr>
        <p:spPr bwMode="auto">
          <a:xfrm>
            <a:off x="188913" y="2987675"/>
            <a:ext cx="2160587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Warenvorlage</a:t>
            </a:r>
          </a:p>
        </p:txBody>
      </p:sp>
      <p:sp>
        <p:nvSpPr>
          <p:cNvPr id="3082" name="Textfeld 6"/>
          <p:cNvSpPr txBox="1">
            <a:spLocks noChangeArrowheads="1"/>
          </p:cNvSpPr>
          <p:nvPr/>
        </p:nvSpPr>
        <p:spPr bwMode="auto">
          <a:xfrm>
            <a:off x="1025525" y="4294188"/>
            <a:ext cx="2160588" cy="30638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Preisnennung</a:t>
            </a:r>
          </a:p>
        </p:txBody>
      </p:sp>
      <p:sp>
        <p:nvSpPr>
          <p:cNvPr id="3083" name="Textfeld 7"/>
          <p:cNvSpPr txBox="1">
            <a:spLocks noChangeArrowheads="1"/>
          </p:cNvSpPr>
          <p:nvPr/>
        </p:nvSpPr>
        <p:spPr bwMode="auto">
          <a:xfrm>
            <a:off x="736600" y="3832225"/>
            <a:ext cx="2160588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Argumentation</a:t>
            </a:r>
          </a:p>
        </p:txBody>
      </p:sp>
      <p:sp>
        <p:nvSpPr>
          <p:cNvPr id="3084" name="Textfeld 8"/>
          <p:cNvSpPr txBox="1">
            <a:spLocks noChangeArrowheads="1"/>
          </p:cNvSpPr>
          <p:nvPr/>
        </p:nvSpPr>
        <p:spPr bwMode="auto">
          <a:xfrm>
            <a:off x="1169988" y="4735513"/>
            <a:ext cx="2159000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Kundeneinwände</a:t>
            </a:r>
          </a:p>
        </p:txBody>
      </p:sp>
      <p:sp>
        <p:nvSpPr>
          <p:cNvPr id="3085" name="Textfeld 10"/>
          <p:cNvSpPr txBox="1">
            <a:spLocks noChangeArrowheads="1"/>
          </p:cNvSpPr>
          <p:nvPr/>
        </p:nvSpPr>
        <p:spPr bwMode="auto">
          <a:xfrm>
            <a:off x="260349" y="7997359"/>
            <a:ext cx="2160588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Verabschiedung</a:t>
            </a:r>
          </a:p>
        </p:txBody>
      </p:sp>
      <p:sp>
        <p:nvSpPr>
          <p:cNvPr id="3086" name="Textfeld 11"/>
          <p:cNvSpPr txBox="1">
            <a:spLocks noChangeArrowheads="1"/>
          </p:cNvSpPr>
          <p:nvPr/>
        </p:nvSpPr>
        <p:spPr bwMode="auto">
          <a:xfrm>
            <a:off x="1169988" y="5651500"/>
            <a:ext cx="2663825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Ergänzungs- u. Zusatzangebote</a:t>
            </a:r>
          </a:p>
        </p:txBody>
      </p:sp>
      <p:sp>
        <p:nvSpPr>
          <p:cNvPr id="3087" name="Textfeld 13"/>
          <p:cNvSpPr txBox="1">
            <a:spLocks noChangeArrowheads="1"/>
          </p:cNvSpPr>
          <p:nvPr/>
        </p:nvSpPr>
        <p:spPr bwMode="auto">
          <a:xfrm>
            <a:off x="2852738" y="1979613"/>
            <a:ext cx="2160587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Feedback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5373688" y="288925"/>
            <a:ext cx="1368425" cy="277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kundenbezogene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2492375" y="288925"/>
            <a:ext cx="1368425" cy="277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allgemeine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933825" y="288925"/>
            <a:ext cx="1366838" cy="277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warenbezogene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2565400" y="1476375"/>
            <a:ext cx="935038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direkt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1557338" y="1476375"/>
            <a:ext cx="935037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indirekt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652963" y="2095500"/>
            <a:ext cx="1728787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(Aussage oder Frage)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2708275" y="2627313"/>
            <a:ext cx="1728788" cy="2778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mittlere Preislage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2708275" y="2949575"/>
            <a:ext cx="936625" cy="277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3 Artikel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2708275" y="3281363"/>
            <a:ext cx="1441450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Sinne einbeziehen</a:t>
            </a:r>
          </a:p>
        </p:txBody>
      </p:sp>
      <p:cxnSp>
        <p:nvCxnSpPr>
          <p:cNvPr id="25" name="Gerade Verbindung 24"/>
          <p:cNvCxnSpPr>
            <a:stCxn id="21" idx="1"/>
            <a:endCxn id="3081" idx="3"/>
          </p:cNvCxnSpPr>
          <p:nvPr/>
        </p:nvCxnSpPr>
        <p:spPr>
          <a:xfrm rot="10800000" flipV="1">
            <a:off x="2349500" y="2767013"/>
            <a:ext cx="358775" cy="37465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>
            <a:stCxn id="22" idx="1"/>
            <a:endCxn id="3081" idx="3"/>
          </p:cNvCxnSpPr>
          <p:nvPr/>
        </p:nvCxnSpPr>
        <p:spPr>
          <a:xfrm rot="10800000" flipV="1">
            <a:off x="2349500" y="3087688"/>
            <a:ext cx="358775" cy="53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>
            <a:stCxn id="23" idx="1"/>
            <a:endCxn id="3081" idx="3"/>
          </p:cNvCxnSpPr>
          <p:nvPr/>
        </p:nvCxnSpPr>
        <p:spPr>
          <a:xfrm rot="10800000">
            <a:off x="2349500" y="3141663"/>
            <a:ext cx="358775" cy="27781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2492375" y="827088"/>
            <a:ext cx="1152525" cy="2778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Kaufmotiv(e)</a:t>
            </a:r>
          </a:p>
        </p:txBody>
      </p:sp>
      <p:cxnSp>
        <p:nvCxnSpPr>
          <p:cNvPr id="32" name="Gerade Verbindung mit Pfeil 31"/>
          <p:cNvCxnSpPr>
            <a:stCxn id="3080" idx="3"/>
            <a:endCxn id="30" idx="1"/>
          </p:cNvCxnSpPr>
          <p:nvPr/>
        </p:nvCxnSpPr>
        <p:spPr>
          <a:xfrm flipV="1">
            <a:off x="2349500" y="966788"/>
            <a:ext cx="142875" cy="14287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3500438" y="985838"/>
            <a:ext cx="2881312" cy="2778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= Beweggründe, die zu einem Kauf führen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3089275" y="3832225"/>
            <a:ext cx="1152525" cy="277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Kaufmotiv(e)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2492375" y="5148263"/>
            <a:ext cx="2227263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 err="1">
                <a:latin typeface="+mn-lt"/>
              </a:rPr>
              <a:t>Einwandbehandlungsmethoden</a:t>
            </a:r>
            <a:endParaRPr lang="de-DE" sz="1200" dirty="0">
              <a:latin typeface="+mn-lt"/>
            </a:endParaRPr>
          </a:p>
        </p:txBody>
      </p:sp>
      <p:cxnSp>
        <p:nvCxnSpPr>
          <p:cNvPr id="48" name="Form 47"/>
          <p:cNvCxnSpPr>
            <a:stCxn id="3084" idx="2"/>
            <a:endCxn id="44" idx="1"/>
          </p:cNvCxnSpPr>
          <p:nvPr/>
        </p:nvCxnSpPr>
        <p:spPr>
          <a:xfrm rot="16200000" flipH="1">
            <a:off x="2249488" y="5043488"/>
            <a:ext cx="242887" cy="242887"/>
          </a:xfrm>
          <a:prstGeom prst="bentConnector2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feld 49"/>
          <p:cNvSpPr txBox="1"/>
          <p:nvPr/>
        </p:nvSpPr>
        <p:spPr>
          <a:xfrm>
            <a:off x="5013325" y="4716463"/>
            <a:ext cx="1643063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DE" sz="1200" dirty="0">
                <a:latin typeface="+mn-lt"/>
              </a:rPr>
              <a:t>  J</a:t>
            </a:r>
            <a:r>
              <a:rPr lang="de-DE" sz="1000" dirty="0">
                <a:latin typeface="+mn-lt"/>
              </a:rPr>
              <a:t>A</a:t>
            </a:r>
            <a:r>
              <a:rPr lang="de-DE" sz="1200" dirty="0">
                <a:latin typeface="+mn-lt"/>
              </a:rPr>
              <a:t>-A</a:t>
            </a:r>
            <a:r>
              <a:rPr lang="de-DE" sz="1000" dirty="0">
                <a:latin typeface="+mn-lt"/>
              </a:rPr>
              <a:t>BER</a:t>
            </a:r>
            <a:r>
              <a:rPr lang="de-DE" sz="1200" dirty="0">
                <a:latin typeface="+mn-lt"/>
              </a:rPr>
              <a:t>-M</a:t>
            </a:r>
            <a:r>
              <a:rPr lang="de-DE" sz="1000" dirty="0">
                <a:latin typeface="+mn-lt"/>
              </a:rPr>
              <a:t>ETHODE</a:t>
            </a:r>
          </a:p>
        </p:txBody>
      </p:sp>
      <p:sp>
        <p:nvSpPr>
          <p:cNvPr id="51" name="Textfeld 50"/>
          <p:cNvSpPr txBox="1"/>
          <p:nvPr/>
        </p:nvSpPr>
        <p:spPr>
          <a:xfrm>
            <a:off x="5013325" y="5359400"/>
            <a:ext cx="1655763" cy="277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DE" sz="1200" dirty="0">
                <a:latin typeface="+mn-lt"/>
              </a:rPr>
              <a:t>  Rückfrage-Methode</a:t>
            </a:r>
          </a:p>
        </p:txBody>
      </p:sp>
      <p:sp>
        <p:nvSpPr>
          <p:cNvPr id="52" name="Textfeld 51"/>
          <p:cNvSpPr txBox="1"/>
          <p:nvPr/>
        </p:nvSpPr>
        <p:spPr>
          <a:xfrm>
            <a:off x="5013325" y="5038725"/>
            <a:ext cx="1649413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DE" sz="1200" dirty="0">
                <a:latin typeface="+mn-lt"/>
              </a:rPr>
              <a:t>  Bumerang-Methode</a:t>
            </a:r>
          </a:p>
        </p:txBody>
      </p:sp>
      <p:cxnSp>
        <p:nvCxnSpPr>
          <p:cNvPr id="54" name="Gerade Verbindung 53"/>
          <p:cNvCxnSpPr>
            <a:stCxn id="44" idx="3"/>
            <a:endCxn id="50" idx="1"/>
          </p:cNvCxnSpPr>
          <p:nvPr/>
        </p:nvCxnSpPr>
        <p:spPr>
          <a:xfrm flipV="1">
            <a:off x="4719638" y="4854575"/>
            <a:ext cx="293687" cy="4318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>
            <a:stCxn id="44" idx="3"/>
            <a:endCxn id="52" idx="1"/>
          </p:cNvCxnSpPr>
          <p:nvPr/>
        </p:nvCxnSpPr>
        <p:spPr>
          <a:xfrm flipV="1">
            <a:off x="4719638" y="5176838"/>
            <a:ext cx="293687" cy="10953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>
            <a:stCxn id="44" idx="3"/>
            <a:endCxn id="51" idx="1"/>
          </p:cNvCxnSpPr>
          <p:nvPr/>
        </p:nvCxnSpPr>
        <p:spPr>
          <a:xfrm>
            <a:off x="4719638" y="5286375"/>
            <a:ext cx="293687" cy="21272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feld 58"/>
          <p:cNvSpPr txBox="1"/>
          <p:nvPr/>
        </p:nvSpPr>
        <p:spPr>
          <a:xfrm>
            <a:off x="1111250" y="6684270"/>
            <a:ext cx="1727200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Abschlusstechniken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3500438" y="6066682"/>
            <a:ext cx="1727200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de-DE" sz="1200" dirty="0">
                <a:latin typeface="+mn-lt"/>
              </a:rPr>
              <a:t> Kontrollfragen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3500438" y="6398470"/>
            <a:ext cx="1727200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de-DE" sz="1200" dirty="0">
                <a:latin typeface="+mn-lt"/>
              </a:rPr>
              <a:t> Alternativfragen</a:t>
            </a:r>
          </a:p>
        </p:txBody>
      </p:sp>
      <p:sp>
        <p:nvSpPr>
          <p:cNvPr id="62" name="Textfeld 61"/>
          <p:cNvSpPr txBox="1"/>
          <p:nvPr/>
        </p:nvSpPr>
        <p:spPr>
          <a:xfrm>
            <a:off x="3500438" y="6730257"/>
            <a:ext cx="2225675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de-DE" sz="1200" dirty="0">
                <a:latin typeface="+mn-lt"/>
              </a:rPr>
              <a:t> Empfehlung mit Begründung</a:t>
            </a:r>
          </a:p>
        </p:txBody>
      </p:sp>
      <p:sp>
        <p:nvSpPr>
          <p:cNvPr id="63" name="Textfeld 62"/>
          <p:cNvSpPr txBox="1"/>
          <p:nvPr/>
        </p:nvSpPr>
        <p:spPr>
          <a:xfrm>
            <a:off x="3500438" y="7069982"/>
            <a:ext cx="3024187" cy="277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de-DE" sz="1200" dirty="0">
                <a:latin typeface="+mn-lt"/>
              </a:rPr>
              <a:t> Zusammenfassung der wichtigsten Vorteile</a:t>
            </a:r>
          </a:p>
        </p:txBody>
      </p:sp>
      <p:cxnSp>
        <p:nvCxnSpPr>
          <p:cNvPr id="65" name="Gerade Verbindung 64"/>
          <p:cNvCxnSpPr>
            <a:stCxn id="59" idx="3"/>
            <a:endCxn id="60" idx="1"/>
          </p:cNvCxnSpPr>
          <p:nvPr/>
        </p:nvCxnSpPr>
        <p:spPr>
          <a:xfrm flipV="1">
            <a:off x="2838450" y="6204795"/>
            <a:ext cx="661988" cy="617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66"/>
          <p:cNvCxnSpPr>
            <a:stCxn id="59" idx="3"/>
            <a:endCxn id="61" idx="1"/>
          </p:cNvCxnSpPr>
          <p:nvPr/>
        </p:nvCxnSpPr>
        <p:spPr>
          <a:xfrm flipV="1">
            <a:off x="2838450" y="6536583"/>
            <a:ext cx="661988" cy="2858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68"/>
          <p:cNvCxnSpPr>
            <a:stCxn id="59" idx="3"/>
            <a:endCxn id="62" idx="1"/>
          </p:cNvCxnSpPr>
          <p:nvPr/>
        </p:nvCxnSpPr>
        <p:spPr>
          <a:xfrm>
            <a:off x="2838450" y="6822383"/>
            <a:ext cx="661988" cy="4598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72"/>
          <p:cNvCxnSpPr>
            <a:stCxn id="59" idx="3"/>
            <a:endCxn id="63" idx="1"/>
          </p:cNvCxnSpPr>
          <p:nvPr/>
        </p:nvCxnSpPr>
        <p:spPr>
          <a:xfrm>
            <a:off x="2838450" y="6822383"/>
            <a:ext cx="661988" cy="38650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feld 73"/>
          <p:cNvSpPr txBox="1"/>
          <p:nvPr/>
        </p:nvSpPr>
        <p:spPr>
          <a:xfrm>
            <a:off x="1116198" y="7445730"/>
            <a:ext cx="1728787" cy="2778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Abschlussverstärker</a:t>
            </a:r>
          </a:p>
        </p:txBody>
      </p:sp>
      <p:cxnSp>
        <p:nvCxnSpPr>
          <p:cNvPr id="76" name="Gerade Verbindung 75"/>
          <p:cNvCxnSpPr>
            <a:stCxn id="3079" idx="2"/>
            <a:endCxn id="3080" idx="0"/>
          </p:cNvCxnSpPr>
          <p:nvPr/>
        </p:nvCxnSpPr>
        <p:spPr>
          <a:xfrm rot="5400000">
            <a:off x="1134269" y="692944"/>
            <a:ext cx="26828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>
            <a:stCxn id="3080" idx="2"/>
            <a:endCxn id="18" idx="0"/>
          </p:cNvCxnSpPr>
          <p:nvPr/>
        </p:nvCxnSpPr>
        <p:spPr>
          <a:xfrm rot="16200000" flipH="1">
            <a:off x="1980407" y="423069"/>
            <a:ext cx="341312" cy="17653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79"/>
          <p:cNvCxnSpPr>
            <a:stCxn id="3080" idx="2"/>
            <a:endCxn id="19" idx="0"/>
          </p:cNvCxnSpPr>
          <p:nvPr/>
        </p:nvCxnSpPr>
        <p:spPr>
          <a:xfrm rot="16200000" flipH="1">
            <a:off x="1475582" y="927894"/>
            <a:ext cx="341312" cy="75565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81"/>
          <p:cNvCxnSpPr>
            <a:stCxn id="3080" idx="2"/>
            <a:endCxn id="3081" idx="0"/>
          </p:cNvCxnSpPr>
          <p:nvPr/>
        </p:nvCxnSpPr>
        <p:spPr>
          <a:xfrm rot="5400000">
            <a:off x="342107" y="2061369"/>
            <a:ext cx="1852612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feld 95"/>
          <p:cNvSpPr txBox="1"/>
          <p:nvPr/>
        </p:nvSpPr>
        <p:spPr>
          <a:xfrm>
            <a:off x="3500438" y="7556679"/>
            <a:ext cx="2443162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de-DE" sz="1200" dirty="0">
                <a:latin typeface="+mn-lt"/>
              </a:rPr>
              <a:t>  Bekräftigung der Entscheidung</a:t>
            </a:r>
          </a:p>
        </p:txBody>
      </p:sp>
      <p:sp>
        <p:nvSpPr>
          <p:cNvPr id="97" name="Textfeld 96"/>
          <p:cNvSpPr txBox="1"/>
          <p:nvPr/>
        </p:nvSpPr>
        <p:spPr>
          <a:xfrm>
            <a:off x="3501821" y="8202056"/>
            <a:ext cx="2443162" cy="277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de-DE" sz="1200" dirty="0">
                <a:latin typeface="+mn-lt"/>
              </a:rPr>
              <a:t>  Anregung zur Verwendung</a:t>
            </a:r>
          </a:p>
        </p:txBody>
      </p:sp>
      <p:sp>
        <p:nvSpPr>
          <p:cNvPr id="98" name="Textfeld 97"/>
          <p:cNvSpPr txBox="1"/>
          <p:nvPr/>
        </p:nvSpPr>
        <p:spPr>
          <a:xfrm>
            <a:off x="3508375" y="7877354"/>
            <a:ext cx="2441575" cy="277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de-DE" sz="1200" dirty="0">
                <a:latin typeface="+mn-lt"/>
              </a:rPr>
              <a:t>  Ergänzungsangebote</a:t>
            </a:r>
          </a:p>
        </p:txBody>
      </p:sp>
      <p:cxnSp>
        <p:nvCxnSpPr>
          <p:cNvPr id="94" name="Gewinkelte Verbindung 93"/>
          <p:cNvCxnSpPr/>
          <p:nvPr/>
        </p:nvCxnSpPr>
        <p:spPr bwMode="auto">
          <a:xfrm>
            <a:off x="460375" y="6468370"/>
            <a:ext cx="649288" cy="354013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Form 103"/>
          <p:cNvCxnSpPr/>
          <p:nvPr/>
        </p:nvCxnSpPr>
        <p:spPr bwMode="auto">
          <a:xfrm rot="16200000" flipH="1">
            <a:off x="135022" y="6609555"/>
            <a:ext cx="1290638" cy="635000"/>
          </a:xfrm>
          <a:prstGeom prst="bentConnector2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 Verbindung 108"/>
          <p:cNvCxnSpPr>
            <a:stCxn id="74" idx="3"/>
            <a:endCxn id="96" idx="1"/>
          </p:cNvCxnSpPr>
          <p:nvPr/>
        </p:nvCxnSpPr>
        <p:spPr>
          <a:xfrm>
            <a:off x="2844985" y="7584636"/>
            <a:ext cx="655453" cy="11015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110"/>
          <p:cNvCxnSpPr>
            <a:stCxn id="74" idx="3"/>
            <a:endCxn id="98" idx="1"/>
          </p:cNvCxnSpPr>
          <p:nvPr/>
        </p:nvCxnSpPr>
        <p:spPr>
          <a:xfrm>
            <a:off x="2844985" y="7584636"/>
            <a:ext cx="663390" cy="43162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112"/>
          <p:cNvCxnSpPr>
            <a:stCxn id="74" idx="3"/>
            <a:endCxn id="97" idx="1"/>
          </p:cNvCxnSpPr>
          <p:nvPr/>
        </p:nvCxnSpPr>
        <p:spPr>
          <a:xfrm>
            <a:off x="2844985" y="7584636"/>
            <a:ext cx="656836" cy="75632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3" name="Textfeld 12"/>
          <p:cNvSpPr txBox="1">
            <a:spLocks noChangeArrowheads="1"/>
          </p:cNvSpPr>
          <p:nvPr/>
        </p:nvSpPr>
        <p:spPr bwMode="auto">
          <a:xfrm>
            <a:off x="609600" y="1979613"/>
            <a:ext cx="2160588" cy="30638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Vertrauensauslöser</a:t>
            </a:r>
          </a:p>
        </p:txBody>
      </p:sp>
      <p:sp>
        <p:nvSpPr>
          <p:cNvPr id="114" name="Textfeld 113"/>
          <p:cNvSpPr txBox="1"/>
          <p:nvPr/>
        </p:nvSpPr>
        <p:spPr>
          <a:xfrm>
            <a:off x="6165850" y="3132138"/>
            <a:ext cx="576263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2</a:t>
            </a:r>
          </a:p>
        </p:txBody>
      </p:sp>
      <p:cxnSp>
        <p:nvCxnSpPr>
          <p:cNvPr id="123" name="Gerade Verbindung 122"/>
          <p:cNvCxnSpPr>
            <a:stCxn id="3081" idx="2"/>
            <a:endCxn id="3083" idx="0"/>
          </p:cNvCxnSpPr>
          <p:nvPr/>
        </p:nvCxnSpPr>
        <p:spPr>
          <a:xfrm rot="16200000" flipH="1">
            <a:off x="1274763" y="3289300"/>
            <a:ext cx="536575" cy="549275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 Verbindung 126"/>
          <p:cNvCxnSpPr/>
          <p:nvPr/>
        </p:nvCxnSpPr>
        <p:spPr>
          <a:xfrm rot="5400000">
            <a:off x="1340643" y="4212432"/>
            <a:ext cx="144463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7" name="Textfeld 9"/>
          <p:cNvSpPr txBox="1">
            <a:spLocks noChangeArrowheads="1"/>
          </p:cNvSpPr>
          <p:nvPr/>
        </p:nvSpPr>
        <p:spPr bwMode="auto">
          <a:xfrm>
            <a:off x="174485" y="6048778"/>
            <a:ext cx="2160587" cy="3079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400"/>
              <a:t>Kaufabschluss</a:t>
            </a:r>
          </a:p>
        </p:txBody>
      </p:sp>
      <p:sp>
        <p:nvSpPr>
          <p:cNvPr id="136" name="Textfeld 135"/>
          <p:cNvSpPr txBox="1"/>
          <p:nvPr/>
        </p:nvSpPr>
        <p:spPr>
          <a:xfrm>
            <a:off x="3367088" y="4284663"/>
            <a:ext cx="1506537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Sandwichmethode</a:t>
            </a:r>
          </a:p>
        </p:txBody>
      </p:sp>
      <p:pic>
        <p:nvPicPr>
          <p:cNvPr id="70" name="Picture 2" descr="C:\Users\Susanne Epp\Desktop\LBS-Logos\lbs-logo-mit-schrift-278x9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2" y="8524934"/>
            <a:ext cx="1889041" cy="61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extfeld 70"/>
          <p:cNvSpPr txBox="1"/>
          <p:nvPr/>
        </p:nvSpPr>
        <p:spPr>
          <a:xfrm>
            <a:off x="4484861" y="8755374"/>
            <a:ext cx="2304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latin typeface="+mn-lt"/>
              </a:rPr>
              <a:t>www.wirtschaftskomptenz-bw.de</a:t>
            </a:r>
            <a:endParaRPr lang="de-DE" sz="1100" dirty="0">
              <a:latin typeface="+mn-lt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a839c4af37e9fb775237f959e1658ef4eeea9cb"/>
</p:tagLst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</Words>
  <PresentationFormat>Bildschirmpräsentation (4:3)</PresentationFormat>
  <Paragraphs>54</Paragraphs>
  <Slides>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2015-09-01T08:45:55Z</cp:lastPrinted>
  <dcterms:created xsi:type="dcterms:W3CDTF">2011-03-30T10:41:07Z</dcterms:created>
  <dcterms:modified xsi:type="dcterms:W3CDTF">2017-06-07T09:51:04Z</dcterms:modified>
</cp:coreProperties>
</file>